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61" r:id="rId6"/>
    <p:sldId id="264" r:id="rId7"/>
    <p:sldId id="265" r:id="rId8"/>
    <p:sldId id="266" r:id="rId9"/>
    <p:sldId id="280" r:id="rId10"/>
    <p:sldId id="267" r:id="rId11"/>
    <p:sldId id="283" r:id="rId12"/>
    <p:sldId id="282" r:id="rId13"/>
    <p:sldId id="269" r:id="rId14"/>
    <p:sldId id="270" r:id="rId15"/>
    <p:sldId id="271" r:id="rId16"/>
    <p:sldId id="272" r:id="rId17"/>
    <p:sldId id="273" r:id="rId18"/>
    <p:sldId id="274" r:id="rId19"/>
    <p:sldId id="277" r:id="rId20"/>
    <p:sldId id="275" r:id="rId21"/>
    <p:sldId id="276" r:id="rId22"/>
    <p:sldId id="278" r:id="rId23"/>
    <p:sldId id="279" r:id="rId24"/>
    <p:sldId id="285" r:id="rId25"/>
    <p:sldId id="284" r:id="rId26"/>
    <p:sldId id="28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21"/>
    <a:srgbClr val="990033"/>
    <a:srgbClr val="FF9900"/>
    <a:srgbClr val="0095F0"/>
    <a:srgbClr val="9900CC"/>
    <a:srgbClr val="D99B01"/>
    <a:srgbClr val="FF66CC"/>
    <a:srgbClr val="FF67AC"/>
    <a:srgbClr val="CC0099"/>
    <a:srgbClr val="FFDC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142" d="100"/>
          <a:sy n="142" d="100"/>
        </p:scale>
        <p:origin x="-660" y="-96"/>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88738-4B1E-49E6-B858-6183F2F5B33D}" type="doc">
      <dgm:prSet loTypeId="urn:microsoft.com/office/officeart/2008/layout/VerticalAccentList" loCatId="list" qsTypeId="urn:microsoft.com/office/officeart/2005/8/quickstyle/3d3" qsCatId="3D" csTypeId="urn:microsoft.com/office/officeart/2005/8/colors/colorful2" csCatId="colorful" phldr="1"/>
      <dgm:spPr/>
      <dgm:t>
        <a:bodyPr/>
        <a:lstStyle/>
        <a:p>
          <a:endParaRPr lang="ru-RU"/>
        </a:p>
      </dgm:t>
    </dgm:pt>
    <dgm:pt modelId="{C15C7C16-0A12-4E44-BA78-FC235ED0B22C}">
      <dgm:prSet phldrT="[Текст]" custT="1"/>
      <dgm:spPr/>
      <dgm:t>
        <a:bodyPr/>
        <a:lstStyle/>
        <a:p>
          <a:r>
            <a:rPr lang="ro-RO" sz="1600" dirty="0" smtClean="0"/>
            <a:t>1. Hotararea arbitrala nu este document executoriu</a:t>
          </a:r>
          <a:endParaRPr lang="ru-RU" sz="1600" dirty="0"/>
        </a:p>
      </dgm:t>
    </dgm:pt>
    <dgm:pt modelId="{94C35DFD-1B5B-453A-A865-6E3895EF42E0}" type="parTrans" cxnId="{FACEE6AC-EF55-43ED-8E37-CD7C257D5266}">
      <dgm:prSet/>
      <dgm:spPr/>
      <dgm:t>
        <a:bodyPr/>
        <a:lstStyle/>
        <a:p>
          <a:endParaRPr lang="ru-RU"/>
        </a:p>
      </dgm:t>
    </dgm:pt>
    <dgm:pt modelId="{988E4309-162F-40E6-ADFD-AA8766C6D934}" type="sibTrans" cxnId="{FACEE6AC-EF55-43ED-8E37-CD7C257D5266}">
      <dgm:prSet/>
      <dgm:spPr/>
      <dgm:t>
        <a:bodyPr/>
        <a:lstStyle/>
        <a:p>
          <a:endParaRPr lang="ru-RU"/>
        </a:p>
      </dgm:t>
    </dgm:pt>
    <dgm:pt modelId="{0027B34B-59F4-4317-B5C4-B18C0E858DB1}">
      <dgm:prSet phldrT="[Текст]" phldr="1"/>
      <dgm:spPr/>
      <dgm:t>
        <a:bodyPr/>
        <a:lstStyle/>
        <a:p>
          <a:endParaRPr lang="ru-RU" dirty="0"/>
        </a:p>
      </dgm:t>
    </dgm:pt>
    <dgm:pt modelId="{A6FB0F5D-0798-4582-B65A-902AD16687D0}" type="parTrans" cxnId="{7F20A940-5024-4F6C-95E7-FCBB1AC73D9E}">
      <dgm:prSet/>
      <dgm:spPr/>
      <dgm:t>
        <a:bodyPr/>
        <a:lstStyle/>
        <a:p>
          <a:endParaRPr lang="ru-RU"/>
        </a:p>
      </dgm:t>
    </dgm:pt>
    <dgm:pt modelId="{1EEEB6D3-5F38-4A05-8EE6-AE4C0B5A71EE}" type="sibTrans" cxnId="{7F20A940-5024-4F6C-95E7-FCBB1AC73D9E}">
      <dgm:prSet/>
      <dgm:spPr/>
      <dgm:t>
        <a:bodyPr/>
        <a:lstStyle/>
        <a:p>
          <a:endParaRPr lang="ru-RU"/>
        </a:p>
      </dgm:t>
    </dgm:pt>
    <dgm:pt modelId="{EBAFAC29-AA11-497F-80B7-C35C864D62AB}">
      <dgm:prSet phldrT="[Текст]" custT="1"/>
      <dgm:spPr/>
      <dgm:t>
        <a:bodyPr/>
        <a:lstStyle/>
        <a:p>
          <a:r>
            <a:rPr lang="ro-RO" sz="1600" dirty="0" smtClean="0"/>
            <a:t>2. Punerea in aplicare se face prin intermediul instantelor de judectata</a:t>
          </a:r>
          <a:endParaRPr lang="ru-RU" sz="1600" dirty="0"/>
        </a:p>
      </dgm:t>
    </dgm:pt>
    <dgm:pt modelId="{2F347D34-98F6-4AEC-BE02-1D3B6FAF43A5}" type="parTrans" cxnId="{82E64AC3-AB8D-45BC-A2AC-F2D816AA6FFC}">
      <dgm:prSet/>
      <dgm:spPr/>
      <dgm:t>
        <a:bodyPr/>
        <a:lstStyle/>
        <a:p>
          <a:endParaRPr lang="ru-RU"/>
        </a:p>
      </dgm:t>
    </dgm:pt>
    <dgm:pt modelId="{48AED3D3-F9CD-4312-BE1A-D4235FE0A04A}" type="sibTrans" cxnId="{82E64AC3-AB8D-45BC-A2AC-F2D816AA6FFC}">
      <dgm:prSet/>
      <dgm:spPr/>
      <dgm:t>
        <a:bodyPr/>
        <a:lstStyle/>
        <a:p>
          <a:endParaRPr lang="ru-RU"/>
        </a:p>
      </dgm:t>
    </dgm:pt>
    <dgm:pt modelId="{9434421A-FEDC-431E-884C-A192547E0265}">
      <dgm:prSet phldrT="[Текст]" custT="1"/>
      <dgm:spPr/>
      <dgm:t>
        <a:bodyPr/>
        <a:lstStyle/>
        <a:p>
          <a:r>
            <a:rPr lang="ro-RO" sz="1600" dirty="0" smtClean="0"/>
            <a:t>3. Se incalca principiile</a:t>
          </a:r>
          <a:endParaRPr lang="ru-RU" sz="1600" dirty="0"/>
        </a:p>
      </dgm:t>
    </dgm:pt>
    <dgm:pt modelId="{EC4F86F4-3E2A-4063-B98E-2A21B8CCC3A3}" type="parTrans" cxnId="{51B09F0B-8B1E-4BA5-8D4E-75930F96654F}">
      <dgm:prSet/>
      <dgm:spPr/>
      <dgm:t>
        <a:bodyPr/>
        <a:lstStyle/>
        <a:p>
          <a:endParaRPr lang="ru-RU"/>
        </a:p>
      </dgm:t>
    </dgm:pt>
    <dgm:pt modelId="{A8A9DF9D-976B-49D1-A0EF-2F906FE8DFC4}" type="sibTrans" cxnId="{51B09F0B-8B1E-4BA5-8D4E-75930F96654F}">
      <dgm:prSet/>
      <dgm:spPr/>
      <dgm:t>
        <a:bodyPr/>
        <a:lstStyle/>
        <a:p>
          <a:endParaRPr lang="ru-RU"/>
        </a:p>
      </dgm:t>
    </dgm:pt>
    <dgm:pt modelId="{74EC1C14-C0CA-4E48-8800-99A17E1C181A}">
      <dgm:prSet phldrT="[Текст]" phldr="1"/>
      <dgm:spPr/>
      <dgm:t>
        <a:bodyPr/>
        <a:lstStyle/>
        <a:p>
          <a:endParaRPr lang="ru-RU" dirty="0"/>
        </a:p>
      </dgm:t>
    </dgm:pt>
    <dgm:pt modelId="{DF97912C-B647-4B40-B3BD-05877E0BABEE}" type="sibTrans" cxnId="{437D173F-E1E6-42D6-B56E-A754A90B2606}">
      <dgm:prSet/>
      <dgm:spPr/>
      <dgm:t>
        <a:bodyPr/>
        <a:lstStyle/>
        <a:p>
          <a:endParaRPr lang="ru-RU"/>
        </a:p>
      </dgm:t>
    </dgm:pt>
    <dgm:pt modelId="{B8FC4F97-0D8E-49F7-8764-33D100DB4977}" type="parTrans" cxnId="{437D173F-E1E6-42D6-B56E-A754A90B2606}">
      <dgm:prSet/>
      <dgm:spPr/>
      <dgm:t>
        <a:bodyPr/>
        <a:lstStyle/>
        <a:p>
          <a:endParaRPr lang="ru-RU"/>
        </a:p>
      </dgm:t>
    </dgm:pt>
    <dgm:pt modelId="{41D5580D-7F89-4088-BB51-972ED5C3F2D4}">
      <dgm:prSet phldrT="[Текст]" phldr="1"/>
      <dgm:spPr/>
      <dgm:t>
        <a:bodyPr/>
        <a:lstStyle/>
        <a:p>
          <a:endParaRPr lang="ru-RU" dirty="0"/>
        </a:p>
      </dgm:t>
    </dgm:pt>
    <dgm:pt modelId="{12A8FD88-76D9-4E65-957A-ABCC5BA63AC7}" type="sibTrans" cxnId="{A24B8C82-232D-4D98-A2DE-C3A338E90D2C}">
      <dgm:prSet/>
      <dgm:spPr/>
      <dgm:t>
        <a:bodyPr/>
        <a:lstStyle/>
        <a:p>
          <a:endParaRPr lang="ru-RU"/>
        </a:p>
      </dgm:t>
    </dgm:pt>
    <dgm:pt modelId="{00F7F9E6-9DFA-42FE-924A-C84709E28441}" type="parTrans" cxnId="{A24B8C82-232D-4D98-A2DE-C3A338E90D2C}">
      <dgm:prSet/>
      <dgm:spPr/>
      <dgm:t>
        <a:bodyPr/>
        <a:lstStyle/>
        <a:p>
          <a:endParaRPr lang="ru-RU"/>
        </a:p>
      </dgm:t>
    </dgm:pt>
    <dgm:pt modelId="{FDE6EA70-9D37-4706-BB46-ECD1DB05F77F}" type="pres">
      <dgm:prSet presAssocID="{9BB88738-4B1E-49E6-B858-6183F2F5B33D}" presName="Name0" presStyleCnt="0">
        <dgm:presLayoutVars>
          <dgm:chMax/>
          <dgm:chPref/>
          <dgm:dir/>
        </dgm:presLayoutVars>
      </dgm:prSet>
      <dgm:spPr/>
      <dgm:t>
        <a:bodyPr/>
        <a:lstStyle/>
        <a:p>
          <a:endParaRPr lang="en-US"/>
        </a:p>
      </dgm:t>
    </dgm:pt>
    <dgm:pt modelId="{3BBEA3F5-294C-4900-B022-7770712EB5E6}" type="pres">
      <dgm:prSet presAssocID="{41D5580D-7F89-4088-BB51-972ED5C3F2D4}" presName="parenttextcomposite" presStyleCnt="0"/>
      <dgm:spPr/>
    </dgm:pt>
    <dgm:pt modelId="{CB1F2093-CBBE-4804-8CD4-E697F48845C1}" type="pres">
      <dgm:prSet presAssocID="{41D5580D-7F89-4088-BB51-972ED5C3F2D4}" presName="parenttext" presStyleLbl="revTx" presStyleIdx="0" presStyleCnt="3" custScaleX="99806">
        <dgm:presLayoutVars>
          <dgm:chMax/>
          <dgm:chPref val="2"/>
          <dgm:bulletEnabled val="1"/>
        </dgm:presLayoutVars>
      </dgm:prSet>
      <dgm:spPr/>
      <dgm:t>
        <a:bodyPr/>
        <a:lstStyle/>
        <a:p>
          <a:endParaRPr lang="ru-RU"/>
        </a:p>
      </dgm:t>
    </dgm:pt>
    <dgm:pt modelId="{6D93F440-7D8B-4378-9E0E-5AB3F5BF9DFC}" type="pres">
      <dgm:prSet presAssocID="{41D5580D-7F89-4088-BB51-972ED5C3F2D4}" presName="composite" presStyleCnt="0"/>
      <dgm:spPr/>
    </dgm:pt>
    <dgm:pt modelId="{1DCEF9B6-666E-4585-89FD-ABDEC653A9EB}" type="pres">
      <dgm:prSet presAssocID="{41D5580D-7F89-4088-BB51-972ED5C3F2D4}" presName="chevron1" presStyleLbl="alignNode1" presStyleIdx="0" presStyleCnt="21"/>
      <dgm:spPr/>
    </dgm:pt>
    <dgm:pt modelId="{DEDEA22C-4FD0-44DF-A14F-0101CE56DB41}" type="pres">
      <dgm:prSet presAssocID="{41D5580D-7F89-4088-BB51-972ED5C3F2D4}" presName="chevron2" presStyleLbl="alignNode1" presStyleIdx="1" presStyleCnt="21"/>
      <dgm:spPr/>
    </dgm:pt>
    <dgm:pt modelId="{A99BAA37-79E0-48BD-B07A-388AB9AEB67B}" type="pres">
      <dgm:prSet presAssocID="{41D5580D-7F89-4088-BB51-972ED5C3F2D4}" presName="chevron3" presStyleLbl="alignNode1" presStyleIdx="2" presStyleCnt="21"/>
      <dgm:spPr/>
    </dgm:pt>
    <dgm:pt modelId="{F83A97FE-03D8-474D-B3C3-6062F58DBEC8}" type="pres">
      <dgm:prSet presAssocID="{41D5580D-7F89-4088-BB51-972ED5C3F2D4}" presName="chevron4" presStyleLbl="alignNode1" presStyleIdx="3" presStyleCnt="21"/>
      <dgm:spPr/>
    </dgm:pt>
    <dgm:pt modelId="{9B79BF4E-1BE8-42A3-B5E0-C52B386B7248}" type="pres">
      <dgm:prSet presAssocID="{41D5580D-7F89-4088-BB51-972ED5C3F2D4}" presName="chevron5" presStyleLbl="alignNode1" presStyleIdx="4" presStyleCnt="21"/>
      <dgm:spPr/>
    </dgm:pt>
    <dgm:pt modelId="{6C72D6A6-D691-4644-A6F5-68D0C0E7A4B5}" type="pres">
      <dgm:prSet presAssocID="{41D5580D-7F89-4088-BB51-972ED5C3F2D4}" presName="chevron6" presStyleLbl="alignNode1" presStyleIdx="5" presStyleCnt="21"/>
      <dgm:spPr/>
    </dgm:pt>
    <dgm:pt modelId="{3583BE51-1A7A-4AC9-A520-35EB1A550BD7}" type="pres">
      <dgm:prSet presAssocID="{41D5580D-7F89-4088-BB51-972ED5C3F2D4}" presName="chevron7" presStyleLbl="alignNode1" presStyleIdx="6" presStyleCnt="21"/>
      <dgm:spPr/>
    </dgm:pt>
    <dgm:pt modelId="{482ECBC3-24AD-4FC6-93E8-57A5311CA275}" type="pres">
      <dgm:prSet presAssocID="{41D5580D-7F89-4088-BB51-972ED5C3F2D4}" presName="childtext" presStyleLbl="solidFgAcc1" presStyleIdx="0" presStyleCnt="3">
        <dgm:presLayoutVars>
          <dgm:chMax/>
          <dgm:chPref val="0"/>
          <dgm:bulletEnabled val="1"/>
        </dgm:presLayoutVars>
      </dgm:prSet>
      <dgm:spPr/>
      <dgm:t>
        <a:bodyPr/>
        <a:lstStyle/>
        <a:p>
          <a:endParaRPr lang="en-US"/>
        </a:p>
      </dgm:t>
    </dgm:pt>
    <dgm:pt modelId="{33654525-4E75-4623-A3A5-018107D318B6}" type="pres">
      <dgm:prSet presAssocID="{12A8FD88-76D9-4E65-957A-ABCC5BA63AC7}" presName="sibTrans" presStyleCnt="0"/>
      <dgm:spPr/>
    </dgm:pt>
    <dgm:pt modelId="{0CF5A6E3-076F-482E-8E01-60F0E65D03DD}" type="pres">
      <dgm:prSet presAssocID="{0027B34B-59F4-4317-B5C4-B18C0E858DB1}" presName="parenttextcomposite" presStyleCnt="0"/>
      <dgm:spPr/>
    </dgm:pt>
    <dgm:pt modelId="{85E1BD03-AE26-424D-A421-4D301AEEB7A9}" type="pres">
      <dgm:prSet presAssocID="{0027B34B-59F4-4317-B5C4-B18C0E858DB1}" presName="parenttext" presStyleLbl="revTx" presStyleIdx="1" presStyleCnt="3">
        <dgm:presLayoutVars>
          <dgm:chMax/>
          <dgm:chPref val="2"/>
          <dgm:bulletEnabled val="1"/>
        </dgm:presLayoutVars>
      </dgm:prSet>
      <dgm:spPr/>
      <dgm:t>
        <a:bodyPr/>
        <a:lstStyle/>
        <a:p>
          <a:endParaRPr lang="en-US"/>
        </a:p>
      </dgm:t>
    </dgm:pt>
    <dgm:pt modelId="{4D6628CA-BDFA-4C7F-9057-6C56010440AA}" type="pres">
      <dgm:prSet presAssocID="{0027B34B-59F4-4317-B5C4-B18C0E858DB1}" presName="composite" presStyleCnt="0"/>
      <dgm:spPr/>
    </dgm:pt>
    <dgm:pt modelId="{3E17488F-352E-4719-8C6F-6DBE19B8C855}" type="pres">
      <dgm:prSet presAssocID="{0027B34B-59F4-4317-B5C4-B18C0E858DB1}" presName="chevron1" presStyleLbl="alignNode1" presStyleIdx="7" presStyleCnt="21"/>
      <dgm:spPr/>
    </dgm:pt>
    <dgm:pt modelId="{7D4F9785-9419-4D7C-8751-AEB8CF30C422}" type="pres">
      <dgm:prSet presAssocID="{0027B34B-59F4-4317-B5C4-B18C0E858DB1}" presName="chevron2" presStyleLbl="alignNode1" presStyleIdx="8" presStyleCnt="21"/>
      <dgm:spPr/>
    </dgm:pt>
    <dgm:pt modelId="{681B246B-8C86-4D30-B38D-5226D5FC07A2}" type="pres">
      <dgm:prSet presAssocID="{0027B34B-59F4-4317-B5C4-B18C0E858DB1}" presName="chevron3" presStyleLbl="alignNode1" presStyleIdx="9" presStyleCnt="21"/>
      <dgm:spPr/>
    </dgm:pt>
    <dgm:pt modelId="{6A72550D-7672-4A1C-B91F-9806E4FAFE8A}" type="pres">
      <dgm:prSet presAssocID="{0027B34B-59F4-4317-B5C4-B18C0E858DB1}" presName="chevron4" presStyleLbl="alignNode1" presStyleIdx="10" presStyleCnt="21"/>
      <dgm:spPr/>
    </dgm:pt>
    <dgm:pt modelId="{A0694BC1-18CA-4879-904F-D9256FADB844}" type="pres">
      <dgm:prSet presAssocID="{0027B34B-59F4-4317-B5C4-B18C0E858DB1}" presName="chevron5" presStyleLbl="alignNode1" presStyleIdx="11" presStyleCnt="21"/>
      <dgm:spPr/>
    </dgm:pt>
    <dgm:pt modelId="{FD147B5C-0127-418E-9E21-80C226339C69}" type="pres">
      <dgm:prSet presAssocID="{0027B34B-59F4-4317-B5C4-B18C0E858DB1}" presName="chevron6" presStyleLbl="alignNode1" presStyleIdx="12" presStyleCnt="21"/>
      <dgm:spPr/>
    </dgm:pt>
    <dgm:pt modelId="{0C3D1131-11F5-4962-ACB5-1E35B3F286E0}" type="pres">
      <dgm:prSet presAssocID="{0027B34B-59F4-4317-B5C4-B18C0E858DB1}" presName="chevron7" presStyleLbl="alignNode1" presStyleIdx="13" presStyleCnt="21"/>
      <dgm:spPr/>
    </dgm:pt>
    <dgm:pt modelId="{318A7E94-C035-43CA-B6DA-E38EB850DF2D}" type="pres">
      <dgm:prSet presAssocID="{0027B34B-59F4-4317-B5C4-B18C0E858DB1}" presName="childtext" presStyleLbl="solidFgAcc1" presStyleIdx="1" presStyleCnt="3">
        <dgm:presLayoutVars>
          <dgm:chMax/>
          <dgm:chPref val="0"/>
          <dgm:bulletEnabled val="1"/>
        </dgm:presLayoutVars>
      </dgm:prSet>
      <dgm:spPr/>
      <dgm:t>
        <a:bodyPr/>
        <a:lstStyle/>
        <a:p>
          <a:endParaRPr lang="ru-RU"/>
        </a:p>
      </dgm:t>
    </dgm:pt>
    <dgm:pt modelId="{2277B0F4-0FD4-4D6B-AE32-34233ADC695F}" type="pres">
      <dgm:prSet presAssocID="{1EEEB6D3-5F38-4A05-8EE6-AE4C0B5A71EE}" presName="sibTrans" presStyleCnt="0"/>
      <dgm:spPr/>
    </dgm:pt>
    <dgm:pt modelId="{4C7F74BF-7CAF-4EAC-9A62-74ADF18B9758}" type="pres">
      <dgm:prSet presAssocID="{74EC1C14-C0CA-4E48-8800-99A17E1C181A}" presName="parenttextcomposite" presStyleCnt="0"/>
      <dgm:spPr/>
    </dgm:pt>
    <dgm:pt modelId="{3C893242-1131-4847-869F-5C31D0794616}" type="pres">
      <dgm:prSet presAssocID="{74EC1C14-C0CA-4E48-8800-99A17E1C181A}" presName="parenttext" presStyleLbl="revTx" presStyleIdx="2" presStyleCnt="3">
        <dgm:presLayoutVars>
          <dgm:chMax/>
          <dgm:chPref val="2"/>
          <dgm:bulletEnabled val="1"/>
        </dgm:presLayoutVars>
      </dgm:prSet>
      <dgm:spPr/>
      <dgm:t>
        <a:bodyPr/>
        <a:lstStyle/>
        <a:p>
          <a:endParaRPr lang="ru-RU"/>
        </a:p>
      </dgm:t>
    </dgm:pt>
    <dgm:pt modelId="{50D07920-7E8F-4D20-B40D-03B3360E6AB3}" type="pres">
      <dgm:prSet presAssocID="{74EC1C14-C0CA-4E48-8800-99A17E1C181A}" presName="composite" presStyleCnt="0"/>
      <dgm:spPr/>
    </dgm:pt>
    <dgm:pt modelId="{3C2482BB-BF18-4E52-8849-F20817599B3C}" type="pres">
      <dgm:prSet presAssocID="{74EC1C14-C0CA-4E48-8800-99A17E1C181A}" presName="chevron1" presStyleLbl="alignNode1" presStyleIdx="14" presStyleCnt="21"/>
      <dgm:spPr/>
    </dgm:pt>
    <dgm:pt modelId="{A962AC72-851C-4C3B-8E30-47680706CFD7}" type="pres">
      <dgm:prSet presAssocID="{74EC1C14-C0CA-4E48-8800-99A17E1C181A}" presName="chevron2" presStyleLbl="alignNode1" presStyleIdx="15" presStyleCnt="21"/>
      <dgm:spPr/>
    </dgm:pt>
    <dgm:pt modelId="{8ECCAA48-222E-40C4-8D41-16201DDB3B85}" type="pres">
      <dgm:prSet presAssocID="{74EC1C14-C0CA-4E48-8800-99A17E1C181A}" presName="chevron3" presStyleLbl="alignNode1" presStyleIdx="16" presStyleCnt="21"/>
      <dgm:spPr/>
    </dgm:pt>
    <dgm:pt modelId="{5FF73635-51D2-4B8B-BC4B-0A38CA191A95}" type="pres">
      <dgm:prSet presAssocID="{74EC1C14-C0CA-4E48-8800-99A17E1C181A}" presName="chevron4" presStyleLbl="alignNode1" presStyleIdx="17" presStyleCnt="21"/>
      <dgm:spPr/>
    </dgm:pt>
    <dgm:pt modelId="{9A912C25-9FF3-4553-A0C4-288CE4437416}" type="pres">
      <dgm:prSet presAssocID="{74EC1C14-C0CA-4E48-8800-99A17E1C181A}" presName="chevron5" presStyleLbl="alignNode1" presStyleIdx="18" presStyleCnt="21"/>
      <dgm:spPr/>
    </dgm:pt>
    <dgm:pt modelId="{51B7A714-AD3F-4918-BF1B-5D32501BAD01}" type="pres">
      <dgm:prSet presAssocID="{74EC1C14-C0CA-4E48-8800-99A17E1C181A}" presName="chevron6" presStyleLbl="alignNode1" presStyleIdx="19" presStyleCnt="21"/>
      <dgm:spPr/>
    </dgm:pt>
    <dgm:pt modelId="{99BB3CE2-9FBD-48E8-BE1E-50C65CBCBA4D}" type="pres">
      <dgm:prSet presAssocID="{74EC1C14-C0CA-4E48-8800-99A17E1C181A}" presName="chevron7" presStyleLbl="alignNode1" presStyleIdx="20" presStyleCnt="21" custLinFactNeighborX="28515" custLinFactNeighborY="7078"/>
      <dgm:spPr/>
    </dgm:pt>
    <dgm:pt modelId="{F581135B-5B9A-45F8-AE89-40BFA1ABEA64}" type="pres">
      <dgm:prSet presAssocID="{74EC1C14-C0CA-4E48-8800-99A17E1C181A}" presName="childtext" presStyleLbl="solidFgAcc1" presStyleIdx="2" presStyleCnt="3">
        <dgm:presLayoutVars>
          <dgm:chMax/>
          <dgm:chPref val="0"/>
          <dgm:bulletEnabled val="1"/>
        </dgm:presLayoutVars>
      </dgm:prSet>
      <dgm:spPr/>
      <dgm:t>
        <a:bodyPr/>
        <a:lstStyle/>
        <a:p>
          <a:endParaRPr lang="en-US"/>
        </a:p>
      </dgm:t>
    </dgm:pt>
  </dgm:ptLst>
  <dgm:cxnLst>
    <dgm:cxn modelId="{DEAA49EE-3D39-499C-A8EA-E622A7ABFA31}" type="presOf" srcId="{9434421A-FEDC-431E-884C-A192547E0265}" destId="{F581135B-5B9A-45F8-AE89-40BFA1ABEA64}" srcOrd="0" destOrd="0" presId="urn:microsoft.com/office/officeart/2008/layout/VerticalAccentList"/>
    <dgm:cxn modelId="{437D173F-E1E6-42D6-B56E-A754A90B2606}" srcId="{9BB88738-4B1E-49E6-B858-6183F2F5B33D}" destId="{74EC1C14-C0CA-4E48-8800-99A17E1C181A}" srcOrd="2" destOrd="0" parTransId="{B8FC4F97-0D8E-49F7-8764-33D100DB4977}" sibTransId="{DF97912C-B647-4B40-B3BD-05877E0BABEE}"/>
    <dgm:cxn modelId="{4AAEA260-93C2-419F-94BE-070E0C98C292}" type="presOf" srcId="{41D5580D-7F89-4088-BB51-972ED5C3F2D4}" destId="{CB1F2093-CBBE-4804-8CD4-E697F48845C1}" srcOrd="0" destOrd="0" presId="urn:microsoft.com/office/officeart/2008/layout/VerticalAccentList"/>
    <dgm:cxn modelId="{A24B8C82-232D-4D98-A2DE-C3A338E90D2C}" srcId="{9BB88738-4B1E-49E6-B858-6183F2F5B33D}" destId="{41D5580D-7F89-4088-BB51-972ED5C3F2D4}" srcOrd="0" destOrd="0" parTransId="{00F7F9E6-9DFA-42FE-924A-C84709E28441}" sibTransId="{12A8FD88-76D9-4E65-957A-ABCC5BA63AC7}"/>
    <dgm:cxn modelId="{51B09F0B-8B1E-4BA5-8D4E-75930F96654F}" srcId="{74EC1C14-C0CA-4E48-8800-99A17E1C181A}" destId="{9434421A-FEDC-431E-884C-A192547E0265}" srcOrd="0" destOrd="0" parTransId="{EC4F86F4-3E2A-4063-B98E-2A21B8CCC3A3}" sibTransId="{A8A9DF9D-976B-49D1-A0EF-2F906FE8DFC4}"/>
    <dgm:cxn modelId="{AFDA962F-D270-4629-BC85-94ADC617CCC1}" type="presOf" srcId="{74EC1C14-C0CA-4E48-8800-99A17E1C181A}" destId="{3C893242-1131-4847-869F-5C31D0794616}" srcOrd="0" destOrd="0" presId="urn:microsoft.com/office/officeart/2008/layout/VerticalAccentList"/>
    <dgm:cxn modelId="{E86ADDFC-D488-458A-99C0-231714BB159C}" type="presOf" srcId="{C15C7C16-0A12-4E44-BA78-FC235ED0B22C}" destId="{482ECBC3-24AD-4FC6-93E8-57A5311CA275}" srcOrd="0" destOrd="0" presId="urn:microsoft.com/office/officeart/2008/layout/VerticalAccentList"/>
    <dgm:cxn modelId="{7F20A940-5024-4F6C-95E7-FCBB1AC73D9E}" srcId="{9BB88738-4B1E-49E6-B858-6183F2F5B33D}" destId="{0027B34B-59F4-4317-B5C4-B18C0E858DB1}" srcOrd="1" destOrd="0" parTransId="{A6FB0F5D-0798-4582-B65A-902AD16687D0}" sibTransId="{1EEEB6D3-5F38-4A05-8EE6-AE4C0B5A71EE}"/>
    <dgm:cxn modelId="{96DF9BC8-7A59-4978-9B24-9B7A11C83C70}" type="presOf" srcId="{0027B34B-59F4-4317-B5C4-B18C0E858DB1}" destId="{85E1BD03-AE26-424D-A421-4D301AEEB7A9}" srcOrd="0" destOrd="0" presId="urn:microsoft.com/office/officeart/2008/layout/VerticalAccentList"/>
    <dgm:cxn modelId="{5A3C16F6-C70E-4C14-BE38-98B10CD123AC}" type="presOf" srcId="{EBAFAC29-AA11-497F-80B7-C35C864D62AB}" destId="{318A7E94-C035-43CA-B6DA-E38EB850DF2D}" srcOrd="0" destOrd="0" presId="urn:microsoft.com/office/officeart/2008/layout/VerticalAccentList"/>
    <dgm:cxn modelId="{FACEE6AC-EF55-43ED-8E37-CD7C257D5266}" srcId="{41D5580D-7F89-4088-BB51-972ED5C3F2D4}" destId="{C15C7C16-0A12-4E44-BA78-FC235ED0B22C}" srcOrd="0" destOrd="0" parTransId="{94C35DFD-1B5B-453A-A865-6E3895EF42E0}" sibTransId="{988E4309-162F-40E6-ADFD-AA8766C6D934}"/>
    <dgm:cxn modelId="{82E64AC3-AB8D-45BC-A2AC-F2D816AA6FFC}" srcId="{0027B34B-59F4-4317-B5C4-B18C0E858DB1}" destId="{EBAFAC29-AA11-497F-80B7-C35C864D62AB}" srcOrd="0" destOrd="0" parTransId="{2F347D34-98F6-4AEC-BE02-1D3B6FAF43A5}" sibTransId="{48AED3D3-F9CD-4312-BE1A-D4235FE0A04A}"/>
    <dgm:cxn modelId="{788B1793-F0B4-4BE2-AD99-5652ABF842E9}" type="presOf" srcId="{9BB88738-4B1E-49E6-B858-6183F2F5B33D}" destId="{FDE6EA70-9D37-4706-BB46-ECD1DB05F77F}" srcOrd="0" destOrd="0" presId="urn:microsoft.com/office/officeart/2008/layout/VerticalAccentList"/>
    <dgm:cxn modelId="{1B2F1697-C08F-4A37-B35D-CBEFF404C6C0}" type="presParOf" srcId="{FDE6EA70-9D37-4706-BB46-ECD1DB05F77F}" destId="{3BBEA3F5-294C-4900-B022-7770712EB5E6}" srcOrd="0" destOrd="0" presId="urn:microsoft.com/office/officeart/2008/layout/VerticalAccentList"/>
    <dgm:cxn modelId="{AFB0494C-1140-4704-90D0-F413FE6BE881}" type="presParOf" srcId="{3BBEA3F5-294C-4900-B022-7770712EB5E6}" destId="{CB1F2093-CBBE-4804-8CD4-E697F48845C1}" srcOrd="0" destOrd="0" presId="urn:microsoft.com/office/officeart/2008/layout/VerticalAccentList"/>
    <dgm:cxn modelId="{E28F232F-4515-48A4-8930-EB8F9B9AEE6C}" type="presParOf" srcId="{FDE6EA70-9D37-4706-BB46-ECD1DB05F77F}" destId="{6D93F440-7D8B-4378-9E0E-5AB3F5BF9DFC}" srcOrd="1" destOrd="0" presId="urn:microsoft.com/office/officeart/2008/layout/VerticalAccentList"/>
    <dgm:cxn modelId="{16B688F9-FA37-45B0-B3CB-AC74566D4DE4}" type="presParOf" srcId="{6D93F440-7D8B-4378-9E0E-5AB3F5BF9DFC}" destId="{1DCEF9B6-666E-4585-89FD-ABDEC653A9EB}" srcOrd="0" destOrd="0" presId="urn:microsoft.com/office/officeart/2008/layout/VerticalAccentList"/>
    <dgm:cxn modelId="{52810E7A-72DD-4257-A1EF-531665859873}" type="presParOf" srcId="{6D93F440-7D8B-4378-9E0E-5AB3F5BF9DFC}" destId="{DEDEA22C-4FD0-44DF-A14F-0101CE56DB41}" srcOrd="1" destOrd="0" presId="urn:microsoft.com/office/officeart/2008/layout/VerticalAccentList"/>
    <dgm:cxn modelId="{4BA9F6E4-7A93-4C75-B249-D95BB58C5BE3}" type="presParOf" srcId="{6D93F440-7D8B-4378-9E0E-5AB3F5BF9DFC}" destId="{A99BAA37-79E0-48BD-B07A-388AB9AEB67B}" srcOrd="2" destOrd="0" presId="urn:microsoft.com/office/officeart/2008/layout/VerticalAccentList"/>
    <dgm:cxn modelId="{623E2AB8-2CFB-455B-A18D-269EEDCD0BF7}" type="presParOf" srcId="{6D93F440-7D8B-4378-9E0E-5AB3F5BF9DFC}" destId="{F83A97FE-03D8-474D-B3C3-6062F58DBEC8}" srcOrd="3" destOrd="0" presId="urn:microsoft.com/office/officeart/2008/layout/VerticalAccentList"/>
    <dgm:cxn modelId="{42B31429-09BA-4FE6-A0CC-1AEFE8E2DD13}" type="presParOf" srcId="{6D93F440-7D8B-4378-9E0E-5AB3F5BF9DFC}" destId="{9B79BF4E-1BE8-42A3-B5E0-C52B386B7248}" srcOrd="4" destOrd="0" presId="urn:microsoft.com/office/officeart/2008/layout/VerticalAccentList"/>
    <dgm:cxn modelId="{803392B8-EF2D-4218-9C5B-C6E05BB30C3E}" type="presParOf" srcId="{6D93F440-7D8B-4378-9E0E-5AB3F5BF9DFC}" destId="{6C72D6A6-D691-4644-A6F5-68D0C0E7A4B5}" srcOrd="5" destOrd="0" presId="urn:microsoft.com/office/officeart/2008/layout/VerticalAccentList"/>
    <dgm:cxn modelId="{028FA0D3-500D-444C-B7FF-00086668CE1F}" type="presParOf" srcId="{6D93F440-7D8B-4378-9E0E-5AB3F5BF9DFC}" destId="{3583BE51-1A7A-4AC9-A520-35EB1A550BD7}" srcOrd="6" destOrd="0" presId="urn:microsoft.com/office/officeart/2008/layout/VerticalAccentList"/>
    <dgm:cxn modelId="{F0F5F59F-E05D-43B4-B243-6F203FA7001B}" type="presParOf" srcId="{6D93F440-7D8B-4378-9E0E-5AB3F5BF9DFC}" destId="{482ECBC3-24AD-4FC6-93E8-57A5311CA275}" srcOrd="7" destOrd="0" presId="urn:microsoft.com/office/officeart/2008/layout/VerticalAccentList"/>
    <dgm:cxn modelId="{D9F8743B-2CFC-4700-9717-AB968F50D9B0}" type="presParOf" srcId="{FDE6EA70-9D37-4706-BB46-ECD1DB05F77F}" destId="{33654525-4E75-4623-A3A5-018107D318B6}" srcOrd="2" destOrd="0" presId="urn:microsoft.com/office/officeart/2008/layout/VerticalAccentList"/>
    <dgm:cxn modelId="{0E78D276-83F9-4097-BB76-48DB769CD004}" type="presParOf" srcId="{FDE6EA70-9D37-4706-BB46-ECD1DB05F77F}" destId="{0CF5A6E3-076F-482E-8E01-60F0E65D03DD}" srcOrd="3" destOrd="0" presId="urn:microsoft.com/office/officeart/2008/layout/VerticalAccentList"/>
    <dgm:cxn modelId="{E1AB31D2-6469-4945-A4ED-A46241BF8380}" type="presParOf" srcId="{0CF5A6E3-076F-482E-8E01-60F0E65D03DD}" destId="{85E1BD03-AE26-424D-A421-4D301AEEB7A9}" srcOrd="0" destOrd="0" presId="urn:microsoft.com/office/officeart/2008/layout/VerticalAccentList"/>
    <dgm:cxn modelId="{865C5E19-CD04-4580-8A33-2A0D860A1789}" type="presParOf" srcId="{FDE6EA70-9D37-4706-BB46-ECD1DB05F77F}" destId="{4D6628CA-BDFA-4C7F-9057-6C56010440AA}" srcOrd="4" destOrd="0" presId="urn:microsoft.com/office/officeart/2008/layout/VerticalAccentList"/>
    <dgm:cxn modelId="{DCF56140-8E81-40FF-A5CF-B0B996635D4B}" type="presParOf" srcId="{4D6628CA-BDFA-4C7F-9057-6C56010440AA}" destId="{3E17488F-352E-4719-8C6F-6DBE19B8C855}" srcOrd="0" destOrd="0" presId="urn:microsoft.com/office/officeart/2008/layout/VerticalAccentList"/>
    <dgm:cxn modelId="{2C439955-92EB-4753-8BF6-C2F7F9B60E99}" type="presParOf" srcId="{4D6628CA-BDFA-4C7F-9057-6C56010440AA}" destId="{7D4F9785-9419-4D7C-8751-AEB8CF30C422}" srcOrd="1" destOrd="0" presId="urn:microsoft.com/office/officeart/2008/layout/VerticalAccentList"/>
    <dgm:cxn modelId="{EB5B2855-8CA5-46D1-A4DB-586FB0F01B35}" type="presParOf" srcId="{4D6628CA-BDFA-4C7F-9057-6C56010440AA}" destId="{681B246B-8C86-4D30-B38D-5226D5FC07A2}" srcOrd="2" destOrd="0" presId="urn:microsoft.com/office/officeart/2008/layout/VerticalAccentList"/>
    <dgm:cxn modelId="{F5E67620-B7DA-42CE-B0E7-9A541563C3BC}" type="presParOf" srcId="{4D6628CA-BDFA-4C7F-9057-6C56010440AA}" destId="{6A72550D-7672-4A1C-B91F-9806E4FAFE8A}" srcOrd="3" destOrd="0" presId="urn:microsoft.com/office/officeart/2008/layout/VerticalAccentList"/>
    <dgm:cxn modelId="{FE0855E9-4C22-4EBD-AD5A-899E69B4277F}" type="presParOf" srcId="{4D6628CA-BDFA-4C7F-9057-6C56010440AA}" destId="{A0694BC1-18CA-4879-904F-D9256FADB844}" srcOrd="4" destOrd="0" presId="urn:microsoft.com/office/officeart/2008/layout/VerticalAccentList"/>
    <dgm:cxn modelId="{935BB0AC-F5BC-471F-A878-170B3C71DE78}" type="presParOf" srcId="{4D6628CA-BDFA-4C7F-9057-6C56010440AA}" destId="{FD147B5C-0127-418E-9E21-80C226339C69}" srcOrd="5" destOrd="0" presId="urn:microsoft.com/office/officeart/2008/layout/VerticalAccentList"/>
    <dgm:cxn modelId="{F36AB3CB-AAB2-4A2D-8AB2-E5E035D981FA}" type="presParOf" srcId="{4D6628CA-BDFA-4C7F-9057-6C56010440AA}" destId="{0C3D1131-11F5-4962-ACB5-1E35B3F286E0}" srcOrd="6" destOrd="0" presId="urn:microsoft.com/office/officeart/2008/layout/VerticalAccentList"/>
    <dgm:cxn modelId="{90F82ABB-548C-465D-B1AB-E719725B6C08}" type="presParOf" srcId="{4D6628CA-BDFA-4C7F-9057-6C56010440AA}" destId="{318A7E94-C035-43CA-B6DA-E38EB850DF2D}" srcOrd="7" destOrd="0" presId="urn:microsoft.com/office/officeart/2008/layout/VerticalAccentList"/>
    <dgm:cxn modelId="{007915C2-0C52-4861-9341-8D6E741655A8}" type="presParOf" srcId="{FDE6EA70-9D37-4706-BB46-ECD1DB05F77F}" destId="{2277B0F4-0FD4-4D6B-AE32-34233ADC695F}" srcOrd="5" destOrd="0" presId="urn:microsoft.com/office/officeart/2008/layout/VerticalAccentList"/>
    <dgm:cxn modelId="{99119D2C-2EBE-41CB-B074-FA354A2B4F51}" type="presParOf" srcId="{FDE6EA70-9D37-4706-BB46-ECD1DB05F77F}" destId="{4C7F74BF-7CAF-4EAC-9A62-74ADF18B9758}" srcOrd="6" destOrd="0" presId="urn:microsoft.com/office/officeart/2008/layout/VerticalAccentList"/>
    <dgm:cxn modelId="{F2912E49-0386-49E0-98DF-D8748E2C70D8}" type="presParOf" srcId="{4C7F74BF-7CAF-4EAC-9A62-74ADF18B9758}" destId="{3C893242-1131-4847-869F-5C31D0794616}" srcOrd="0" destOrd="0" presId="urn:microsoft.com/office/officeart/2008/layout/VerticalAccentList"/>
    <dgm:cxn modelId="{5B6DB53E-477F-4902-9860-225768580088}" type="presParOf" srcId="{FDE6EA70-9D37-4706-BB46-ECD1DB05F77F}" destId="{50D07920-7E8F-4D20-B40D-03B3360E6AB3}" srcOrd="7" destOrd="0" presId="urn:microsoft.com/office/officeart/2008/layout/VerticalAccentList"/>
    <dgm:cxn modelId="{D809395E-B03D-4402-A786-5CB4D824918D}" type="presParOf" srcId="{50D07920-7E8F-4D20-B40D-03B3360E6AB3}" destId="{3C2482BB-BF18-4E52-8849-F20817599B3C}" srcOrd="0" destOrd="0" presId="urn:microsoft.com/office/officeart/2008/layout/VerticalAccentList"/>
    <dgm:cxn modelId="{ADDDD689-62FA-4767-A436-442AAD3CFAF2}" type="presParOf" srcId="{50D07920-7E8F-4D20-B40D-03B3360E6AB3}" destId="{A962AC72-851C-4C3B-8E30-47680706CFD7}" srcOrd="1" destOrd="0" presId="urn:microsoft.com/office/officeart/2008/layout/VerticalAccentList"/>
    <dgm:cxn modelId="{260FD02A-4A3E-4802-8103-F1C5377ED1E8}" type="presParOf" srcId="{50D07920-7E8F-4D20-B40D-03B3360E6AB3}" destId="{8ECCAA48-222E-40C4-8D41-16201DDB3B85}" srcOrd="2" destOrd="0" presId="urn:microsoft.com/office/officeart/2008/layout/VerticalAccentList"/>
    <dgm:cxn modelId="{A1310A03-9A60-4989-A953-97C86105D920}" type="presParOf" srcId="{50D07920-7E8F-4D20-B40D-03B3360E6AB3}" destId="{5FF73635-51D2-4B8B-BC4B-0A38CA191A95}" srcOrd="3" destOrd="0" presId="urn:microsoft.com/office/officeart/2008/layout/VerticalAccentList"/>
    <dgm:cxn modelId="{324392B7-417C-422E-8CD1-18115E3F3C11}" type="presParOf" srcId="{50D07920-7E8F-4D20-B40D-03B3360E6AB3}" destId="{9A912C25-9FF3-4553-A0C4-288CE4437416}" srcOrd="4" destOrd="0" presId="urn:microsoft.com/office/officeart/2008/layout/VerticalAccentList"/>
    <dgm:cxn modelId="{8A9C8448-0D50-494F-B005-9A714AD88C34}" type="presParOf" srcId="{50D07920-7E8F-4D20-B40D-03B3360E6AB3}" destId="{51B7A714-AD3F-4918-BF1B-5D32501BAD01}" srcOrd="5" destOrd="0" presId="urn:microsoft.com/office/officeart/2008/layout/VerticalAccentList"/>
    <dgm:cxn modelId="{61932E59-4CAD-40A4-953F-883A4CBFC2FA}" type="presParOf" srcId="{50D07920-7E8F-4D20-B40D-03B3360E6AB3}" destId="{99BB3CE2-9FBD-48E8-BE1E-50C65CBCBA4D}" srcOrd="6" destOrd="0" presId="urn:microsoft.com/office/officeart/2008/layout/VerticalAccentList"/>
    <dgm:cxn modelId="{EF17845F-8366-4350-972C-883C4789D449}" type="presParOf" srcId="{50D07920-7E8F-4D20-B40D-03B3360E6AB3}" destId="{F581135B-5B9A-45F8-AE89-40BFA1ABEA64}"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BAA3D0-A696-4D8D-853D-A54FF09F6793}" type="doc">
      <dgm:prSet loTypeId="urn:microsoft.com/office/officeart/2005/8/layout/hProcess9" loCatId="process" qsTypeId="urn:microsoft.com/office/officeart/2005/8/quickstyle/3d4" qsCatId="3D" csTypeId="urn:microsoft.com/office/officeart/2005/8/colors/accent1_5" csCatId="accent1" phldr="1"/>
      <dgm:spPr/>
      <dgm:t>
        <a:bodyPr/>
        <a:lstStyle/>
        <a:p>
          <a:endParaRPr lang="ru-RU"/>
        </a:p>
      </dgm:t>
    </dgm:pt>
    <dgm:pt modelId="{9A515628-2BF3-4113-9B70-F0ECA4D26425}">
      <dgm:prSet/>
      <dgm:spPr/>
      <dgm:t>
        <a:bodyPr/>
        <a:lstStyle/>
        <a:p>
          <a:pPr rtl="0"/>
          <a:r>
            <a:rPr lang="ro-RO" b="1" dirty="0" smtClean="0"/>
            <a:t>(Pentru desființarea hotărîrilor arbitrale și pentru respingerea eliberării TE)</a:t>
          </a:r>
          <a:endParaRPr lang="ro-RO" dirty="0"/>
        </a:p>
      </dgm:t>
    </dgm:pt>
    <dgm:pt modelId="{5B271ECB-637D-4521-B2D0-36F7BEC8F042}" type="parTrans" cxnId="{77724DF5-C861-4951-9E34-5DE1B7AE2AD8}">
      <dgm:prSet/>
      <dgm:spPr/>
      <dgm:t>
        <a:bodyPr/>
        <a:lstStyle/>
        <a:p>
          <a:endParaRPr lang="ru-RU"/>
        </a:p>
      </dgm:t>
    </dgm:pt>
    <dgm:pt modelId="{3482906A-6B72-42E8-ADD5-EF382A25E6C2}" type="sibTrans" cxnId="{77724DF5-C861-4951-9E34-5DE1B7AE2AD8}">
      <dgm:prSet/>
      <dgm:spPr/>
      <dgm:t>
        <a:bodyPr/>
        <a:lstStyle/>
        <a:p>
          <a:endParaRPr lang="ru-RU"/>
        </a:p>
      </dgm:t>
    </dgm:pt>
    <dgm:pt modelId="{3BD63956-A1BD-49DD-896F-41F1ACF091E3}">
      <dgm:prSet/>
      <dgm:spPr/>
      <dgm:t>
        <a:bodyPr/>
        <a:lstStyle/>
        <a:p>
          <a:pPr rtl="0"/>
          <a:r>
            <a:rPr lang="ro-RO" dirty="0" smtClean="0"/>
            <a:t>în litigiile cu consumatorii pe motiv că ” hotărîrea arbitrală încalcă principiile fundamentale ale legislaţiei Republicii Moldova sau bunele moravuri... – temei juridic art. 28 alin 4 LC ”În cazul în care constată </a:t>
          </a:r>
          <a:r>
            <a:rPr lang="ro-RO" b="1" dirty="0" smtClean="0"/>
            <a:t>caracterul abuziv al clauzelor contractuale</a:t>
          </a:r>
          <a:r>
            <a:rPr lang="ro-RO" dirty="0" smtClean="0"/>
            <a:t>...”</a:t>
          </a:r>
          <a:endParaRPr lang="ro-RO" dirty="0"/>
        </a:p>
      </dgm:t>
    </dgm:pt>
    <dgm:pt modelId="{2327F84F-D7A6-4405-BEFF-8FD839E23263}" type="parTrans" cxnId="{EA882662-034B-408D-AA7C-6940C7AF4E44}">
      <dgm:prSet/>
      <dgm:spPr/>
      <dgm:t>
        <a:bodyPr/>
        <a:lstStyle/>
        <a:p>
          <a:endParaRPr lang="ru-RU"/>
        </a:p>
      </dgm:t>
    </dgm:pt>
    <dgm:pt modelId="{1714E2D2-3BD3-4044-A3A2-6EF6E9B702A9}" type="sibTrans" cxnId="{EA882662-034B-408D-AA7C-6940C7AF4E44}">
      <dgm:prSet/>
      <dgm:spPr/>
      <dgm:t>
        <a:bodyPr/>
        <a:lstStyle/>
        <a:p>
          <a:endParaRPr lang="ru-RU"/>
        </a:p>
      </dgm:t>
    </dgm:pt>
    <dgm:pt modelId="{38C4A1CB-538B-456F-A661-6637280AEDC8}" type="pres">
      <dgm:prSet presAssocID="{E9BAA3D0-A696-4D8D-853D-A54FF09F6793}" presName="CompostProcess" presStyleCnt="0">
        <dgm:presLayoutVars>
          <dgm:dir/>
          <dgm:resizeHandles val="exact"/>
        </dgm:presLayoutVars>
      </dgm:prSet>
      <dgm:spPr/>
      <dgm:t>
        <a:bodyPr/>
        <a:lstStyle/>
        <a:p>
          <a:endParaRPr lang="en-US"/>
        </a:p>
      </dgm:t>
    </dgm:pt>
    <dgm:pt modelId="{D64F1FB2-C1A5-4B6A-B270-53087C80047A}" type="pres">
      <dgm:prSet presAssocID="{E9BAA3D0-A696-4D8D-853D-A54FF09F6793}" presName="arrow" presStyleLbl="bgShp" presStyleIdx="0" presStyleCnt="1"/>
      <dgm:spPr/>
    </dgm:pt>
    <dgm:pt modelId="{89900065-4B4A-4498-8F8A-10E6D43950CC}" type="pres">
      <dgm:prSet presAssocID="{E9BAA3D0-A696-4D8D-853D-A54FF09F6793}" presName="linearProcess" presStyleCnt="0"/>
      <dgm:spPr/>
    </dgm:pt>
    <dgm:pt modelId="{117FA82C-C442-4446-AC09-1ACE4D2F146E}" type="pres">
      <dgm:prSet presAssocID="{9A515628-2BF3-4113-9B70-F0ECA4D26425}" presName="textNode" presStyleLbl="node1" presStyleIdx="0" presStyleCnt="1">
        <dgm:presLayoutVars>
          <dgm:bulletEnabled val="1"/>
        </dgm:presLayoutVars>
      </dgm:prSet>
      <dgm:spPr/>
      <dgm:t>
        <a:bodyPr/>
        <a:lstStyle/>
        <a:p>
          <a:endParaRPr lang="ru-RU"/>
        </a:p>
      </dgm:t>
    </dgm:pt>
  </dgm:ptLst>
  <dgm:cxnLst>
    <dgm:cxn modelId="{77724DF5-C861-4951-9E34-5DE1B7AE2AD8}" srcId="{E9BAA3D0-A696-4D8D-853D-A54FF09F6793}" destId="{9A515628-2BF3-4113-9B70-F0ECA4D26425}" srcOrd="0" destOrd="0" parTransId="{5B271ECB-637D-4521-B2D0-36F7BEC8F042}" sibTransId="{3482906A-6B72-42E8-ADD5-EF382A25E6C2}"/>
    <dgm:cxn modelId="{597738F6-CAB5-4F9D-A74A-EFEB5CED04A5}" type="presOf" srcId="{3BD63956-A1BD-49DD-896F-41F1ACF091E3}" destId="{117FA82C-C442-4446-AC09-1ACE4D2F146E}" srcOrd="0" destOrd="1" presId="urn:microsoft.com/office/officeart/2005/8/layout/hProcess9"/>
    <dgm:cxn modelId="{6F9B41DE-CCB6-43CC-BDB0-109AEA5A6A3D}" type="presOf" srcId="{9A515628-2BF3-4113-9B70-F0ECA4D26425}" destId="{117FA82C-C442-4446-AC09-1ACE4D2F146E}" srcOrd="0" destOrd="0" presId="urn:microsoft.com/office/officeart/2005/8/layout/hProcess9"/>
    <dgm:cxn modelId="{EA882662-034B-408D-AA7C-6940C7AF4E44}" srcId="{9A515628-2BF3-4113-9B70-F0ECA4D26425}" destId="{3BD63956-A1BD-49DD-896F-41F1ACF091E3}" srcOrd="0" destOrd="0" parTransId="{2327F84F-D7A6-4405-BEFF-8FD839E23263}" sibTransId="{1714E2D2-3BD3-4044-A3A2-6EF6E9B702A9}"/>
    <dgm:cxn modelId="{3D5EF4FF-66E4-4C94-8FFC-D2B325A2F241}" type="presOf" srcId="{E9BAA3D0-A696-4D8D-853D-A54FF09F6793}" destId="{38C4A1CB-538B-456F-A661-6637280AEDC8}" srcOrd="0" destOrd="0" presId="urn:microsoft.com/office/officeart/2005/8/layout/hProcess9"/>
    <dgm:cxn modelId="{F398E8E2-9ED3-4853-B0F4-3BE89C0068D6}" type="presParOf" srcId="{38C4A1CB-538B-456F-A661-6637280AEDC8}" destId="{D64F1FB2-C1A5-4B6A-B270-53087C80047A}" srcOrd="0" destOrd="0" presId="urn:microsoft.com/office/officeart/2005/8/layout/hProcess9"/>
    <dgm:cxn modelId="{D12D487C-5CEF-455F-AF24-59085ECD1EE2}" type="presParOf" srcId="{38C4A1CB-538B-456F-A661-6637280AEDC8}" destId="{89900065-4B4A-4498-8F8A-10E6D43950CC}" srcOrd="1" destOrd="0" presId="urn:microsoft.com/office/officeart/2005/8/layout/hProcess9"/>
    <dgm:cxn modelId="{69389BD3-852D-4EE6-82A7-A256EA3756B2}" type="presParOf" srcId="{89900065-4B4A-4498-8F8A-10E6D43950CC}" destId="{117FA82C-C442-4446-AC09-1ACE4D2F146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CB286D-C88B-45E0-9E80-5FF749ECAEDD}" type="doc">
      <dgm:prSet loTypeId="urn:microsoft.com/office/officeart/2005/8/layout/hProcess11" loCatId="process" qsTypeId="urn:microsoft.com/office/officeart/2005/8/quickstyle/simple4" qsCatId="simple" csTypeId="urn:microsoft.com/office/officeart/2005/8/colors/colorful2" csCatId="colorful" phldr="1"/>
      <dgm:spPr/>
      <dgm:t>
        <a:bodyPr/>
        <a:lstStyle/>
        <a:p>
          <a:endParaRPr lang="ru-RU"/>
        </a:p>
      </dgm:t>
    </dgm:pt>
    <dgm:pt modelId="{E2309098-4822-4D11-A461-0ADCC7783E77}">
      <dgm:prSet custT="1"/>
      <dgm:spPr/>
      <dgm:t>
        <a:bodyPr/>
        <a:lstStyle/>
        <a:p>
          <a:pPr rtl="0"/>
          <a:r>
            <a:rPr lang="ro-RO" sz="1200" dirty="0" smtClean="0"/>
            <a:t>.</a:t>
          </a:r>
          <a:r>
            <a:rPr lang="ro-RO" sz="1000" dirty="0" smtClean="0"/>
            <a:t> </a:t>
          </a:r>
          <a:endParaRPr lang="ro-RO" sz="1000" dirty="0"/>
        </a:p>
      </dgm:t>
    </dgm:pt>
    <dgm:pt modelId="{BD84FBFE-4368-414E-B03C-017E3C4B0BFE}" type="parTrans" cxnId="{65F75942-40CB-484A-B634-A8EB4C5D238D}">
      <dgm:prSet/>
      <dgm:spPr/>
      <dgm:t>
        <a:bodyPr/>
        <a:lstStyle/>
        <a:p>
          <a:endParaRPr lang="ru-RU"/>
        </a:p>
      </dgm:t>
    </dgm:pt>
    <dgm:pt modelId="{4E252FE3-A9FA-4A23-8A66-3DE6463D1C41}" type="sibTrans" cxnId="{65F75942-40CB-484A-B634-A8EB4C5D238D}">
      <dgm:prSet/>
      <dgm:spPr/>
      <dgm:t>
        <a:bodyPr/>
        <a:lstStyle/>
        <a:p>
          <a:endParaRPr lang="ru-RU"/>
        </a:p>
      </dgm:t>
    </dgm:pt>
    <dgm:pt modelId="{3E5BB4C4-3EC6-402E-80D0-0F8C47026C24}">
      <dgm:prSet custT="1"/>
      <dgm:spPr/>
      <dgm:t>
        <a:bodyPr/>
        <a:lstStyle/>
        <a:p>
          <a:pPr algn="just" rtl="0"/>
          <a:r>
            <a:rPr lang="ro-RO" sz="1400" dirty="0" smtClean="0"/>
            <a:t>Alin (6) - </a:t>
          </a:r>
          <a:r>
            <a:rPr lang="ro-RO" sz="1400" dirty="0" smtClean="0">
              <a:solidFill>
                <a:srgbClr val="990033"/>
              </a:solidFill>
            </a:rPr>
            <a:t>Consumatorul prejudiciat</a:t>
          </a:r>
          <a:r>
            <a:rPr lang="ro-RO" sz="1400" dirty="0" smtClean="0"/>
            <a:t> nemijlocit prin contracte încheiate cu încălcarea prevederilor legii sau </a:t>
          </a:r>
          <a:r>
            <a:rPr lang="ro-RO" sz="1400" dirty="0" smtClean="0">
              <a:solidFill>
                <a:srgbClr val="990033"/>
              </a:solidFill>
            </a:rPr>
            <a:t>asociațiile obștești </a:t>
          </a:r>
          <a:r>
            <a:rPr lang="ro-RO" sz="1400" dirty="0" smtClean="0"/>
            <a:t>de consumatori </a:t>
          </a:r>
          <a:r>
            <a:rPr lang="ro-RO" sz="1400" dirty="0" smtClean="0">
              <a:solidFill>
                <a:srgbClr val="990033"/>
              </a:solidFill>
            </a:rPr>
            <a:t>sînt în drept să intenteze acțiuni în instanța de judecată </a:t>
          </a:r>
          <a:r>
            <a:rPr lang="ro-RO" sz="1400" dirty="0" smtClean="0"/>
            <a:t>în apărarea drepturilor și intereselor legitime ale consumatorilor prejudiciați, în vederea solicitării constatării nulității clauzelor contractuale presupuse a fi abuzive, în condițiile legii.</a:t>
          </a:r>
          <a:endParaRPr lang="ro-RO" sz="1400" dirty="0"/>
        </a:p>
      </dgm:t>
    </dgm:pt>
    <dgm:pt modelId="{A07360D6-87D1-4A03-8B73-25498DBA3F09}" type="parTrans" cxnId="{A360A9DA-1575-48F3-8544-CF225B168C88}">
      <dgm:prSet/>
      <dgm:spPr/>
      <dgm:t>
        <a:bodyPr/>
        <a:lstStyle/>
        <a:p>
          <a:endParaRPr lang="ru-RU"/>
        </a:p>
      </dgm:t>
    </dgm:pt>
    <dgm:pt modelId="{29614498-A5AF-45CD-AAF3-8479E339EB09}" type="sibTrans" cxnId="{A360A9DA-1575-48F3-8544-CF225B168C88}">
      <dgm:prSet/>
      <dgm:spPr/>
      <dgm:t>
        <a:bodyPr/>
        <a:lstStyle/>
        <a:p>
          <a:endParaRPr lang="ru-RU"/>
        </a:p>
      </dgm:t>
    </dgm:pt>
    <dgm:pt modelId="{B6E30FCF-68A8-42E2-A6A9-3559C3A222B7}" type="pres">
      <dgm:prSet presAssocID="{3ECB286D-C88B-45E0-9E80-5FF749ECAEDD}" presName="Name0" presStyleCnt="0">
        <dgm:presLayoutVars>
          <dgm:dir/>
          <dgm:resizeHandles val="exact"/>
        </dgm:presLayoutVars>
      </dgm:prSet>
      <dgm:spPr/>
      <dgm:t>
        <a:bodyPr/>
        <a:lstStyle/>
        <a:p>
          <a:endParaRPr lang="en-US"/>
        </a:p>
      </dgm:t>
    </dgm:pt>
    <dgm:pt modelId="{D53AFC6C-CF3E-44C7-A415-9430B41FE5F2}" type="pres">
      <dgm:prSet presAssocID="{3ECB286D-C88B-45E0-9E80-5FF749ECAEDD}" presName="arrow" presStyleLbl="bgShp" presStyleIdx="0" presStyleCnt="1"/>
      <dgm:spPr/>
    </dgm:pt>
    <dgm:pt modelId="{07C42F1E-B903-4FA4-8C53-4CEC7AD2E1C5}" type="pres">
      <dgm:prSet presAssocID="{3ECB286D-C88B-45E0-9E80-5FF749ECAEDD}" presName="points" presStyleCnt="0"/>
      <dgm:spPr/>
    </dgm:pt>
    <dgm:pt modelId="{F4C4EF94-323D-45F1-BCA5-4CEF2243BDB7}" type="pres">
      <dgm:prSet presAssocID="{E2309098-4822-4D11-A461-0ADCC7783E77}" presName="compositeA" presStyleCnt="0"/>
      <dgm:spPr/>
    </dgm:pt>
    <dgm:pt modelId="{7A86E0CD-D2DA-45C4-B8C1-DF8975E3D2FA}" type="pres">
      <dgm:prSet presAssocID="{E2309098-4822-4D11-A461-0ADCC7783E77}" presName="textA" presStyleLbl="revTx" presStyleIdx="0" presStyleCnt="2" custScaleX="127964">
        <dgm:presLayoutVars>
          <dgm:bulletEnabled val="1"/>
        </dgm:presLayoutVars>
      </dgm:prSet>
      <dgm:spPr/>
      <dgm:t>
        <a:bodyPr/>
        <a:lstStyle/>
        <a:p>
          <a:endParaRPr lang="ru-RU"/>
        </a:p>
      </dgm:t>
    </dgm:pt>
    <dgm:pt modelId="{F6E8A999-463D-4151-96B5-2AA84C828849}" type="pres">
      <dgm:prSet presAssocID="{E2309098-4822-4D11-A461-0ADCC7783E77}" presName="circleA" presStyleLbl="node1" presStyleIdx="0" presStyleCnt="2"/>
      <dgm:spPr/>
    </dgm:pt>
    <dgm:pt modelId="{F15EABED-1A07-4AF3-86D0-1197FBA54DA5}" type="pres">
      <dgm:prSet presAssocID="{E2309098-4822-4D11-A461-0ADCC7783E77}" presName="spaceA" presStyleCnt="0"/>
      <dgm:spPr/>
    </dgm:pt>
    <dgm:pt modelId="{2998BAA5-0276-4759-AA9B-4E0AAAB610FD}" type="pres">
      <dgm:prSet presAssocID="{4E252FE3-A9FA-4A23-8A66-3DE6463D1C41}" presName="space" presStyleCnt="0"/>
      <dgm:spPr/>
    </dgm:pt>
    <dgm:pt modelId="{8C5CAF45-83F2-495C-B2BD-342D6CAFF097}" type="pres">
      <dgm:prSet presAssocID="{3E5BB4C4-3EC6-402E-80D0-0F8C47026C24}" presName="compositeB" presStyleCnt="0"/>
      <dgm:spPr/>
    </dgm:pt>
    <dgm:pt modelId="{4895AEB0-EB5F-45E8-9836-624C143BD3D8}" type="pres">
      <dgm:prSet presAssocID="{3E5BB4C4-3EC6-402E-80D0-0F8C47026C24}" presName="textB" presStyleLbl="revTx" presStyleIdx="1" presStyleCnt="2" custScaleX="475563" custLinFactNeighborX="32324" custLinFactNeighborY="0">
        <dgm:presLayoutVars>
          <dgm:bulletEnabled val="1"/>
        </dgm:presLayoutVars>
      </dgm:prSet>
      <dgm:spPr/>
      <dgm:t>
        <a:bodyPr/>
        <a:lstStyle/>
        <a:p>
          <a:endParaRPr lang="en-US"/>
        </a:p>
      </dgm:t>
    </dgm:pt>
    <dgm:pt modelId="{AA68E218-7A46-45B1-9035-5A424F5B3CD6}" type="pres">
      <dgm:prSet presAssocID="{3E5BB4C4-3EC6-402E-80D0-0F8C47026C24}" presName="circleB" presStyleLbl="node1" presStyleIdx="1" presStyleCnt="2"/>
      <dgm:spPr/>
    </dgm:pt>
    <dgm:pt modelId="{F53123BF-E194-49B1-8BBE-DECA1998D3BE}" type="pres">
      <dgm:prSet presAssocID="{3E5BB4C4-3EC6-402E-80D0-0F8C47026C24}" presName="spaceB" presStyleCnt="0"/>
      <dgm:spPr/>
    </dgm:pt>
  </dgm:ptLst>
  <dgm:cxnLst>
    <dgm:cxn modelId="{96FBB608-B1D0-43C9-B106-D3FE37CA3275}" type="presOf" srcId="{E2309098-4822-4D11-A461-0ADCC7783E77}" destId="{7A86E0CD-D2DA-45C4-B8C1-DF8975E3D2FA}" srcOrd="0" destOrd="0" presId="urn:microsoft.com/office/officeart/2005/8/layout/hProcess11"/>
    <dgm:cxn modelId="{A360A9DA-1575-48F3-8544-CF225B168C88}" srcId="{3ECB286D-C88B-45E0-9E80-5FF749ECAEDD}" destId="{3E5BB4C4-3EC6-402E-80D0-0F8C47026C24}" srcOrd="1" destOrd="0" parTransId="{A07360D6-87D1-4A03-8B73-25498DBA3F09}" sibTransId="{29614498-A5AF-45CD-AAF3-8479E339EB09}"/>
    <dgm:cxn modelId="{65F75942-40CB-484A-B634-A8EB4C5D238D}" srcId="{3ECB286D-C88B-45E0-9E80-5FF749ECAEDD}" destId="{E2309098-4822-4D11-A461-0ADCC7783E77}" srcOrd="0" destOrd="0" parTransId="{BD84FBFE-4368-414E-B03C-017E3C4B0BFE}" sibTransId="{4E252FE3-A9FA-4A23-8A66-3DE6463D1C41}"/>
    <dgm:cxn modelId="{F7C115DA-9652-4380-8EFB-08E040866835}" type="presOf" srcId="{3ECB286D-C88B-45E0-9E80-5FF749ECAEDD}" destId="{B6E30FCF-68A8-42E2-A6A9-3559C3A222B7}" srcOrd="0" destOrd="0" presId="urn:microsoft.com/office/officeart/2005/8/layout/hProcess11"/>
    <dgm:cxn modelId="{00D40F41-5CCC-43E5-B37C-1CA19820B81E}" type="presOf" srcId="{3E5BB4C4-3EC6-402E-80D0-0F8C47026C24}" destId="{4895AEB0-EB5F-45E8-9836-624C143BD3D8}" srcOrd="0" destOrd="0" presId="urn:microsoft.com/office/officeart/2005/8/layout/hProcess11"/>
    <dgm:cxn modelId="{38FEE2B8-9107-4786-AE3E-F78817769665}" type="presParOf" srcId="{B6E30FCF-68A8-42E2-A6A9-3559C3A222B7}" destId="{D53AFC6C-CF3E-44C7-A415-9430B41FE5F2}" srcOrd="0" destOrd="0" presId="urn:microsoft.com/office/officeart/2005/8/layout/hProcess11"/>
    <dgm:cxn modelId="{02BF6091-7B1A-4908-85C2-522D8FF1F91A}" type="presParOf" srcId="{B6E30FCF-68A8-42E2-A6A9-3559C3A222B7}" destId="{07C42F1E-B903-4FA4-8C53-4CEC7AD2E1C5}" srcOrd="1" destOrd="0" presId="urn:microsoft.com/office/officeart/2005/8/layout/hProcess11"/>
    <dgm:cxn modelId="{1260866D-413F-4F16-8FCD-FADBB2FFF41F}" type="presParOf" srcId="{07C42F1E-B903-4FA4-8C53-4CEC7AD2E1C5}" destId="{F4C4EF94-323D-45F1-BCA5-4CEF2243BDB7}" srcOrd="0" destOrd="0" presId="urn:microsoft.com/office/officeart/2005/8/layout/hProcess11"/>
    <dgm:cxn modelId="{8D2771EA-48C8-40AC-8E25-B798B6173732}" type="presParOf" srcId="{F4C4EF94-323D-45F1-BCA5-4CEF2243BDB7}" destId="{7A86E0CD-D2DA-45C4-B8C1-DF8975E3D2FA}" srcOrd="0" destOrd="0" presId="urn:microsoft.com/office/officeart/2005/8/layout/hProcess11"/>
    <dgm:cxn modelId="{DEF3D817-9FEE-4EB8-939E-A3A9D90F7923}" type="presParOf" srcId="{F4C4EF94-323D-45F1-BCA5-4CEF2243BDB7}" destId="{F6E8A999-463D-4151-96B5-2AA84C828849}" srcOrd="1" destOrd="0" presId="urn:microsoft.com/office/officeart/2005/8/layout/hProcess11"/>
    <dgm:cxn modelId="{BF832F72-20F9-425E-B43E-EBBFCD22F5C1}" type="presParOf" srcId="{F4C4EF94-323D-45F1-BCA5-4CEF2243BDB7}" destId="{F15EABED-1A07-4AF3-86D0-1197FBA54DA5}" srcOrd="2" destOrd="0" presId="urn:microsoft.com/office/officeart/2005/8/layout/hProcess11"/>
    <dgm:cxn modelId="{31F65E5B-F7E3-47B8-9EFC-28FFB387489B}" type="presParOf" srcId="{07C42F1E-B903-4FA4-8C53-4CEC7AD2E1C5}" destId="{2998BAA5-0276-4759-AA9B-4E0AAAB610FD}" srcOrd="1" destOrd="0" presId="urn:microsoft.com/office/officeart/2005/8/layout/hProcess11"/>
    <dgm:cxn modelId="{27B4BEC4-70DB-461C-9A57-1B6805C57FE2}" type="presParOf" srcId="{07C42F1E-B903-4FA4-8C53-4CEC7AD2E1C5}" destId="{8C5CAF45-83F2-495C-B2BD-342D6CAFF097}" srcOrd="2" destOrd="0" presId="urn:microsoft.com/office/officeart/2005/8/layout/hProcess11"/>
    <dgm:cxn modelId="{C03CE8EA-1955-45C4-B22A-FA2845BD0F4F}" type="presParOf" srcId="{8C5CAF45-83F2-495C-B2BD-342D6CAFF097}" destId="{4895AEB0-EB5F-45E8-9836-624C143BD3D8}" srcOrd="0" destOrd="0" presId="urn:microsoft.com/office/officeart/2005/8/layout/hProcess11"/>
    <dgm:cxn modelId="{4514CD20-1B62-4E11-ABB3-FE73676B0FF0}" type="presParOf" srcId="{8C5CAF45-83F2-495C-B2BD-342D6CAFF097}" destId="{AA68E218-7A46-45B1-9035-5A424F5B3CD6}" srcOrd="1" destOrd="0" presId="urn:microsoft.com/office/officeart/2005/8/layout/hProcess11"/>
    <dgm:cxn modelId="{29651109-F62C-4010-A82A-453A360A38CA}" type="presParOf" srcId="{8C5CAF45-83F2-495C-B2BD-342D6CAFF097}" destId="{F53123BF-E194-49B1-8BBE-DECA1998D3BE}"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77081-E6A4-4FD1-80F4-EDEAFDBA1F45}" type="doc">
      <dgm:prSet loTypeId="urn:microsoft.com/office/officeart/2005/8/layout/target3" loCatId="relationship" qsTypeId="urn:microsoft.com/office/officeart/2005/8/quickstyle/simple4" qsCatId="simple" csTypeId="urn:microsoft.com/office/officeart/2005/8/colors/accent2_4" csCatId="accent2" phldr="1"/>
      <dgm:spPr/>
      <dgm:t>
        <a:bodyPr/>
        <a:lstStyle/>
        <a:p>
          <a:endParaRPr lang="ru-RU"/>
        </a:p>
      </dgm:t>
    </dgm:pt>
    <dgm:pt modelId="{41AA333D-5281-4CAE-B559-F18F49C97107}">
      <dgm:prSet>
        <dgm:style>
          <a:lnRef idx="1">
            <a:schemeClr val="accent2"/>
          </a:lnRef>
          <a:fillRef idx="2">
            <a:schemeClr val="accent2"/>
          </a:fillRef>
          <a:effectRef idx="1">
            <a:schemeClr val="accent2"/>
          </a:effectRef>
          <a:fontRef idx="minor">
            <a:schemeClr val="dk1"/>
          </a:fontRef>
        </dgm:style>
      </dgm:prSet>
      <dgm:spPr>
        <a:solidFill>
          <a:schemeClr val="accent2">
            <a:lumMod val="75000"/>
          </a:schemeClr>
        </a:solidFill>
      </dgm:spPr>
      <dgm:t>
        <a:bodyPr/>
        <a:lstStyle/>
        <a:p>
          <a:pPr rtl="0"/>
          <a:r>
            <a:rPr lang="ro-RO" dirty="0" smtClean="0"/>
            <a:t>Prin încheierea judecătoriei Chișinău sediul Central din 15.10.2019 ”nu s-a dat curs cererii ..și s-a acordat termen reclamantului să prezinte copia de pe hotărîrea arbitrajului institutionalizat </a:t>
          </a:r>
          <a:r>
            <a:rPr lang="ro-RO" u="sng" dirty="0" smtClean="0"/>
            <a:t>autentificată notarial</a:t>
          </a:r>
          <a:r>
            <a:rPr lang="ro-RO" dirty="0" smtClean="0"/>
            <a:t>...”</a:t>
          </a:r>
          <a:endParaRPr lang="ro-RO" dirty="0"/>
        </a:p>
      </dgm:t>
    </dgm:pt>
    <dgm:pt modelId="{2215D6EE-E339-46F5-9A5F-49C40266C1C4}" type="parTrans" cxnId="{FCCCCB4E-D06E-4775-9EA9-B0FFB752F70C}">
      <dgm:prSet/>
      <dgm:spPr/>
      <dgm:t>
        <a:bodyPr/>
        <a:lstStyle/>
        <a:p>
          <a:endParaRPr lang="ru-RU"/>
        </a:p>
      </dgm:t>
    </dgm:pt>
    <dgm:pt modelId="{195C280F-E694-4126-9147-7E2C7956571C}" type="sibTrans" cxnId="{FCCCCB4E-D06E-4775-9EA9-B0FFB752F70C}">
      <dgm:prSet/>
      <dgm:spPr/>
      <dgm:t>
        <a:bodyPr/>
        <a:lstStyle/>
        <a:p>
          <a:endParaRPr lang="ru-RU"/>
        </a:p>
      </dgm:t>
    </dgm:pt>
    <dgm:pt modelId="{6C2C8937-7340-4F2A-A530-E1C03E4995D4}">
      <dgm:prSet>
        <dgm:style>
          <a:lnRef idx="1">
            <a:schemeClr val="accent2"/>
          </a:lnRef>
          <a:fillRef idx="2">
            <a:schemeClr val="accent2"/>
          </a:fillRef>
          <a:effectRef idx="1">
            <a:schemeClr val="accent2"/>
          </a:effectRef>
          <a:fontRef idx="minor">
            <a:schemeClr val="dk1"/>
          </a:fontRef>
        </dgm:style>
      </dgm:prSet>
      <dgm:spPr>
        <a:solidFill>
          <a:schemeClr val="accent2">
            <a:lumMod val="60000"/>
            <a:lumOff val="40000"/>
          </a:schemeClr>
        </a:solidFill>
      </dgm:spPr>
      <dgm:t>
        <a:bodyPr/>
        <a:lstStyle/>
        <a:p>
          <a:pPr rtl="0"/>
          <a:r>
            <a:rPr lang="ro-RO" dirty="0" smtClean="0"/>
            <a:t>Prin încheierea judecătoriei Chișinău sediul Central din 11.12.2018  ”la etapa solutionării problemei punerii pe rol a cauzei, a fost OBLIGAT Arbitrajul să remită dosarul arbitral în întregime...”</a:t>
          </a:r>
          <a:endParaRPr lang="ro-RO" dirty="0"/>
        </a:p>
      </dgm:t>
    </dgm:pt>
    <dgm:pt modelId="{39E16090-B8D2-42FE-BB9B-6D0BFA165C6A}" type="parTrans" cxnId="{C54A0A95-CCBD-4B05-BC87-B6811736F4AB}">
      <dgm:prSet/>
      <dgm:spPr/>
      <dgm:t>
        <a:bodyPr/>
        <a:lstStyle/>
        <a:p>
          <a:endParaRPr lang="ru-RU"/>
        </a:p>
      </dgm:t>
    </dgm:pt>
    <dgm:pt modelId="{F057BDE6-DC62-48A8-A4DA-7A8CFCE6D10E}" type="sibTrans" cxnId="{C54A0A95-CCBD-4B05-BC87-B6811736F4AB}">
      <dgm:prSet/>
      <dgm:spPr/>
      <dgm:t>
        <a:bodyPr/>
        <a:lstStyle/>
        <a:p>
          <a:endParaRPr lang="ru-RU"/>
        </a:p>
      </dgm:t>
    </dgm:pt>
    <dgm:pt modelId="{A762E089-3C64-4DE2-A198-F3F02273A65E}">
      <dgm:prSet>
        <dgm:style>
          <a:lnRef idx="1">
            <a:schemeClr val="accent6"/>
          </a:lnRef>
          <a:fillRef idx="2">
            <a:schemeClr val="accent6"/>
          </a:fillRef>
          <a:effectRef idx="1">
            <a:schemeClr val="accent6"/>
          </a:effectRef>
          <a:fontRef idx="minor">
            <a:schemeClr val="dk1"/>
          </a:fontRef>
        </dgm:style>
      </dgm:prSet>
      <dgm:spPr/>
      <dgm:t>
        <a:bodyPr/>
        <a:lstStyle/>
        <a:p>
          <a:pPr rtl="0"/>
          <a:r>
            <a:rPr lang="ro-RO" dirty="0" smtClean="0"/>
            <a:t>Prin încheierea judecătoriei Chișinău sediul Central din 16.07.2018 s-a numi ședința de examinare a cauzei privind eliberarea TE peste 3 luni de la data depunerii cererii, ”din motivul perioadei de concediu...”</a:t>
          </a:r>
          <a:endParaRPr lang="ro-RO" dirty="0"/>
        </a:p>
      </dgm:t>
    </dgm:pt>
    <dgm:pt modelId="{F02BE60A-BE19-4777-A39B-CE900A4A074D}" type="parTrans" cxnId="{594F4C24-0DE4-402A-85F2-27F8254B9572}">
      <dgm:prSet/>
      <dgm:spPr/>
      <dgm:t>
        <a:bodyPr/>
        <a:lstStyle/>
        <a:p>
          <a:endParaRPr lang="ru-RU"/>
        </a:p>
      </dgm:t>
    </dgm:pt>
    <dgm:pt modelId="{D1AAD92C-5052-4773-A54C-BA75D38E8FE3}" type="sibTrans" cxnId="{594F4C24-0DE4-402A-85F2-27F8254B9572}">
      <dgm:prSet/>
      <dgm:spPr/>
      <dgm:t>
        <a:bodyPr/>
        <a:lstStyle/>
        <a:p>
          <a:endParaRPr lang="ru-RU"/>
        </a:p>
      </dgm:t>
    </dgm:pt>
    <dgm:pt modelId="{4611EC8E-3B51-4F30-9B57-84A8E3B78F98}" type="pres">
      <dgm:prSet presAssocID="{1DE77081-E6A4-4FD1-80F4-EDEAFDBA1F45}" presName="Name0" presStyleCnt="0">
        <dgm:presLayoutVars>
          <dgm:chMax val="7"/>
          <dgm:dir/>
          <dgm:animLvl val="lvl"/>
          <dgm:resizeHandles val="exact"/>
        </dgm:presLayoutVars>
      </dgm:prSet>
      <dgm:spPr/>
      <dgm:t>
        <a:bodyPr/>
        <a:lstStyle/>
        <a:p>
          <a:endParaRPr lang="en-US"/>
        </a:p>
      </dgm:t>
    </dgm:pt>
    <dgm:pt modelId="{B1F3E4AD-4256-406F-B465-637ED1A95EE6}" type="pres">
      <dgm:prSet presAssocID="{41AA333D-5281-4CAE-B559-F18F49C97107}" presName="circle1" presStyleLbl="node1" presStyleIdx="0" presStyleCnt="3"/>
      <dgm:spPr/>
    </dgm:pt>
    <dgm:pt modelId="{C74E1CBC-3449-42F3-BECE-FAACB31A480B}" type="pres">
      <dgm:prSet presAssocID="{41AA333D-5281-4CAE-B559-F18F49C97107}" presName="space" presStyleCnt="0"/>
      <dgm:spPr/>
    </dgm:pt>
    <dgm:pt modelId="{45EC06D6-EC1E-4393-BA1E-B1F6D5E406E0}" type="pres">
      <dgm:prSet presAssocID="{41AA333D-5281-4CAE-B559-F18F49C97107}" presName="rect1" presStyleLbl="alignAcc1" presStyleIdx="0" presStyleCnt="3" custLinFactNeighborX="0" custLinFactNeighborY="-33"/>
      <dgm:spPr/>
      <dgm:t>
        <a:bodyPr/>
        <a:lstStyle/>
        <a:p>
          <a:endParaRPr lang="en-US"/>
        </a:p>
      </dgm:t>
    </dgm:pt>
    <dgm:pt modelId="{E7CA73DC-D9EA-4852-B1FE-5891A2D33B21}" type="pres">
      <dgm:prSet presAssocID="{6C2C8937-7340-4F2A-A530-E1C03E4995D4}" presName="vertSpace2" presStyleLbl="node1" presStyleIdx="0" presStyleCnt="3"/>
      <dgm:spPr/>
    </dgm:pt>
    <dgm:pt modelId="{D8437EB4-19E7-4D95-94CE-1E4451ADF080}" type="pres">
      <dgm:prSet presAssocID="{6C2C8937-7340-4F2A-A530-E1C03E4995D4}" presName="circle2" presStyleLbl="node1" presStyleIdx="1" presStyleCnt="3"/>
      <dgm:spPr/>
    </dgm:pt>
    <dgm:pt modelId="{8E9D2A77-E0A3-4D7C-87B0-4E2E18A63253}" type="pres">
      <dgm:prSet presAssocID="{6C2C8937-7340-4F2A-A530-E1C03E4995D4}" presName="rect2" presStyleLbl="alignAcc1" presStyleIdx="1" presStyleCnt="3"/>
      <dgm:spPr/>
      <dgm:t>
        <a:bodyPr/>
        <a:lstStyle/>
        <a:p>
          <a:endParaRPr lang="en-US"/>
        </a:p>
      </dgm:t>
    </dgm:pt>
    <dgm:pt modelId="{3B29243A-26C5-49E0-B19F-86709F8EDB4B}" type="pres">
      <dgm:prSet presAssocID="{A762E089-3C64-4DE2-A198-F3F02273A65E}" presName="vertSpace3" presStyleLbl="node1" presStyleIdx="1" presStyleCnt="3"/>
      <dgm:spPr/>
    </dgm:pt>
    <dgm:pt modelId="{6EFB6597-0249-4AA9-9AA8-23EE2FB40813}" type="pres">
      <dgm:prSet presAssocID="{A762E089-3C64-4DE2-A198-F3F02273A65E}" presName="circle3" presStyleLbl="node1" presStyleIdx="2" presStyleCnt="3">
        <dgm:style>
          <a:lnRef idx="1">
            <a:schemeClr val="accent6"/>
          </a:lnRef>
          <a:fillRef idx="2">
            <a:schemeClr val="accent6"/>
          </a:fillRef>
          <a:effectRef idx="1">
            <a:schemeClr val="accent6"/>
          </a:effectRef>
          <a:fontRef idx="minor">
            <a:schemeClr val="dk1"/>
          </a:fontRef>
        </dgm:style>
      </dgm:prSet>
      <dgm:spPr/>
    </dgm:pt>
    <dgm:pt modelId="{D4A4C3EE-1EC4-4BAF-8229-1B0A2F06BE1D}" type="pres">
      <dgm:prSet presAssocID="{A762E089-3C64-4DE2-A198-F3F02273A65E}" presName="rect3" presStyleLbl="alignAcc1" presStyleIdx="2" presStyleCnt="3"/>
      <dgm:spPr/>
      <dgm:t>
        <a:bodyPr/>
        <a:lstStyle/>
        <a:p>
          <a:endParaRPr lang="en-US"/>
        </a:p>
      </dgm:t>
    </dgm:pt>
    <dgm:pt modelId="{6CB1F50B-308C-414E-8525-86908C885907}" type="pres">
      <dgm:prSet presAssocID="{41AA333D-5281-4CAE-B559-F18F49C97107}" presName="rect1ParTxNoCh" presStyleLbl="alignAcc1" presStyleIdx="2" presStyleCnt="3">
        <dgm:presLayoutVars>
          <dgm:chMax val="1"/>
          <dgm:bulletEnabled val="1"/>
        </dgm:presLayoutVars>
      </dgm:prSet>
      <dgm:spPr/>
      <dgm:t>
        <a:bodyPr/>
        <a:lstStyle/>
        <a:p>
          <a:endParaRPr lang="en-US"/>
        </a:p>
      </dgm:t>
    </dgm:pt>
    <dgm:pt modelId="{184524E2-4274-437F-9CD4-F9AB8A7238D7}" type="pres">
      <dgm:prSet presAssocID="{6C2C8937-7340-4F2A-A530-E1C03E4995D4}" presName="rect2ParTxNoCh" presStyleLbl="alignAcc1" presStyleIdx="2" presStyleCnt="3">
        <dgm:presLayoutVars>
          <dgm:chMax val="1"/>
          <dgm:bulletEnabled val="1"/>
        </dgm:presLayoutVars>
      </dgm:prSet>
      <dgm:spPr/>
      <dgm:t>
        <a:bodyPr/>
        <a:lstStyle/>
        <a:p>
          <a:endParaRPr lang="en-US"/>
        </a:p>
      </dgm:t>
    </dgm:pt>
    <dgm:pt modelId="{F4548029-BDDF-4B4B-AD05-6DDAE160DCDE}" type="pres">
      <dgm:prSet presAssocID="{A762E089-3C64-4DE2-A198-F3F02273A65E}" presName="rect3ParTxNoCh" presStyleLbl="alignAcc1" presStyleIdx="2" presStyleCnt="3">
        <dgm:presLayoutVars>
          <dgm:chMax val="1"/>
          <dgm:bulletEnabled val="1"/>
        </dgm:presLayoutVars>
      </dgm:prSet>
      <dgm:spPr/>
      <dgm:t>
        <a:bodyPr/>
        <a:lstStyle/>
        <a:p>
          <a:endParaRPr lang="en-US"/>
        </a:p>
      </dgm:t>
    </dgm:pt>
  </dgm:ptLst>
  <dgm:cxnLst>
    <dgm:cxn modelId="{C54A0A95-CCBD-4B05-BC87-B6811736F4AB}" srcId="{1DE77081-E6A4-4FD1-80F4-EDEAFDBA1F45}" destId="{6C2C8937-7340-4F2A-A530-E1C03E4995D4}" srcOrd="1" destOrd="0" parTransId="{39E16090-B8D2-42FE-BB9B-6D0BFA165C6A}" sibTransId="{F057BDE6-DC62-48A8-A4DA-7A8CFCE6D10E}"/>
    <dgm:cxn modelId="{494AAA7C-AA07-45D6-A577-442B4272C623}" type="presOf" srcId="{41AA333D-5281-4CAE-B559-F18F49C97107}" destId="{45EC06D6-EC1E-4393-BA1E-B1F6D5E406E0}" srcOrd="0" destOrd="0" presId="urn:microsoft.com/office/officeart/2005/8/layout/target3"/>
    <dgm:cxn modelId="{2E2ADBAA-ED06-4CD9-8C87-F57AD1B8644F}" type="presOf" srcId="{41AA333D-5281-4CAE-B559-F18F49C97107}" destId="{6CB1F50B-308C-414E-8525-86908C885907}" srcOrd="1" destOrd="0" presId="urn:microsoft.com/office/officeart/2005/8/layout/target3"/>
    <dgm:cxn modelId="{8379959E-CB8C-4CE9-A2C3-52E6D16FDD37}" type="presOf" srcId="{1DE77081-E6A4-4FD1-80F4-EDEAFDBA1F45}" destId="{4611EC8E-3B51-4F30-9B57-84A8E3B78F98}" srcOrd="0" destOrd="0" presId="urn:microsoft.com/office/officeart/2005/8/layout/target3"/>
    <dgm:cxn modelId="{FCCCCB4E-D06E-4775-9EA9-B0FFB752F70C}" srcId="{1DE77081-E6A4-4FD1-80F4-EDEAFDBA1F45}" destId="{41AA333D-5281-4CAE-B559-F18F49C97107}" srcOrd="0" destOrd="0" parTransId="{2215D6EE-E339-46F5-9A5F-49C40266C1C4}" sibTransId="{195C280F-E694-4126-9147-7E2C7956571C}"/>
    <dgm:cxn modelId="{F753C40E-3804-4469-94D6-8539CC2A8C65}" type="presOf" srcId="{A762E089-3C64-4DE2-A198-F3F02273A65E}" destId="{F4548029-BDDF-4B4B-AD05-6DDAE160DCDE}" srcOrd="1" destOrd="0" presId="urn:microsoft.com/office/officeart/2005/8/layout/target3"/>
    <dgm:cxn modelId="{66FFEF5C-1999-4715-8672-F48C841D1D6F}" type="presOf" srcId="{A762E089-3C64-4DE2-A198-F3F02273A65E}" destId="{D4A4C3EE-1EC4-4BAF-8229-1B0A2F06BE1D}" srcOrd="0" destOrd="0" presId="urn:microsoft.com/office/officeart/2005/8/layout/target3"/>
    <dgm:cxn modelId="{06899E23-FBE7-4939-936B-0F41EF320E4A}" type="presOf" srcId="{6C2C8937-7340-4F2A-A530-E1C03E4995D4}" destId="{8E9D2A77-E0A3-4D7C-87B0-4E2E18A63253}" srcOrd="0" destOrd="0" presId="urn:microsoft.com/office/officeart/2005/8/layout/target3"/>
    <dgm:cxn modelId="{52CAA2AA-174D-4F9A-B9C4-A5FF438AFBFA}" type="presOf" srcId="{6C2C8937-7340-4F2A-A530-E1C03E4995D4}" destId="{184524E2-4274-437F-9CD4-F9AB8A7238D7}" srcOrd="1" destOrd="0" presId="urn:microsoft.com/office/officeart/2005/8/layout/target3"/>
    <dgm:cxn modelId="{594F4C24-0DE4-402A-85F2-27F8254B9572}" srcId="{1DE77081-E6A4-4FD1-80F4-EDEAFDBA1F45}" destId="{A762E089-3C64-4DE2-A198-F3F02273A65E}" srcOrd="2" destOrd="0" parTransId="{F02BE60A-BE19-4777-A39B-CE900A4A074D}" sibTransId="{D1AAD92C-5052-4773-A54C-BA75D38E8FE3}"/>
    <dgm:cxn modelId="{64E2E01D-45A0-4B47-BA07-257A95BA4564}" type="presParOf" srcId="{4611EC8E-3B51-4F30-9B57-84A8E3B78F98}" destId="{B1F3E4AD-4256-406F-B465-637ED1A95EE6}" srcOrd="0" destOrd="0" presId="urn:microsoft.com/office/officeart/2005/8/layout/target3"/>
    <dgm:cxn modelId="{7279DD8B-1F4D-42B3-89B7-AACAB66E8CC0}" type="presParOf" srcId="{4611EC8E-3B51-4F30-9B57-84A8E3B78F98}" destId="{C74E1CBC-3449-42F3-BECE-FAACB31A480B}" srcOrd="1" destOrd="0" presId="urn:microsoft.com/office/officeart/2005/8/layout/target3"/>
    <dgm:cxn modelId="{AD57E4DE-342C-44B9-9DA3-FE3854A7A282}" type="presParOf" srcId="{4611EC8E-3B51-4F30-9B57-84A8E3B78F98}" destId="{45EC06D6-EC1E-4393-BA1E-B1F6D5E406E0}" srcOrd="2" destOrd="0" presId="urn:microsoft.com/office/officeart/2005/8/layout/target3"/>
    <dgm:cxn modelId="{3F8C3643-C0B5-4CD1-B84E-C7F45660F551}" type="presParOf" srcId="{4611EC8E-3B51-4F30-9B57-84A8E3B78F98}" destId="{E7CA73DC-D9EA-4852-B1FE-5891A2D33B21}" srcOrd="3" destOrd="0" presId="urn:microsoft.com/office/officeart/2005/8/layout/target3"/>
    <dgm:cxn modelId="{EB81BDB5-C5B1-4716-B079-082F66F9E182}" type="presParOf" srcId="{4611EC8E-3B51-4F30-9B57-84A8E3B78F98}" destId="{D8437EB4-19E7-4D95-94CE-1E4451ADF080}" srcOrd="4" destOrd="0" presId="urn:microsoft.com/office/officeart/2005/8/layout/target3"/>
    <dgm:cxn modelId="{B91A3B63-80FE-4069-94DD-3762D33E56A0}" type="presParOf" srcId="{4611EC8E-3B51-4F30-9B57-84A8E3B78F98}" destId="{8E9D2A77-E0A3-4D7C-87B0-4E2E18A63253}" srcOrd="5" destOrd="0" presId="urn:microsoft.com/office/officeart/2005/8/layout/target3"/>
    <dgm:cxn modelId="{5DB7DB1D-F7F9-4D84-8FF5-B5C8D7BE5289}" type="presParOf" srcId="{4611EC8E-3B51-4F30-9B57-84A8E3B78F98}" destId="{3B29243A-26C5-49E0-B19F-86709F8EDB4B}" srcOrd="6" destOrd="0" presId="urn:microsoft.com/office/officeart/2005/8/layout/target3"/>
    <dgm:cxn modelId="{58714ADA-6EB9-4131-89F9-F4F1FF1F3F93}" type="presParOf" srcId="{4611EC8E-3B51-4F30-9B57-84A8E3B78F98}" destId="{6EFB6597-0249-4AA9-9AA8-23EE2FB40813}" srcOrd="7" destOrd="0" presId="urn:microsoft.com/office/officeart/2005/8/layout/target3"/>
    <dgm:cxn modelId="{FDBD4F27-A39C-46ED-A532-A71E4B1839A0}" type="presParOf" srcId="{4611EC8E-3B51-4F30-9B57-84A8E3B78F98}" destId="{D4A4C3EE-1EC4-4BAF-8229-1B0A2F06BE1D}" srcOrd="8" destOrd="0" presId="urn:microsoft.com/office/officeart/2005/8/layout/target3"/>
    <dgm:cxn modelId="{86B4818B-E18C-49CC-A7E6-A68E48D09968}" type="presParOf" srcId="{4611EC8E-3B51-4F30-9B57-84A8E3B78F98}" destId="{6CB1F50B-308C-414E-8525-86908C885907}" srcOrd="9" destOrd="0" presId="urn:microsoft.com/office/officeart/2005/8/layout/target3"/>
    <dgm:cxn modelId="{04E273C8-0A46-440D-884E-23BF8515C853}" type="presParOf" srcId="{4611EC8E-3B51-4F30-9B57-84A8E3B78F98}" destId="{184524E2-4274-437F-9CD4-F9AB8A7238D7}" srcOrd="10" destOrd="0" presId="urn:microsoft.com/office/officeart/2005/8/layout/target3"/>
    <dgm:cxn modelId="{5F3C3AFD-D50D-4020-8C38-F4F105198B4A}" type="presParOf" srcId="{4611EC8E-3B51-4F30-9B57-84A8E3B78F98}" destId="{F4548029-BDDF-4B4B-AD05-6DDAE160DCDE}"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5F4B0E-5649-4E84-B37C-49CC9F8001AE}" type="doc">
      <dgm:prSet loTypeId="urn:microsoft.com/office/officeart/2005/8/layout/target3" loCatId="relationship" qsTypeId="urn:microsoft.com/office/officeart/2005/8/quickstyle/simple4" qsCatId="simple" csTypeId="urn:microsoft.com/office/officeart/2005/8/colors/accent3_4" csCatId="accent3" phldr="1"/>
      <dgm:spPr/>
      <dgm:t>
        <a:bodyPr/>
        <a:lstStyle/>
        <a:p>
          <a:endParaRPr lang="ru-RU"/>
        </a:p>
      </dgm:t>
    </dgm:pt>
    <dgm:pt modelId="{B4919EEB-D743-4ABE-9EFA-4C3F1D397DB9}">
      <dgm:prSet>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dgm:spPr>
      <dgm:t>
        <a:bodyPr/>
        <a:lstStyle/>
        <a:p>
          <a:pPr rtl="0"/>
          <a:r>
            <a:rPr lang="ro-RO" dirty="0" smtClean="0"/>
            <a:t>Prin încheierea judecătoriei Bălți sediul Central din 19.11.2018 s-a solicitat fără cererea părților a copiei întregului dosar arbitral...”</a:t>
          </a:r>
          <a:endParaRPr lang="ro-RO" dirty="0"/>
        </a:p>
      </dgm:t>
    </dgm:pt>
    <dgm:pt modelId="{D8818156-EF10-47B1-B24D-471D4871D410}" type="parTrans" cxnId="{FEFC8CB3-5122-46E8-9538-AA1A7461E2DD}">
      <dgm:prSet/>
      <dgm:spPr/>
      <dgm:t>
        <a:bodyPr/>
        <a:lstStyle/>
        <a:p>
          <a:endParaRPr lang="ru-RU"/>
        </a:p>
      </dgm:t>
    </dgm:pt>
    <dgm:pt modelId="{2B0BC649-E855-4F55-BEC3-237BA8239626}" type="sibTrans" cxnId="{FEFC8CB3-5122-46E8-9538-AA1A7461E2DD}">
      <dgm:prSet/>
      <dgm:spPr/>
      <dgm:t>
        <a:bodyPr/>
        <a:lstStyle/>
        <a:p>
          <a:endParaRPr lang="ru-RU"/>
        </a:p>
      </dgm:t>
    </dgm:pt>
    <dgm:pt modelId="{66C4E4D6-B1D8-4C4A-B910-E1B81F817632}">
      <dgm:prSet>
        <dgm:style>
          <a:lnRef idx="1">
            <a:schemeClr val="accent3"/>
          </a:lnRef>
          <a:fillRef idx="2">
            <a:schemeClr val="accent3"/>
          </a:fillRef>
          <a:effectRef idx="1">
            <a:schemeClr val="accent3"/>
          </a:effectRef>
          <a:fontRef idx="minor">
            <a:schemeClr val="dk1"/>
          </a:fontRef>
        </dgm:style>
      </dgm:prSet>
      <dgm:spPr>
        <a:solidFill>
          <a:schemeClr val="bg2">
            <a:lumMod val="90000"/>
          </a:schemeClr>
        </a:solidFill>
      </dgm:spPr>
      <dgm:t>
        <a:bodyPr/>
        <a:lstStyle/>
        <a:p>
          <a:pPr rtl="0"/>
          <a:r>
            <a:rPr lang="ro-RO" dirty="0" smtClean="0"/>
            <a:t>Prin încheierea judecătoriei Strășeni sediul Călărași  din 07.02.2019 s-au solicitat la cererea pîrîtului materialele dosarului fără a se specifica care materiale...”</a:t>
          </a:r>
          <a:endParaRPr lang="ro-RO" dirty="0"/>
        </a:p>
      </dgm:t>
    </dgm:pt>
    <dgm:pt modelId="{E094FDDC-7C51-482A-B36F-8123D1A56587}" type="parTrans" cxnId="{19FDF9E2-7B77-485F-A463-6396CCFAB06E}">
      <dgm:prSet/>
      <dgm:spPr/>
      <dgm:t>
        <a:bodyPr/>
        <a:lstStyle/>
        <a:p>
          <a:endParaRPr lang="ru-RU"/>
        </a:p>
      </dgm:t>
    </dgm:pt>
    <dgm:pt modelId="{DFF6B9AE-BAEA-406F-88E3-51558A13BFEC}" type="sibTrans" cxnId="{19FDF9E2-7B77-485F-A463-6396CCFAB06E}">
      <dgm:prSet/>
      <dgm:spPr/>
      <dgm:t>
        <a:bodyPr/>
        <a:lstStyle/>
        <a:p>
          <a:endParaRPr lang="ru-RU"/>
        </a:p>
      </dgm:t>
    </dgm:pt>
    <dgm:pt modelId="{184F6789-DD63-404F-ACB4-3C9E14CDDFE8}" type="pres">
      <dgm:prSet presAssocID="{9F5F4B0E-5649-4E84-B37C-49CC9F8001AE}" presName="Name0" presStyleCnt="0">
        <dgm:presLayoutVars>
          <dgm:chMax val="7"/>
          <dgm:dir/>
          <dgm:animLvl val="lvl"/>
          <dgm:resizeHandles val="exact"/>
        </dgm:presLayoutVars>
      </dgm:prSet>
      <dgm:spPr/>
      <dgm:t>
        <a:bodyPr/>
        <a:lstStyle/>
        <a:p>
          <a:endParaRPr lang="en-US"/>
        </a:p>
      </dgm:t>
    </dgm:pt>
    <dgm:pt modelId="{C75164C2-21CA-4DA4-8946-9810423594DE}" type="pres">
      <dgm:prSet presAssocID="{B4919EEB-D743-4ABE-9EFA-4C3F1D397DB9}" presName="circle1" presStyleLbl="node1" presStyleIdx="0" presStyleCnt="2"/>
      <dgm:spPr>
        <a:solidFill>
          <a:schemeClr val="bg2">
            <a:lumMod val="75000"/>
          </a:schemeClr>
        </a:solidFill>
      </dgm:spPr>
    </dgm:pt>
    <dgm:pt modelId="{93939CD8-DD3E-457F-8468-731A9046F9E0}" type="pres">
      <dgm:prSet presAssocID="{B4919EEB-D743-4ABE-9EFA-4C3F1D397DB9}" presName="space" presStyleCnt="0"/>
      <dgm:spPr/>
    </dgm:pt>
    <dgm:pt modelId="{BB42D175-4689-4872-8670-CE97E320D62C}" type="pres">
      <dgm:prSet presAssocID="{B4919EEB-D743-4ABE-9EFA-4C3F1D397DB9}" presName="rect1" presStyleLbl="alignAcc1" presStyleIdx="0" presStyleCnt="2"/>
      <dgm:spPr/>
      <dgm:t>
        <a:bodyPr/>
        <a:lstStyle/>
        <a:p>
          <a:endParaRPr lang="en-US"/>
        </a:p>
      </dgm:t>
    </dgm:pt>
    <dgm:pt modelId="{458A68B8-6B78-4279-9735-E047D361AD0E}" type="pres">
      <dgm:prSet presAssocID="{66C4E4D6-B1D8-4C4A-B910-E1B81F817632}" presName="vertSpace2" presStyleLbl="node1" presStyleIdx="0" presStyleCnt="2"/>
      <dgm:spPr/>
    </dgm:pt>
    <dgm:pt modelId="{8E5035AA-3B9F-40BF-98D9-056248D190D2}" type="pres">
      <dgm:prSet presAssocID="{66C4E4D6-B1D8-4C4A-B910-E1B81F817632}" presName="circle2" presStyleLbl="node1" presStyleIdx="1" presStyleCnt="2"/>
      <dgm:spPr>
        <a:solidFill>
          <a:schemeClr val="bg2">
            <a:lumMod val="90000"/>
          </a:schemeClr>
        </a:solidFill>
      </dgm:spPr>
    </dgm:pt>
    <dgm:pt modelId="{54446620-B1CF-4C3B-84FF-FF86FB98B584}" type="pres">
      <dgm:prSet presAssocID="{66C4E4D6-B1D8-4C4A-B910-E1B81F817632}" presName="rect2" presStyleLbl="alignAcc1" presStyleIdx="1" presStyleCnt="2"/>
      <dgm:spPr/>
      <dgm:t>
        <a:bodyPr/>
        <a:lstStyle/>
        <a:p>
          <a:endParaRPr lang="en-US"/>
        </a:p>
      </dgm:t>
    </dgm:pt>
    <dgm:pt modelId="{69A063BB-B05A-41E4-8D87-40162C45A2C4}" type="pres">
      <dgm:prSet presAssocID="{B4919EEB-D743-4ABE-9EFA-4C3F1D397DB9}" presName="rect1ParTxNoCh" presStyleLbl="alignAcc1" presStyleIdx="1" presStyleCnt="2">
        <dgm:presLayoutVars>
          <dgm:chMax val="1"/>
          <dgm:bulletEnabled val="1"/>
        </dgm:presLayoutVars>
      </dgm:prSet>
      <dgm:spPr/>
      <dgm:t>
        <a:bodyPr/>
        <a:lstStyle/>
        <a:p>
          <a:endParaRPr lang="en-US"/>
        </a:p>
      </dgm:t>
    </dgm:pt>
    <dgm:pt modelId="{C78C47D0-1917-4F7B-BBA2-A0D260630056}" type="pres">
      <dgm:prSet presAssocID="{66C4E4D6-B1D8-4C4A-B910-E1B81F817632}" presName="rect2ParTxNoCh" presStyleLbl="alignAcc1" presStyleIdx="1" presStyleCnt="2">
        <dgm:presLayoutVars>
          <dgm:chMax val="1"/>
          <dgm:bulletEnabled val="1"/>
        </dgm:presLayoutVars>
      </dgm:prSet>
      <dgm:spPr/>
      <dgm:t>
        <a:bodyPr/>
        <a:lstStyle/>
        <a:p>
          <a:endParaRPr lang="en-US"/>
        </a:p>
      </dgm:t>
    </dgm:pt>
  </dgm:ptLst>
  <dgm:cxnLst>
    <dgm:cxn modelId="{997941F3-5ADB-41CF-94BD-75AED68903B1}" type="presOf" srcId="{66C4E4D6-B1D8-4C4A-B910-E1B81F817632}" destId="{C78C47D0-1917-4F7B-BBA2-A0D260630056}" srcOrd="1" destOrd="0" presId="urn:microsoft.com/office/officeart/2005/8/layout/target3"/>
    <dgm:cxn modelId="{29748CF6-C14C-4CA4-92DB-239DE48FDED8}" type="presOf" srcId="{66C4E4D6-B1D8-4C4A-B910-E1B81F817632}" destId="{54446620-B1CF-4C3B-84FF-FF86FB98B584}" srcOrd="0" destOrd="0" presId="urn:microsoft.com/office/officeart/2005/8/layout/target3"/>
    <dgm:cxn modelId="{19FDF9E2-7B77-485F-A463-6396CCFAB06E}" srcId="{9F5F4B0E-5649-4E84-B37C-49CC9F8001AE}" destId="{66C4E4D6-B1D8-4C4A-B910-E1B81F817632}" srcOrd="1" destOrd="0" parTransId="{E094FDDC-7C51-482A-B36F-8123D1A56587}" sibTransId="{DFF6B9AE-BAEA-406F-88E3-51558A13BFEC}"/>
    <dgm:cxn modelId="{9E24CCDA-D1D8-4E08-8B32-C5A96F63E34C}" type="presOf" srcId="{9F5F4B0E-5649-4E84-B37C-49CC9F8001AE}" destId="{184F6789-DD63-404F-ACB4-3C9E14CDDFE8}" srcOrd="0" destOrd="0" presId="urn:microsoft.com/office/officeart/2005/8/layout/target3"/>
    <dgm:cxn modelId="{FEFC8CB3-5122-46E8-9538-AA1A7461E2DD}" srcId="{9F5F4B0E-5649-4E84-B37C-49CC9F8001AE}" destId="{B4919EEB-D743-4ABE-9EFA-4C3F1D397DB9}" srcOrd="0" destOrd="0" parTransId="{D8818156-EF10-47B1-B24D-471D4871D410}" sibTransId="{2B0BC649-E855-4F55-BEC3-237BA8239626}"/>
    <dgm:cxn modelId="{F1B2A346-B27B-409E-BA81-B615254BFBFE}" type="presOf" srcId="{B4919EEB-D743-4ABE-9EFA-4C3F1D397DB9}" destId="{69A063BB-B05A-41E4-8D87-40162C45A2C4}" srcOrd="1" destOrd="0" presId="urn:microsoft.com/office/officeart/2005/8/layout/target3"/>
    <dgm:cxn modelId="{9EE76CB8-5CD8-4A56-A19A-7C48E8DA8E88}" type="presOf" srcId="{B4919EEB-D743-4ABE-9EFA-4C3F1D397DB9}" destId="{BB42D175-4689-4872-8670-CE97E320D62C}" srcOrd="0" destOrd="0" presId="urn:microsoft.com/office/officeart/2005/8/layout/target3"/>
    <dgm:cxn modelId="{133B3E11-23D2-4F04-86FA-E3553DC78039}" type="presParOf" srcId="{184F6789-DD63-404F-ACB4-3C9E14CDDFE8}" destId="{C75164C2-21CA-4DA4-8946-9810423594DE}" srcOrd="0" destOrd="0" presId="urn:microsoft.com/office/officeart/2005/8/layout/target3"/>
    <dgm:cxn modelId="{B972520B-7AD4-43F7-842F-EC23637C9200}" type="presParOf" srcId="{184F6789-DD63-404F-ACB4-3C9E14CDDFE8}" destId="{93939CD8-DD3E-457F-8468-731A9046F9E0}" srcOrd="1" destOrd="0" presId="urn:microsoft.com/office/officeart/2005/8/layout/target3"/>
    <dgm:cxn modelId="{CF1BDE52-EBA8-485D-8960-2E5AAED9741F}" type="presParOf" srcId="{184F6789-DD63-404F-ACB4-3C9E14CDDFE8}" destId="{BB42D175-4689-4872-8670-CE97E320D62C}" srcOrd="2" destOrd="0" presId="urn:microsoft.com/office/officeart/2005/8/layout/target3"/>
    <dgm:cxn modelId="{B6371051-8A48-4CE1-B422-9F603A663FC1}" type="presParOf" srcId="{184F6789-DD63-404F-ACB4-3C9E14CDDFE8}" destId="{458A68B8-6B78-4279-9735-E047D361AD0E}" srcOrd="3" destOrd="0" presId="urn:microsoft.com/office/officeart/2005/8/layout/target3"/>
    <dgm:cxn modelId="{647C9DE3-A296-4554-AC0A-5DF02D5BE10B}" type="presParOf" srcId="{184F6789-DD63-404F-ACB4-3C9E14CDDFE8}" destId="{8E5035AA-3B9F-40BF-98D9-056248D190D2}" srcOrd="4" destOrd="0" presId="urn:microsoft.com/office/officeart/2005/8/layout/target3"/>
    <dgm:cxn modelId="{090720EB-C23D-469F-90BF-2B360C66BB29}" type="presParOf" srcId="{184F6789-DD63-404F-ACB4-3C9E14CDDFE8}" destId="{54446620-B1CF-4C3B-84FF-FF86FB98B584}" srcOrd="5" destOrd="0" presId="urn:microsoft.com/office/officeart/2005/8/layout/target3"/>
    <dgm:cxn modelId="{2E373898-637B-48BE-9DDD-719350D946EF}" type="presParOf" srcId="{184F6789-DD63-404F-ACB4-3C9E14CDDFE8}" destId="{69A063BB-B05A-41E4-8D87-40162C45A2C4}" srcOrd="6" destOrd="0" presId="urn:microsoft.com/office/officeart/2005/8/layout/target3"/>
    <dgm:cxn modelId="{3E8D9E7F-8F2F-48FB-9FDA-DCEB88FB2EB6}" type="presParOf" srcId="{184F6789-DD63-404F-ACB4-3C9E14CDDFE8}" destId="{C78C47D0-1917-4F7B-BBA2-A0D260630056}"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5F4B0E-5649-4E84-B37C-49CC9F8001AE}" type="doc">
      <dgm:prSet loTypeId="urn:microsoft.com/office/officeart/2005/8/layout/target3" loCatId="relationship" qsTypeId="urn:microsoft.com/office/officeart/2005/8/quickstyle/simple4" qsCatId="simple" csTypeId="urn:microsoft.com/office/officeart/2005/8/colors/accent3_4" csCatId="accent3" phldr="1"/>
      <dgm:spPr/>
      <dgm:t>
        <a:bodyPr/>
        <a:lstStyle/>
        <a:p>
          <a:endParaRPr lang="ru-RU"/>
        </a:p>
      </dgm:t>
    </dgm:pt>
    <dgm:pt modelId="{B4919EEB-D743-4ABE-9EFA-4C3F1D397DB9}">
      <dgm:prSet>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dgm:spPr>
      <dgm:t>
        <a:bodyPr/>
        <a:lstStyle/>
        <a:p>
          <a:pPr rtl="0"/>
          <a:r>
            <a:rPr lang="ro-RO" dirty="0" smtClean="0"/>
            <a:t>Prin încheierea judecătoriei Chișinău sediul Centru din 11.12.2018 s-a refuzat eliberarea TE pe motiv că ”la cerere reclamantul nu a anexat dovada receptionării hotărîrii arbitrale de către debitor... Și dovada expedierii de către Arbitraj a hotărîrii arbitrale debitorului...”</a:t>
          </a:r>
          <a:endParaRPr lang="ro-RO" dirty="0"/>
        </a:p>
      </dgm:t>
    </dgm:pt>
    <dgm:pt modelId="{D8818156-EF10-47B1-B24D-471D4871D410}" type="parTrans" cxnId="{FEFC8CB3-5122-46E8-9538-AA1A7461E2DD}">
      <dgm:prSet/>
      <dgm:spPr/>
      <dgm:t>
        <a:bodyPr/>
        <a:lstStyle/>
        <a:p>
          <a:endParaRPr lang="ru-RU"/>
        </a:p>
      </dgm:t>
    </dgm:pt>
    <dgm:pt modelId="{2B0BC649-E855-4F55-BEC3-237BA8239626}" type="sibTrans" cxnId="{FEFC8CB3-5122-46E8-9538-AA1A7461E2DD}">
      <dgm:prSet/>
      <dgm:spPr/>
      <dgm:t>
        <a:bodyPr/>
        <a:lstStyle/>
        <a:p>
          <a:endParaRPr lang="ru-RU"/>
        </a:p>
      </dgm:t>
    </dgm:pt>
    <dgm:pt modelId="{66C4E4D6-B1D8-4C4A-B910-E1B81F817632}">
      <dgm:prSet>
        <dgm:style>
          <a:lnRef idx="1">
            <a:schemeClr val="accent3"/>
          </a:lnRef>
          <a:fillRef idx="2">
            <a:schemeClr val="accent3"/>
          </a:fillRef>
          <a:effectRef idx="1">
            <a:schemeClr val="accent3"/>
          </a:effectRef>
          <a:fontRef idx="minor">
            <a:schemeClr val="dk1"/>
          </a:fontRef>
        </dgm:style>
      </dgm:prSet>
      <dgm:spPr>
        <a:solidFill>
          <a:schemeClr val="bg2">
            <a:lumMod val="90000"/>
          </a:schemeClr>
        </a:solidFill>
      </dgm:spPr>
      <dgm:t>
        <a:bodyPr/>
        <a:lstStyle/>
        <a:p>
          <a:pPr rtl="0"/>
          <a:r>
            <a:rPr lang="ro-RO" dirty="0" smtClean="0"/>
            <a:t>Prin încheierea judecătoriei Criuleni  sediul Dubăsari din 28.03.2019 s-a refuzat eliberarea TE pe motiv că ”dobînda din contractele de împrumut în baza cărora s-a emis hotărîrea arbitrală este prea mare în raport cu dobînda BNM, respectiv Hotărîrea arbitrală încalcă principiile fundamentale ale legislaţiei RM şi bunele moravuri”.</a:t>
          </a:r>
          <a:endParaRPr lang="ro-RO" dirty="0"/>
        </a:p>
      </dgm:t>
    </dgm:pt>
    <dgm:pt modelId="{E094FDDC-7C51-482A-B36F-8123D1A56587}" type="parTrans" cxnId="{19FDF9E2-7B77-485F-A463-6396CCFAB06E}">
      <dgm:prSet/>
      <dgm:spPr/>
      <dgm:t>
        <a:bodyPr/>
        <a:lstStyle/>
        <a:p>
          <a:endParaRPr lang="ru-RU"/>
        </a:p>
      </dgm:t>
    </dgm:pt>
    <dgm:pt modelId="{DFF6B9AE-BAEA-406F-88E3-51558A13BFEC}" type="sibTrans" cxnId="{19FDF9E2-7B77-485F-A463-6396CCFAB06E}">
      <dgm:prSet/>
      <dgm:spPr/>
      <dgm:t>
        <a:bodyPr/>
        <a:lstStyle/>
        <a:p>
          <a:endParaRPr lang="ru-RU"/>
        </a:p>
      </dgm:t>
    </dgm:pt>
    <dgm:pt modelId="{184F6789-DD63-404F-ACB4-3C9E14CDDFE8}" type="pres">
      <dgm:prSet presAssocID="{9F5F4B0E-5649-4E84-B37C-49CC9F8001AE}" presName="Name0" presStyleCnt="0">
        <dgm:presLayoutVars>
          <dgm:chMax val="7"/>
          <dgm:dir/>
          <dgm:animLvl val="lvl"/>
          <dgm:resizeHandles val="exact"/>
        </dgm:presLayoutVars>
      </dgm:prSet>
      <dgm:spPr/>
      <dgm:t>
        <a:bodyPr/>
        <a:lstStyle/>
        <a:p>
          <a:endParaRPr lang="en-US"/>
        </a:p>
      </dgm:t>
    </dgm:pt>
    <dgm:pt modelId="{C75164C2-21CA-4DA4-8946-9810423594DE}" type="pres">
      <dgm:prSet presAssocID="{B4919EEB-D743-4ABE-9EFA-4C3F1D397DB9}" presName="circle1" presStyleLbl="node1" presStyleIdx="0" presStyleCnt="2"/>
      <dgm:spPr>
        <a:solidFill>
          <a:schemeClr val="bg2">
            <a:lumMod val="75000"/>
          </a:schemeClr>
        </a:solidFill>
      </dgm:spPr>
    </dgm:pt>
    <dgm:pt modelId="{93939CD8-DD3E-457F-8468-731A9046F9E0}" type="pres">
      <dgm:prSet presAssocID="{B4919EEB-D743-4ABE-9EFA-4C3F1D397DB9}" presName="space" presStyleCnt="0"/>
      <dgm:spPr/>
    </dgm:pt>
    <dgm:pt modelId="{BB42D175-4689-4872-8670-CE97E320D62C}" type="pres">
      <dgm:prSet presAssocID="{B4919EEB-D743-4ABE-9EFA-4C3F1D397DB9}" presName="rect1" presStyleLbl="alignAcc1" presStyleIdx="0" presStyleCnt="2"/>
      <dgm:spPr/>
      <dgm:t>
        <a:bodyPr/>
        <a:lstStyle/>
        <a:p>
          <a:endParaRPr lang="en-US"/>
        </a:p>
      </dgm:t>
    </dgm:pt>
    <dgm:pt modelId="{458A68B8-6B78-4279-9735-E047D361AD0E}" type="pres">
      <dgm:prSet presAssocID="{66C4E4D6-B1D8-4C4A-B910-E1B81F817632}" presName="vertSpace2" presStyleLbl="node1" presStyleIdx="0" presStyleCnt="2"/>
      <dgm:spPr/>
    </dgm:pt>
    <dgm:pt modelId="{8E5035AA-3B9F-40BF-98D9-056248D190D2}" type="pres">
      <dgm:prSet presAssocID="{66C4E4D6-B1D8-4C4A-B910-E1B81F817632}" presName="circle2" presStyleLbl="node1" presStyleIdx="1" presStyleCnt="2"/>
      <dgm:spPr>
        <a:solidFill>
          <a:schemeClr val="bg2">
            <a:lumMod val="90000"/>
          </a:schemeClr>
        </a:solidFill>
      </dgm:spPr>
    </dgm:pt>
    <dgm:pt modelId="{54446620-B1CF-4C3B-84FF-FF86FB98B584}" type="pres">
      <dgm:prSet presAssocID="{66C4E4D6-B1D8-4C4A-B910-E1B81F817632}" presName="rect2" presStyleLbl="alignAcc1" presStyleIdx="1" presStyleCnt="2"/>
      <dgm:spPr/>
      <dgm:t>
        <a:bodyPr/>
        <a:lstStyle/>
        <a:p>
          <a:endParaRPr lang="en-US"/>
        </a:p>
      </dgm:t>
    </dgm:pt>
    <dgm:pt modelId="{69A063BB-B05A-41E4-8D87-40162C45A2C4}" type="pres">
      <dgm:prSet presAssocID="{B4919EEB-D743-4ABE-9EFA-4C3F1D397DB9}" presName="rect1ParTxNoCh" presStyleLbl="alignAcc1" presStyleIdx="1" presStyleCnt="2">
        <dgm:presLayoutVars>
          <dgm:chMax val="1"/>
          <dgm:bulletEnabled val="1"/>
        </dgm:presLayoutVars>
      </dgm:prSet>
      <dgm:spPr/>
      <dgm:t>
        <a:bodyPr/>
        <a:lstStyle/>
        <a:p>
          <a:endParaRPr lang="en-US"/>
        </a:p>
      </dgm:t>
    </dgm:pt>
    <dgm:pt modelId="{C78C47D0-1917-4F7B-BBA2-A0D260630056}" type="pres">
      <dgm:prSet presAssocID="{66C4E4D6-B1D8-4C4A-B910-E1B81F817632}" presName="rect2ParTxNoCh" presStyleLbl="alignAcc1" presStyleIdx="1" presStyleCnt="2">
        <dgm:presLayoutVars>
          <dgm:chMax val="1"/>
          <dgm:bulletEnabled val="1"/>
        </dgm:presLayoutVars>
      </dgm:prSet>
      <dgm:spPr/>
      <dgm:t>
        <a:bodyPr/>
        <a:lstStyle/>
        <a:p>
          <a:endParaRPr lang="en-US"/>
        </a:p>
      </dgm:t>
    </dgm:pt>
  </dgm:ptLst>
  <dgm:cxnLst>
    <dgm:cxn modelId="{D36ED39F-91B2-40F2-A701-B7506F3A3C20}" type="presOf" srcId="{9F5F4B0E-5649-4E84-B37C-49CC9F8001AE}" destId="{184F6789-DD63-404F-ACB4-3C9E14CDDFE8}" srcOrd="0" destOrd="0" presId="urn:microsoft.com/office/officeart/2005/8/layout/target3"/>
    <dgm:cxn modelId="{CFB72F39-CDBB-40B6-A90A-CF8CF6FBFAD3}" type="presOf" srcId="{66C4E4D6-B1D8-4C4A-B910-E1B81F817632}" destId="{54446620-B1CF-4C3B-84FF-FF86FB98B584}" srcOrd="0" destOrd="0" presId="urn:microsoft.com/office/officeart/2005/8/layout/target3"/>
    <dgm:cxn modelId="{E0BDBA31-0F02-451C-B534-DE5B130915EC}" type="presOf" srcId="{B4919EEB-D743-4ABE-9EFA-4C3F1D397DB9}" destId="{69A063BB-B05A-41E4-8D87-40162C45A2C4}" srcOrd="1" destOrd="0" presId="urn:microsoft.com/office/officeart/2005/8/layout/target3"/>
    <dgm:cxn modelId="{D4A703B6-A845-43F9-9C10-138D3B23507A}" type="presOf" srcId="{B4919EEB-D743-4ABE-9EFA-4C3F1D397DB9}" destId="{BB42D175-4689-4872-8670-CE97E320D62C}" srcOrd="0" destOrd="0" presId="urn:microsoft.com/office/officeart/2005/8/layout/target3"/>
    <dgm:cxn modelId="{19FDF9E2-7B77-485F-A463-6396CCFAB06E}" srcId="{9F5F4B0E-5649-4E84-B37C-49CC9F8001AE}" destId="{66C4E4D6-B1D8-4C4A-B910-E1B81F817632}" srcOrd="1" destOrd="0" parTransId="{E094FDDC-7C51-482A-B36F-8123D1A56587}" sibTransId="{DFF6B9AE-BAEA-406F-88E3-51558A13BFEC}"/>
    <dgm:cxn modelId="{FEFC8CB3-5122-46E8-9538-AA1A7461E2DD}" srcId="{9F5F4B0E-5649-4E84-B37C-49CC9F8001AE}" destId="{B4919EEB-D743-4ABE-9EFA-4C3F1D397DB9}" srcOrd="0" destOrd="0" parTransId="{D8818156-EF10-47B1-B24D-471D4871D410}" sibTransId="{2B0BC649-E855-4F55-BEC3-237BA8239626}"/>
    <dgm:cxn modelId="{9F5BA1C8-CDE9-463F-91C8-65D582835F7B}" type="presOf" srcId="{66C4E4D6-B1D8-4C4A-B910-E1B81F817632}" destId="{C78C47D0-1917-4F7B-BBA2-A0D260630056}" srcOrd="1" destOrd="0" presId="urn:microsoft.com/office/officeart/2005/8/layout/target3"/>
    <dgm:cxn modelId="{7135FABF-03E8-4C6F-917B-6685F532B166}" type="presParOf" srcId="{184F6789-DD63-404F-ACB4-3C9E14CDDFE8}" destId="{C75164C2-21CA-4DA4-8946-9810423594DE}" srcOrd="0" destOrd="0" presId="urn:microsoft.com/office/officeart/2005/8/layout/target3"/>
    <dgm:cxn modelId="{8F5B6677-D06F-4E5B-8AD3-2094BDE1F4C1}" type="presParOf" srcId="{184F6789-DD63-404F-ACB4-3C9E14CDDFE8}" destId="{93939CD8-DD3E-457F-8468-731A9046F9E0}" srcOrd="1" destOrd="0" presId="urn:microsoft.com/office/officeart/2005/8/layout/target3"/>
    <dgm:cxn modelId="{F8E2B889-523C-415A-9013-6EB47076FAE8}" type="presParOf" srcId="{184F6789-DD63-404F-ACB4-3C9E14CDDFE8}" destId="{BB42D175-4689-4872-8670-CE97E320D62C}" srcOrd="2" destOrd="0" presId="urn:microsoft.com/office/officeart/2005/8/layout/target3"/>
    <dgm:cxn modelId="{12939583-CDAA-45A5-9B2A-B9553611DB0D}" type="presParOf" srcId="{184F6789-DD63-404F-ACB4-3C9E14CDDFE8}" destId="{458A68B8-6B78-4279-9735-E047D361AD0E}" srcOrd="3" destOrd="0" presId="urn:microsoft.com/office/officeart/2005/8/layout/target3"/>
    <dgm:cxn modelId="{0D919F7B-1888-42D2-87E0-9F93557068EB}" type="presParOf" srcId="{184F6789-DD63-404F-ACB4-3C9E14CDDFE8}" destId="{8E5035AA-3B9F-40BF-98D9-056248D190D2}" srcOrd="4" destOrd="0" presId="urn:microsoft.com/office/officeart/2005/8/layout/target3"/>
    <dgm:cxn modelId="{EEBC9C5B-883B-4578-ACB6-7F54D5912D9D}" type="presParOf" srcId="{184F6789-DD63-404F-ACB4-3C9E14CDDFE8}" destId="{54446620-B1CF-4C3B-84FF-FF86FB98B584}" srcOrd="5" destOrd="0" presId="urn:microsoft.com/office/officeart/2005/8/layout/target3"/>
    <dgm:cxn modelId="{09406ECC-E971-48FA-A412-6C02FBF62F65}" type="presParOf" srcId="{184F6789-DD63-404F-ACB4-3C9E14CDDFE8}" destId="{69A063BB-B05A-41E4-8D87-40162C45A2C4}" srcOrd="6" destOrd="0" presId="urn:microsoft.com/office/officeart/2005/8/layout/target3"/>
    <dgm:cxn modelId="{E66950D7-1125-4588-A483-8786639430D7}" type="presParOf" srcId="{184F6789-DD63-404F-ACB4-3C9E14CDDFE8}" destId="{C78C47D0-1917-4F7B-BBA2-A0D260630056}"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D673F-74E4-4672-AADF-8A76158AB091}" type="doc">
      <dgm:prSet loTypeId="urn:microsoft.com/office/officeart/2005/8/layout/radial5" loCatId="cycle" qsTypeId="urn:microsoft.com/office/officeart/2005/8/quickstyle/simple5" qsCatId="simple" csTypeId="urn:microsoft.com/office/officeart/2005/8/colors/accent2_4" csCatId="accent2" phldr="1"/>
      <dgm:spPr/>
      <dgm:t>
        <a:bodyPr/>
        <a:lstStyle/>
        <a:p>
          <a:endParaRPr lang="ru-RU"/>
        </a:p>
      </dgm:t>
    </dgm:pt>
    <dgm:pt modelId="{73D3E80F-1F53-41BF-BCB5-52732FB57F49}">
      <dgm:prSet phldrT="[Текст]" custT="1"/>
      <dgm:spPr/>
      <dgm:t>
        <a:bodyPr/>
        <a:lstStyle/>
        <a:p>
          <a:r>
            <a:rPr lang="ro-RO" sz="2000" b="1" i="1" dirty="0" smtClean="0">
              <a:effectLst>
                <a:outerShdw blurRad="38100" dist="38100" dir="2700000" algn="tl">
                  <a:srgbClr val="000000">
                    <a:alpha val="43137"/>
                  </a:srgbClr>
                </a:outerShdw>
              </a:effectLst>
            </a:rPr>
            <a:t>Nu mai este</a:t>
          </a:r>
          <a:endParaRPr lang="ru-RU" sz="2000" b="1" i="1" dirty="0">
            <a:effectLst>
              <a:outerShdw blurRad="38100" dist="38100" dir="2700000" algn="tl">
                <a:srgbClr val="000000">
                  <a:alpha val="43137"/>
                </a:srgbClr>
              </a:outerShdw>
            </a:effectLst>
          </a:endParaRPr>
        </a:p>
      </dgm:t>
    </dgm:pt>
    <dgm:pt modelId="{7A27A536-F135-49F3-A6FA-CD0504A50B68}" type="parTrans" cxnId="{A5092BF7-F942-4F6D-B0A5-3B378803F801}">
      <dgm:prSet/>
      <dgm:spPr/>
      <dgm:t>
        <a:bodyPr/>
        <a:lstStyle/>
        <a:p>
          <a:endParaRPr lang="ru-RU"/>
        </a:p>
      </dgm:t>
    </dgm:pt>
    <dgm:pt modelId="{C50C7804-A465-46F9-9730-4BE2BBA5B3D2}" type="sibTrans" cxnId="{A5092BF7-F942-4F6D-B0A5-3B378803F801}">
      <dgm:prSet/>
      <dgm:spPr/>
      <dgm:t>
        <a:bodyPr/>
        <a:lstStyle/>
        <a:p>
          <a:endParaRPr lang="ru-RU"/>
        </a:p>
      </dgm:t>
    </dgm:pt>
    <dgm:pt modelId="{20CFF576-6560-4678-A622-98208FE3CC5A}">
      <dgm:prSet phldrT="[Текст]" custT="1"/>
      <dgm:spPr/>
      <dgm:t>
        <a:bodyPr/>
        <a:lstStyle/>
        <a:p>
          <a:r>
            <a:rPr lang="ro-RO" sz="1400" dirty="0" smtClean="0"/>
            <a:t>o formă privată de soluționare a diferendelor dintre părți, prin numirea unor persoane fizice în calitate de arbitri. </a:t>
          </a:r>
          <a:endParaRPr lang="ru-RU" sz="1400" dirty="0"/>
        </a:p>
      </dgm:t>
    </dgm:pt>
    <dgm:pt modelId="{336B0BF5-F562-431D-A409-60AA0067D05D}" type="parTrans" cxnId="{693B3C60-78F5-4E02-A638-923B408DBE06}">
      <dgm:prSet/>
      <dgm:spPr/>
      <dgm:t>
        <a:bodyPr/>
        <a:lstStyle/>
        <a:p>
          <a:endParaRPr lang="ru-RU"/>
        </a:p>
      </dgm:t>
    </dgm:pt>
    <dgm:pt modelId="{5D278A06-7039-4C3B-B970-83436EEC5C05}" type="sibTrans" cxnId="{693B3C60-78F5-4E02-A638-923B408DBE06}">
      <dgm:prSet/>
      <dgm:spPr/>
      <dgm:t>
        <a:bodyPr/>
        <a:lstStyle/>
        <a:p>
          <a:endParaRPr lang="ru-RU"/>
        </a:p>
      </dgm:t>
    </dgm:pt>
    <dgm:pt modelId="{83D1F2EF-0E84-40C9-B9A5-FAB236477154}">
      <dgm:prSet phldrT="[Текст]" custT="1"/>
      <dgm:spPr/>
      <dgm:t>
        <a:bodyPr/>
        <a:lstStyle/>
        <a:p>
          <a:r>
            <a:rPr lang="ro-RO" sz="1200" dirty="0" smtClean="0"/>
            <a:t>un mijloc util de soluționare rapidă și echitabilă a litigiilor care pot să rezulte din tranzacțiile comerciale în domeniul schimburilor de bunuri și de servicii și din contractele de cooperare industrială.</a:t>
          </a:r>
          <a:endParaRPr lang="ru-RU" sz="1200" dirty="0" smtClean="0"/>
        </a:p>
        <a:p>
          <a:endParaRPr lang="ru-RU" sz="600" dirty="0"/>
        </a:p>
      </dgm:t>
    </dgm:pt>
    <dgm:pt modelId="{F723213D-2AFB-48B7-9380-EF519FA54020}" type="parTrans" cxnId="{A6DA4687-A1E4-4EC1-979E-7797CBED8AD1}">
      <dgm:prSet/>
      <dgm:spPr/>
      <dgm:t>
        <a:bodyPr/>
        <a:lstStyle/>
        <a:p>
          <a:endParaRPr lang="ru-RU"/>
        </a:p>
      </dgm:t>
    </dgm:pt>
    <dgm:pt modelId="{0B157361-5BBE-474A-980F-4E23A1597869}" type="sibTrans" cxnId="{A6DA4687-A1E4-4EC1-979E-7797CBED8AD1}">
      <dgm:prSet/>
      <dgm:spPr/>
      <dgm:t>
        <a:bodyPr/>
        <a:lstStyle/>
        <a:p>
          <a:endParaRPr lang="ru-RU"/>
        </a:p>
      </dgm:t>
    </dgm:pt>
    <dgm:pt modelId="{E2ABBD29-A4ED-48E7-A2D6-6D4170F3CE86}">
      <dgm:prSet phldrT="[Текст]" custT="1"/>
      <dgm:spPr/>
      <dgm:t>
        <a:bodyPr/>
        <a:lstStyle/>
        <a:p>
          <a:r>
            <a:rPr lang="ro-RO" sz="1400" dirty="0" smtClean="0"/>
            <a:t>Un mod de examinare a litigiului în situație de confidențialitate. </a:t>
          </a:r>
          <a:endParaRPr lang="ru-RU" sz="1400" dirty="0" smtClean="0"/>
        </a:p>
        <a:p>
          <a:endParaRPr lang="ru-RU" sz="600" dirty="0"/>
        </a:p>
      </dgm:t>
    </dgm:pt>
    <dgm:pt modelId="{C04B9D72-20C4-43C3-97AC-6C2437177008}" type="parTrans" cxnId="{E1CBE378-B4E3-49A9-BE30-9A89950CEDF8}">
      <dgm:prSet/>
      <dgm:spPr/>
      <dgm:t>
        <a:bodyPr/>
        <a:lstStyle/>
        <a:p>
          <a:endParaRPr lang="ru-RU"/>
        </a:p>
      </dgm:t>
    </dgm:pt>
    <dgm:pt modelId="{5293135F-47F9-4898-BADE-16CF9AB24D34}" type="sibTrans" cxnId="{E1CBE378-B4E3-49A9-BE30-9A89950CEDF8}">
      <dgm:prSet/>
      <dgm:spPr/>
      <dgm:t>
        <a:bodyPr/>
        <a:lstStyle/>
        <a:p>
          <a:endParaRPr lang="ru-RU"/>
        </a:p>
      </dgm:t>
    </dgm:pt>
    <dgm:pt modelId="{CCBC459A-D6E9-476C-A66C-6F79D1472014}" type="pres">
      <dgm:prSet presAssocID="{A3FD673F-74E4-4672-AADF-8A76158AB091}" presName="Name0" presStyleCnt="0">
        <dgm:presLayoutVars>
          <dgm:chMax val="1"/>
          <dgm:dir/>
          <dgm:animLvl val="ctr"/>
          <dgm:resizeHandles val="exact"/>
        </dgm:presLayoutVars>
      </dgm:prSet>
      <dgm:spPr/>
      <dgm:t>
        <a:bodyPr/>
        <a:lstStyle/>
        <a:p>
          <a:endParaRPr lang="en-US"/>
        </a:p>
      </dgm:t>
    </dgm:pt>
    <dgm:pt modelId="{2B619BC9-9911-4A98-B85A-46526D969670}" type="pres">
      <dgm:prSet presAssocID="{73D3E80F-1F53-41BF-BCB5-52732FB57F49}" presName="centerShape" presStyleLbl="node0" presStyleIdx="0" presStyleCnt="1"/>
      <dgm:spPr/>
      <dgm:t>
        <a:bodyPr/>
        <a:lstStyle/>
        <a:p>
          <a:endParaRPr lang="en-US"/>
        </a:p>
      </dgm:t>
    </dgm:pt>
    <dgm:pt modelId="{3CAF2F3F-8DFA-4C71-BF4E-39C2484D6257}" type="pres">
      <dgm:prSet presAssocID="{336B0BF5-F562-431D-A409-60AA0067D05D}" presName="parTrans" presStyleLbl="sibTrans2D1" presStyleIdx="0" presStyleCnt="3"/>
      <dgm:spPr/>
      <dgm:t>
        <a:bodyPr/>
        <a:lstStyle/>
        <a:p>
          <a:endParaRPr lang="en-US"/>
        </a:p>
      </dgm:t>
    </dgm:pt>
    <dgm:pt modelId="{7A4D80B5-F3C9-453F-A3B5-7E10F45C273E}" type="pres">
      <dgm:prSet presAssocID="{336B0BF5-F562-431D-A409-60AA0067D05D}" presName="connectorText" presStyleLbl="sibTrans2D1" presStyleIdx="0" presStyleCnt="3"/>
      <dgm:spPr/>
      <dgm:t>
        <a:bodyPr/>
        <a:lstStyle/>
        <a:p>
          <a:endParaRPr lang="en-US"/>
        </a:p>
      </dgm:t>
    </dgm:pt>
    <dgm:pt modelId="{E1CB679D-C4C3-4D88-9E2C-C4A7529FF9D7}" type="pres">
      <dgm:prSet presAssocID="{20CFF576-6560-4678-A622-98208FE3CC5A}" presName="node" presStyleLbl="node1" presStyleIdx="0" presStyleCnt="3" custScaleX="193360" custScaleY="112276" custRadScaleRad="99408" custRadScaleInc="-2473">
        <dgm:presLayoutVars>
          <dgm:bulletEnabled val="1"/>
        </dgm:presLayoutVars>
      </dgm:prSet>
      <dgm:spPr/>
      <dgm:t>
        <a:bodyPr/>
        <a:lstStyle/>
        <a:p>
          <a:endParaRPr lang="ru-RU"/>
        </a:p>
      </dgm:t>
    </dgm:pt>
    <dgm:pt modelId="{D7067865-37BA-4F7A-9C80-A4305CC0F108}" type="pres">
      <dgm:prSet presAssocID="{F723213D-2AFB-48B7-9380-EF519FA54020}" presName="parTrans" presStyleLbl="sibTrans2D1" presStyleIdx="1" presStyleCnt="3"/>
      <dgm:spPr/>
      <dgm:t>
        <a:bodyPr/>
        <a:lstStyle/>
        <a:p>
          <a:endParaRPr lang="en-US"/>
        </a:p>
      </dgm:t>
    </dgm:pt>
    <dgm:pt modelId="{BD5705EF-0023-491A-A7F1-078DDB750F7A}" type="pres">
      <dgm:prSet presAssocID="{F723213D-2AFB-48B7-9380-EF519FA54020}" presName="connectorText" presStyleLbl="sibTrans2D1" presStyleIdx="1" presStyleCnt="3"/>
      <dgm:spPr/>
      <dgm:t>
        <a:bodyPr/>
        <a:lstStyle/>
        <a:p>
          <a:endParaRPr lang="en-US"/>
        </a:p>
      </dgm:t>
    </dgm:pt>
    <dgm:pt modelId="{8B5D6323-F7A0-4E3A-8AEF-C3E2A539CB39}" type="pres">
      <dgm:prSet presAssocID="{83D1F2EF-0E84-40C9-B9A5-FAB236477154}" presName="node" presStyleLbl="node1" presStyleIdx="1" presStyleCnt="3" custScaleX="168338" custScaleY="184047">
        <dgm:presLayoutVars>
          <dgm:bulletEnabled val="1"/>
        </dgm:presLayoutVars>
      </dgm:prSet>
      <dgm:spPr/>
      <dgm:t>
        <a:bodyPr/>
        <a:lstStyle/>
        <a:p>
          <a:endParaRPr lang="ru-RU"/>
        </a:p>
      </dgm:t>
    </dgm:pt>
    <dgm:pt modelId="{A8D6E466-5FE6-4F67-8907-861C31422390}" type="pres">
      <dgm:prSet presAssocID="{C04B9D72-20C4-43C3-97AC-6C2437177008}" presName="parTrans" presStyleLbl="sibTrans2D1" presStyleIdx="2" presStyleCnt="3"/>
      <dgm:spPr/>
      <dgm:t>
        <a:bodyPr/>
        <a:lstStyle/>
        <a:p>
          <a:endParaRPr lang="en-US"/>
        </a:p>
      </dgm:t>
    </dgm:pt>
    <dgm:pt modelId="{B1BB7C65-AA30-4D4E-BE3F-CEBBF41232E3}" type="pres">
      <dgm:prSet presAssocID="{C04B9D72-20C4-43C3-97AC-6C2437177008}" presName="connectorText" presStyleLbl="sibTrans2D1" presStyleIdx="2" presStyleCnt="3"/>
      <dgm:spPr/>
      <dgm:t>
        <a:bodyPr/>
        <a:lstStyle/>
        <a:p>
          <a:endParaRPr lang="en-US"/>
        </a:p>
      </dgm:t>
    </dgm:pt>
    <dgm:pt modelId="{306BBA05-8CD2-4E48-A61B-84764F8227AE}" type="pres">
      <dgm:prSet presAssocID="{E2ABBD29-A4ED-48E7-A2D6-6D4170F3CE86}" presName="node" presStyleLbl="node1" presStyleIdx="2" presStyleCnt="3" custScaleX="170755" custScaleY="132622">
        <dgm:presLayoutVars>
          <dgm:bulletEnabled val="1"/>
        </dgm:presLayoutVars>
      </dgm:prSet>
      <dgm:spPr/>
      <dgm:t>
        <a:bodyPr/>
        <a:lstStyle/>
        <a:p>
          <a:endParaRPr lang="ru-RU"/>
        </a:p>
      </dgm:t>
    </dgm:pt>
  </dgm:ptLst>
  <dgm:cxnLst>
    <dgm:cxn modelId="{DE12FCA5-B278-4073-9021-468051EBFF43}" type="presOf" srcId="{336B0BF5-F562-431D-A409-60AA0067D05D}" destId="{3CAF2F3F-8DFA-4C71-BF4E-39C2484D6257}" srcOrd="0" destOrd="0" presId="urn:microsoft.com/office/officeart/2005/8/layout/radial5"/>
    <dgm:cxn modelId="{9C7617C3-9BF0-423E-B82E-0E5F43DB4542}" type="presOf" srcId="{A3FD673F-74E4-4672-AADF-8A76158AB091}" destId="{CCBC459A-D6E9-476C-A66C-6F79D1472014}" srcOrd="0" destOrd="0" presId="urn:microsoft.com/office/officeart/2005/8/layout/radial5"/>
    <dgm:cxn modelId="{F74C0A00-56BF-4B70-B321-8770BB7CEC06}" type="presOf" srcId="{E2ABBD29-A4ED-48E7-A2D6-6D4170F3CE86}" destId="{306BBA05-8CD2-4E48-A61B-84764F8227AE}" srcOrd="0" destOrd="0" presId="urn:microsoft.com/office/officeart/2005/8/layout/radial5"/>
    <dgm:cxn modelId="{40AFA982-C50D-4413-A1E4-FD847CBB623B}" type="presOf" srcId="{F723213D-2AFB-48B7-9380-EF519FA54020}" destId="{D7067865-37BA-4F7A-9C80-A4305CC0F108}" srcOrd="0" destOrd="0" presId="urn:microsoft.com/office/officeart/2005/8/layout/radial5"/>
    <dgm:cxn modelId="{E1CBE378-B4E3-49A9-BE30-9A89950CEDF8}" srcId="{73D3E80F-1F53-41BF-BCB5-52732FB57F49}" destId="{E2ABBD29-A4ED-48E7-A2D6-6D4170F3CE86}" srcOrd="2" destOrd="0" parTransId="{C04B9D72-20C4-43C3-97AC-6C2437177008}" sibTransId="{5293135F-47F9-4898-BADE-16CF9AB24D34}"/>
    <dgm:cxn modelId="{F8B01103-A94A-4BAC-8E92-9C36EDEF0191}" type="presOf" srcId="{83D1F2EF-0E84-40C9-B9A5-FAB236477154}" destId="{8B5D6323-F7A0-4E3A-8AEF-C3E2A539CB39}" srcOrd="0" destOrd="0" presId="urn:microsoft.com/office/officeart/2005/8/layout/radial5"/>
    <dgm:cxn modelId="{769A5FE8-D58A-4AD4-8BFE-ACF11683EBE2}" type="presOf" srcId="{C04B9D72-20C4-43C3-97AC-6C2437177008}" destId="{B1BB7C65-AA30-4D4E-BE3F-CEBBF41232E3}" srcOrd="1" destOrd="0" presId="urn:microsoft.com/office/officeart/2005/8/layout/radial5"/>
    <dgm:cxn modelId="{9C190AD5-CB84-4F9D-AEAC-C67082FAAC27}" type="presOf" srcId="{73D3E80F-1F53-41BF-BCB5-52732FB57F49}" destId="{2B619BC9-9911-4A98-B85A-46526D969670}" srcOrd="0" destOrd="0" presId="urn:microsoft.com/office/officeart/2005/8/layout/radial5"/>
    <dgm:cxn modelId="{EDB910F2-1E73-4280-8F18-26349FE4419C}" type="presOf" srcId="{F723213D-2AFB-48B7-9380-EF519FA54020}" destId="{BD5705EF-0023-491A-A7F1-078DDB750F7A}" srcOrd="1" destOrd="0" presId="urn:microsoft.com/office/officeart/2005/8/layout/radial5"/>
    <dgm:cxn modelId="{DD53A68D-4EC3-424B-B410-33F9A0875704}" type="presOf" srcId="{336B0BF5-F562-431D-A409-60AA0067D05D}" destId="{7A4D80B5-F3C9-453F-A3B5-7E10F45C273E}" srcOrd="1" destOrd="0" presId="urn:microsoft.com/office/officeart/2005/8/layout/radial5"/>
    <dgm:cxn modelId="{2F77038B-688A-4A63-8B4E-8BA1BF78AEF8}" type="presOf" srcId="{C04B9D72-20C4-43C3-97AC-6C2437177008}" destId="{A8D6E466-5FE6-4F67-8907-861C31422390}" srcOrd="0" destOrd="0" presId="urn:microsoft.com/office/officeart/2005/8/layout/radial5"/>
    <dgm:cxn modelId="{8C5F1EAA-882E-46A8-9ADC-743CF0B76A40}" type="presOf" srcId="{20CFF576-6560-4678-A622-98208FE3CC5A}" destId="{E1CB679D-C4C3-4D88-9E2C-C4A7529FF9D7}" srcOrd="0" destOrd="0" presId="urn:microsoft.com/office/officeart/2005/8/layout/radial5"/>
    <dgm:cxn modelId="{A6DA4687-A1E4-4EC1-979E-7797CBED8AD1}" srcId="{73D3E80F-1F53-41BF-BCB5-52732FB57F49}" destId="{83D1F2EF-0E84-40C9-B9A5-FAB236477154}" srcOrd="1" destOrd="0" parTransId="{F723213D-2AFB-48B7-9380-EF519FA54020}" sibTransId="{0B157361-5BBE-474A-980F-4E23A1597869}"/>
    <dgm:cxn modelId="{A5092BF7-F942-4F6D-B0A5-3B378803F801}" srcId="{A3FD673F-74E4-4672-AADF-8A76158AB091}" destId="{73D3E80F-1F53-41BF-BCB5-52732FB57F49}" srcOrd="0" destOrd="0" parTransId="{7A27A536-F135-49F3-A6FA-CD0504A50B68}" sibTransId="{C50C7804-A465-46F9-9730-4BE2BBA5B3D2}"/>
    <dgm:cxn modelId="{693B3C60-78F5-4E02-A638-923B408DBE06}" srcId="{73D3E80F-1F53-41BF-BCB5-52732FB57F49}" destId="{20CFF576-6560-4678-A622-98208FE3CC5A}" srcOrd="0" destOrd="0" parTransId="{336B0BF5-F562-431D-A409-60AA0067D05D}" sibTransId="{5D278A06-7039-4C3B-B970-83436EEC5C05}"/>
    <dgm:cxn modelId="{BD990BED-3204-4FCB-B57A-96BE5420A03E}" type="presParOf" srcId="{CCBC459A-D6E9-476C-A66C-6F79D1472014}" destId="{2B619BC9-9911-4A98-B85A-46526D969670}" srcOrd="0" destOrd="0" presId="urn:microsoft.com/office/officeart/2005/8/layout/radial5"/>
    <dgm:cxn modelId="{33189417-BB60-4EED-90E1-2FD12ABF77ED}" type="presParOf" srcId="{CCBC459A-D6E9-476C-A66C-6F79D1472014}" destId="{3CAF2F3F-8DFA-4C71-BF4E-39C2484D6257}" srcOrd="1" destOrd="0" presId="urn:microsoft.com/office/officeart/2005/8/layout/radial5"/>
    <dgm:cxn modelId="{9B354E4E-4807-47BC-AEA2-85DDC94652E7}" type="presParOf" srcId="{3CAF2F3F-8DFA-4C71-BF4E-39C2484D6257}" destId="{7A4D80B5-F3C9-453F-A3B5-7E10F45C273E}" srcOrd="0" destOrd="0" presId="urn:microsoft.com/office/officeart/2005/8/layout/radial5"/>
    <dgm:cxn modelId="{CC7659CC-96BE-4002-BDD4-B967AB5B1C82}" type="presParOf" srcId="{CCBC459A-D6E9-476C-A66C-6F79D1472014}" destId="{E1CB679D-C4C3-4D88-9E2C-C4A7529FF9D7}" srcOrd="2" destOrd="0" presId="urn:microsoft.com/office/officeart/2005/8/layout/radial5"/>
    <dgm:cxn modelId="{CC9D7C78-6823-44AE-94D5-D5EAB95D6E13}" type="presParOf" srcId="{CCBC459A-D6E9-476C-A66C-6F79D1472014}" destId="{D7067865-37BA-4F7A-9C80-A4305CC0F108}" srcOrd="3" destOrd="0" presId="urn:microsoft.com/office/officeart/2005/8/layout/radial5"/>
    <dgm:cxn modelId="{99285B90-3646-4356-8D33-B9777CF7CD54}" type="presParOf" srcId="{D7067865-37BA-4F7A-9C80-A4305CC0F108}" destId="{BD5705EF-0023-491A-A7F1-078DDB750F7A}" srcOrd="0" destOrd="0" presId="urn:microsoft.com/office/officeart/2005/8/layout/radial5"/>
    <dgm:cxn modelId="{04C86035-513D-4DEF-AE50-F095149BE67F}" type="presParOf" srcId="{CCBC459A-D6E9-476C-A66C-6F79D1472014}" destId="{8B5D6323-F7A0-4E3A-8AEF-C3E2A539CB39}" srcOrd="4" destOrd="0" presId="urn:microsoft.com/office/officeart/2005/8/layout/radial5"/>
    <dgm:cxn modelId="{AC4F587B-CBF9-478C-9348-7CF71D26B9D8}" type="presParOf" srcId="{CCBC459A-D6E9-476C-A66C-6F79D1472014}" destId="{A8D6E466-5FE6-4F67-8907-861C31422390}" srcOrd="5" destOrd="0" presId="urn:microsoft.com/office/officeart/2005/8/layout/radial5"/>
    <dgm:cxn modelId="{9B9B064B-F552-4495-A553-2C37F3FF8F96}" type="presParOf" srcId="{A8D6E466-5FE6-4F67-8907-861C31422390}" destId="{B1BB7C65-AA30-4D4E-BE3F-CEBBF41232E3}" srcOrd="0" destOrd="0" presId="urn:microsoft.com/office/officeart/2005/8/layout/radial5"/>
    <dgm:cxn modelId="{C0AABF10-B209-4E9E-A4D2-8843040C010E}" type="presParOf" srcId="{CCBC459A-D6E9-476C-A66C-6F79D1472014}" destId="{306BBA05-8CD2-4E48-A61B-84764F8227AE}"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CB7BB-F8B0-44E3-BE34-79716A99F05B}" type="doc">
      <dgm:prSet loTypeId="urn:microsoft.com/office/officeart/2005/8/layout/target3" loCatId="relationship" qsTypeId="urn:microsoft.com/office/officeart/2005/8/quickstyle/simple4" qsCatId="simple" csTypeId="urn:microsoft.com/office/officeart/2005/8/colors/colorful3" csCatId="colorful" phldr="1"/>
      <dgm:spPr/>
      <dgm:t>
        <a:bodyPr/>
        <a:lstStyle/>
        <a:p>
          <a:endParaRPr lang="ru-RU"/>
        </a:p>
      </dgm:t>
    </dgm:pt>
    <dgm:pt modelId="{2229D1EC-3F7F-47B5-8AE0-A91E1ADDFFDD}">
      <dgm:prSet>
        <dgm:style>
          <a:lnRef idx="1">
            <a:schemeClr val="accent3"/>
          </a:lnRef>
          <a:fillRef idx="3">
            <a:schemeClr val="accent3"/>
          </a:fillRef>
          <a:effectRef idx="2">
            <a:schemeClr val="accent3"/>
          </a:effectRef>
          <a:fontRef idx="minor">
            <a:schemeClr val="lt1"/>
          </a:fontRef>
        </dgm:style>
      </dgm:prSet>
      <dgm:spPr>
        <a:solidFill>
          <a:schemeClr val="bg2">
            <a:lumMod val="50000"/>
          </a:schemeClr>
        </a:solidFill>
      </dgm:spPr>
      <dgm:t>
        <a:bodyPr/>
        <a:lstStyle/>
        <a:p>
          <a:pPr rtl="0"/>
          <a:r>
            <a:rPr lang="ro-RO" dirty="0" smtClean="0"/>
            <a:t>Prin Încheierea judecătoriei Bălți sediul Fălești din 21.12.2017 s-a desființat hotărîrea AI din motiv că ”partea care a recurs la Arbitraj și nici Arbitrajul </a:t>
          </a:r>
          <a:r>
            <a:rPr lang="ro-RO" b="1" dirty="0" smtClean="0"/>
            <a:t>nu a făcut o înștiințare expresă pîrîtului prin care este invitat să-și numească arbitrul</a:t>
          </a:r>
          <a:r>
            <a:rPr lang="ro-RO" dirty="0" smtClean="0"/>
            <a:t>, iar prin convenția de arbitraj părțile NU au stabilit modalitatea de numire a arbitrilor...”</a:t>
          </a:r>
          <a:endParaRPr lang="ro-RO" dirty="0"/>
        </a:p>
      </dgm:t>
    </dgm:pt>
    <dgm:pt modelId="{EA2259D5-0231-4F47-8799-FDC4FEA57F36}" type="parTrans" cxnId="{F6A5F5C2-52CA-4FD2-A050-8D16FBA04162}">
      <dgm:prSet/>
      <dgm:spPr/>
      <dgm:t>
        <a:bodyPr/>
        <a:lstStyle/>
        <a:p>
          <a:endParaRPr lang="ru-RU"/>
        </a:p>
      </dgm:t>
    </dgm:pt>
    <dgm:pt modelId="{CF9C3CC3-425F-401B-8E58-FBB2876A87D7}" type="sibTrans" cxnId="{F6A5F5C2-52CA-4FD2-A050-8D16FBA04162}">
      <dgm:prSet/>
      <dgm:spPr/>
      <dgm:t>
        <a:bodyPr/>
        <a:lstStyle/>
        <a:p>
          <a:endParaRPr lang="ru-RU"/>
        </a:p>
      </dgm:t>
    </dgm:pt>
    <dgm:pt modelId="{2E490591-AB9F-4780-B618-67AC930A4127}">
      <dgm:prSet>
        <dgm:style>
          <a:lnRef idx="1">
            <a:schemeClr val="accent4"/>
          </a:lnRef>
          <a:fillRef idx="2">
            <a:schemeClr val="accent4"/>
          </a:fillRef>
          <a:effectRef idx="1">
            <a:schemeClr val="accent4"/>
          </a:effectRef>
          <a:fontRef idx="minor">
            <a:schemeClr val="dk1"/>
          </a:fontRef>
        </dgm:style>
      </dgm:prSet>
      <dgm:spPr>
        <a:solidFill>
          <a:schemeClr val="bg2">
            <a:lumMod val="90000"/>
          </a:schemeClr>
        </a:solidFill>
      </dgm:spPr>
      <dgm:t>
        <a:bodyPr/>
        <a:lstStyle/>
        <a:p>
          <a:pPr rtl="0"/>
          <a:r>
            <a:rPr lang="ro-RO" dirty="0" smtClean="0"/>
            <a:t>Prin încheierea Judecătoriei Strășeni sediul Călărași din 31 mai 2019 s-a desființat hotărîrea AI din motiv că </a:t>
          </a:r>
          <a:r>
            <a:rPr lang="ro-RO" b="1" dirty="0" smtClean="0"/>
            <a:t>”generează o îmbogățire fără justă cauză reclamantului.</a:t>
          </a:r>
          <a:r>
            <a:rPr lang="ro-RO" dirty="0" smtClean="0"/>
            <a:t>.. S-a invocat că în contract părțile au stabilit cursul EUR sumă fixă... Pe cînd BNM stabilea un alt curs...”. La caz Încheierea a fost casată de către CAC prin decizia din 08.10.2019 pe motiv că ”instanța de fond nu a stabilit căror acte normative contravine clauza cu pricina...”.</a:t>
          </a:r>
          <a:endParaRPr lang="ro-RO" dirty="0"/>
        </a:p>
      </dgm:t>
    </dgm:pt>
    <dgm:pt modelId="{85981276-9E05-414F-90A9-593312FD7E51}" type="parTrans" cxnId="{C682E656-56F5-4FCF-829E-BDB5EBCCEEB6}">
      <dgm:prSet/>
      <dgm:spPr/>
      <dgm:t>
        <a:bodyPr/>
        <a:lstStyle/>
        <a:p>
          <a:endParaRPr lang="ru-RU"/>
        </a:p>
      </dgm:t>
    </dgm:pt>
    <dgm:pt modelId="{6FBB718C-9744-453D-BB26-ECCAE90BC40C}" type="sibTrans" cxnId="{C682E656-56F5-4FCF-829E-BDB5EBCCEEB6}">
      <dgm:prSet/>
      <dgm:spPr/>
      <dgm:t>
        <a:bodyPr/>
        <a:lstStyle/>
        <a:p>
          <a:endParaRPr lang="ru-RU"/>
        </a:p>
      </dgm:t>
    </dgm:pt>
    <dgm:pt modelId="{AB637F00-49AF-47A0-B68D-C45B21214CCA}" type="pres">
      <dgm:prSet presAssocID="{619CB7BB-F8B0-44E3-BE34-79716A99F05B}" presName="Name0" presStyleCnt="0">
        <dgm:presLayoutVars>
          <dgm:chMax val="7"/>
          <dgm:dir/>
          <dgm:animLvl val="lvl"/>
          <dgm:resizeHandles val="exact"/>
        </dgm:presLayoutVars>
      </dgm:prSet>
      <dgm:spPr/>
      <dgm:t>
        <a:bodyPr/>
        <a:lstStyle/>
        <a:p>
          <a:endParaRPr lang="en-US"/>
        </a:p>
      </dgm:t>
    </dgm:pt>
    <dgm:pt modelId="{4E3A2772-233F-46CF-8B49-CBE05F219ADE}" type="pres">
      <dgm:prSet presAssocID="{2229D1EC-3F7F-47B5-8AE0-A91E1ADDFFDD}" presName="circle1" presStyleLbl="node1" presStyleIdx="0" presStyleCnt="2"/>
      <dgm:spPr>
        <a:solidFill>
          <a:schemeClr val="bg2">
            <a:lumMod val="50000"/>
          </a:schemeClr>
        </a:solidFill>
      </dgm:spPr>
    </dgm:pt>
    <dgm:pt modelId="{6606EAE7-9B6E-4CFC-90F8-21C2DA3CAF64}" type="pres">
      <dgm:prSet presAssocID="{2229D1EC-3F7F-47B5-8AE0-A91E1ADDFFDD}" presName="space" presStyleCnt="0"/>
      <dgm:spPr/>
    </dgm:pt>
    <dgm:pt modelId="{BAC1460D-2C84-480A-A3BA-0246F056BB51}" type="pres">
      <dgm:prSet presAssocID="{2229D1EC-3F7F-47B5-8AE0-A91E1ADDFFDD}" presName="rect1" presStyleLbl="alignAcc1" presStyleIdx="0" presStyleCnt="2"/>
      <dgm:spPr/>
      <dgm:t>
        <a:bodyPr/>
        <a:lstStyle/>
        <a:p>
          <a:endParaRPr lang="en-US"/>
        </a:p>
      </dgm:t>
    </dgm:pt>
    <dgm:pt modelId="{92D6401E-6B90-42D3-A4D8-013BB48E0D1D}" type="pres">
      <dgm:prSet presAssocID="{2E490591-AB9F-4780-B618-67AC930A4127}" presName="vertSpace2" presStyleLbl="node1" presStyleIdx="0" presStyleCnt="2"/>
      <dgm:spPr/>
    </dgm:pt>
    <dgm:pt modelId="{D882C455-F2D3-494C-AF60-FA30BEB1A552}" type="pres">
      <dgm:prSet presAssocID="{2E490591-AB9F-4780-B618-67AC930A4127}" presName="circle2" presStyleLbl="node1" presStyleIdx="1" presStyleCnt="2"/>
      <dgm:spPr>
        <a:solidFill>
          <a:schemeClr val="bg2">
            <a:lumMod val="90000"/>
          </a:schemeClr>
        </a:solidFill>
      </dgm:spPr>
    </dgm:pt>
    <dgm:pt modelId="{EC1B87D1-52C6-4269-9C23-B33668146AC3}" type="pres">
      <dgm:prSet presAssocID="{2E490591-AB9F-4780-B618-67AC930A4127}" presName="rect2" presStyleLbl="alignAcc1" presStyleIdx="1" presStyleCnt="2"/>
      <dgm:spPr/>
      <dgm:t>
        <a:bodyPr/>
        <a:lstStyle/>
        <a:p>
          <a:endParaRPr lang="en-US"/>
        </a:p>
      </dgm:t>
    </dgm:pt>
    <dgm:pt modelId="{98EF2A7B-640A-4806-90E6-F9915D6A08B1}" type="pres">
      <dgm:prSet presAssocID="{2229D1EC-3F7F-47B5-8AE0-A91E1ADDFFDD}" presName="rect1ParTxNoCh" presStyleLbl="alignAcc1" presStyleIdx="1" presStyleCnt="2">
        <dgm:presLayoutVars>
          <dgm:chMax val="1"/>
          <dgm:bulletEnabled val="1"/>
        </dgm:presLayoutVars>
      </dgm:prSet>
      <dgm:spPr/>
      <dgm:t>
        <a:bodyPr/>
        <a:lstStyle/>
        <a:p>
          <a:endParaRPr lang="en-US"/>
        </a:p>
      </dgm:t>
    </dgm:pt>
    <dgm:pt modelId="{1ABB43C3-D222-43EB-B596-9F9E765DF392}" type="pres">
      <dgm:prSet presAssocID="{2E490591-AB9F-4780-B618-67AC930A4127}" presName="rect2ParTxNoCh" presStyleLbl="alignAcc1" presStyleIdx="1" presStyleCnt="2">
        <dgm:presLayoutVars>
          <dgm:chMax val="1"/>
          <dgm:bulletEnabled val="1"/>
        </dgm:presLayoutVars>
      </dgm:prSet>
      <dgm:spPr/>
      <dgm:t>
        <a:bodyPr/>
        <a:lstStyle/>
        <a:p>
          <a:endParaRPr lang="en-US"/>
        </a:p>
      </dgm:t>
    </dgm:pt>
  </dgm:ptLst>
  <dgm:cxnLst>
    <dgm:cxn modelId="{C682E656-56F5-4FCF-829E-BDB5EBCCEEB6}" srcId="{619CB7BB-F8B0-44E3-BE34-79716A99F05B}" destId="{2E490591-AB9F-4780-B618-67AC930A4127}" srcOrd="1" destOrd="0" parTransId="{85981276-9E05-414F-90A9-593312FD7E51}" sibTransId="{6FBB718C-9744-453D-BB26-ECCAE90BC40C}"/>
    <dgm:cxn modelId="{B0ED85D7-D3A6-4BB9-98B9-35D188F51D5E}" type="presOf" srcId="{2E490591-AB9F-4780-B618-67AC930A4127}" destId="{EC1B87D1-52C6-4269-9C23-B33668146AC3}" srcOrd="0" destOrd="0" presId="urn:microsoft.com/office/officeart/2005/8/layout/target3"/>
    <dgm:cxn modelId="{8287EB62-C5F9-47BA-BDC4-18BBA5FB8FF5}" type="presOf" srcId="{2E490591-AB9F-4780-B618-67AC930A4127}" destId="{1ABB43C3-D222-43EB-B596-9F9E765DF392}" srcOrd="1" destOrd="0" presId="urn:microsoft.com/office/officeart/2005/8/layout/target3"/>
    <dgm:cxn modelId="{71B4FDC1-5600-4A12-A478-5CB121340E65}" type="presOf" srcId="{2229D1EC-3F7F-47B5-8AE0-A91E1ADDFFDD}" destId="{BAC1460D-2C84-480A-A3BA-0246F056BB51}" srcOrd="0" destOrd="0" presId="urn:microsoft.com/office/officeart/2005/8/layout/target3"/>
    <dgm:cxn modelId="{7BD2C1E1-E833-4F73-AFA8-E7F722DD30A2}" type="presOf" srcId="{2229D1EC-3F7F-47B5-8AE0-A91E1ADDFFDD}" destId="{98EF2A7B-640A-4806-90E6-F9915D6A08B1}" srcOrd="1" destOrd="0" presId="urn:microsoft.com/office/officeart/2005/8/layout/target3"/>
    <dgm:cxn modelId="{3B6F54E5-09BA-4BE4-B1F8-69496811FD10}" type="presOf" srcId="{619CB7BB-F8B0-44E3-BE34-79716A99F05B}" destId="{AB637F00-49AF-47A0-B68D-C45B21214CCA}" srcOrd="0" destOrd="0" presId="urn:microsoft.com/office/officeart/2005/8/layout/target3"/>
    <dgm:cxn modelId="{F6A5F5C2-52CA-4FD2-A050-8D16FBA04162}" srcId="{619CB7BB-F8B0-44E3-BE34-79716A99F05B}" destId="{2229D1EC-3F7F-47B5-8AE0-A91E1ADDFFDD}" srcOrd="0" destOrd="0" parTransId="{EA2259D5-0231-4F47-8799-FDC4FEA57F36}" sibTransId="{CF9C3CC3-425F-401B-8E58-FBB2876A87D7}"/>
    <dgm:cxn modelId="{80E16B2B-C17B-4D5B-90D6-569958C0DC96}" type="presParOf" srcId="{AB637F00-49AF-47A0-B68D-C45B21214CCA}" destId="{4E3A2772-233F-46CF-8B49-CBE05F219ADE}" srcOrd="0" destOrd="0" presId="urn:microsoft.com/office/officeart/2005/8/layout/target3"/>
    <dgm:cxn modelId="{0AC10F38-4163-4312-A93F-1098CA3D62FA}" type="presParOf" srcId="{AB637F00-49AF-47A0-B68D-C45B21214CCA}" destId="{6606EAE7-9B6E-4CFC-90F8-21C2DA3CAF64}" srcOrd="1" destOrd="0" presId="urn:microsoft.com/office/officeart/2005/8/layout/target3"/>
    <dgm:cxn modelId="{58D12D5E-D523-401C-AA35-B6D527847178}" type="presParOf" srcId="{AB637F00-49AF-47A0-B68D-C45B21214CCA}" destId="{BAC1460D-2C84-480A-A3BA-0246F056BB51}" srcOrd="2" destOrd="0" presId="urn:microsoft.com/office/officeart/2005/8/layout/target3"/>
    <dgm:cxn modelId="{D5C3A8D3-B0D6-4721-934D-1D3505E1F5A7}" type="presParOf" srcId="{AB637F00-49AF-47A0-B68D-C45B21214CCA}" destId="{92D6401E-6B90-42D3-A4D8-013BB48E0D1D}" srcOrd="3" destOrd="0" presId="urn:microsoft.com/office/officeart/2005/8/layout/target3"/>
    <dgm:cxn modelId="{D63AD356-DD28-4953-A9E1-6D664086BDE1}" type="presParOf" srcId="{AB637F00-49AF-47A0-B68D-C45B21214CCA}" destId="{D882C455-F2D3-494C-AF60-FA30BEB1A552}" srcOrd="4" destOrd="0" presId="urn:microsoft.com/office/officeart/2005/8/layout/target3"/>
    <dgm:cxn modelId="{79C622D8-F462-4246-AD9F-804F07767335}" type="presParOf" srcId="{AB637F00-49AF-47A0-B68D-C45B21214CCA}" destId="{EC1B87D1-52C6-4269-9C23-B33668146AC3}" srcOrd="5" destOrd="0" presId="urn:microsoft.com/office/officeart/2005/8/layout/target3"/>
    <dgm:cxn modelId="{252F865B-05C0-4579-8F0C-5C160143BBA7}" type="presParOf" srcId="{AB637F00-49AF-47A0-B68D-C45B21214CCA}" destId="{98EF2A7B-640A-4806-90E6-F9915D6A08B1}" srcOrd="6" destOrd="0" presId="urn:microsoft.com/office/officeart/2005/8/layout/target3"/>
    <dgm:cxn modelId="{5681DCE4-EBBF-4AE3-973B-5C6E363CC967}" type="presParOf" srcId="{AB637F00-49AF-47A0-B68D-C45B21214CCA}" destId="{1ABB43C3-D222-43EB-B596-9F9E765DF392}"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38E068-EE5C-4DEB-8EB9-403FE317F60A}" type="doc">
      <dgm:prSet loTypeId="urn:microsoft.com/office/officeart/2005/8/layout/target3" loCatId="relationship" qsTypeId="urn:microsoft.com/office/officeart/2005/8/quickstyle/simple3" qsCatId="simple" csTypeId="urn:microsoft.com/office/officeart/2005/8/colors/colorful4" csCatId="colorful" phldr="1"/>
      <dgm:spPr/>
      <dgm:t>
        <a:bodyPr/>
        <a:lstStyle/>
        <a:p>
          <a:endParaRPr lang="ru-RU"/>
        </a:p>
      </dgm:t>
    </dgm:pt>
    <dgm:pt modelId="{91071AC3-9939-4B8A-87AF-2E8236D0100B}">
      <dgm:prSet/>
      <dgm:spPr>
        <a:solidFill>
          <a:schemeClr val="accent4">
            <a:lumMod val="60000"/>
            <a:lumOff val="40000"/>
          </a:schemeClr>
        </a:solidFill>
      </dgm:spPr>
      <dgm:t>
        <a:bodyPr/>
        <a:lstStyle/>
        <a:p>
          <a:pPr rtl="0"/>
          <a:r>
            <a:rPr lang="ro-RO" dirty="0" smtClean="0"/>
            <a:t>Prin Încheierea Judecătoriei Chișinău sediul Buiucani din 02.08.2018 s-a desființat hotărîrea arbitrală pe motiv că ”... </a:t>
          </a:r>
          <a:r>
            <a:rPr lang="ro-RO" b="1" dirty="0" smtClean="0"/>
            <a:t>Hotărîrea nu a dat apreciere probelor pîrîtului</a:t>
          </a:r>
          <a:r>
            <a:rPr lang="ro-RO" dirty="0" smtClean="0"/>
            <a:t>, respectiv s-a încălcat principiul contradictorialității...”</a:t>
          </a:r>
          <a:endParaRPr lang="ro-RO" dirty="0"/>
        </a:p>
      </dgm:t>
    </dgm:pt>
    <dgm:pt modelId="{E5CB1B47-F763-41E8-9D20-EE0AB94652AD}" type="parTrans" cxnId="{EE177260-DBA0-4854-926C-56C8D96D2D18}">
      <dgm:prSet/>
      <dgm:spPr/>
      <dgm:t>
        <a:bodyPr/>
        <a:lstStyle/>
        <a:p>
          <a:endParaRPr lang="ru-RU"/>
        </a:p>
      </dgm:t>
    </dgm:pt>
    <dgm:pt modelId="{B37C6449-905F-4643-BADB-9063C5B65E5F}" type="sibTrans" cxnId="{EE177260-DBA0-4854-926C-56C8D96D2D18}">
      <dgm:prSet/>
      <dgm:spPr/>
      <dgm:t>
        <a:bodyPr/>
        <a:lstStyle/>
        <a:p>
          <a:endParaRPr lang="ru-RU"/>
        </a:p>
      </dgm:t>
    </dgm:pt>
    <dgm:pt modelId="{8E893D46-BB67-4207-8836-B108A5357FD0}">
      <dgm:prSet/>
      <dgm:spPr>
        <a:solidFill>
          <a:schemeClr val="tx2">
            <a:lumMod val="40000"/>
            <a:lumOff val="60000"/>
          </a:schemeClr>
        </a:solidFill>
      </dgm:spPr>
      <dgm:t>
        <a:bodyPr/>
        <a:lstStyle/>
        <a:p>
          <a:pPr rtl="0"/>
          <a:r>
            <a:rPr lang="ro-RO" dirty="0" smtClean="0"/>
            <a:t>Prin decizia Curții de Apel Chișinău din 10.01.2019 s-a desființat hotărîrea arbitrală pe motiv că ” </a:t>
          </a:r>
          <a:r>
            <a:rPr lang="ro-RO" b="1" dirty="0" smtClean="0"/>
            <a:t>partea, nu s-a putut prezenta în faţa arbitrajului pentru a da explicaţii din alte motive întemeiate...”</a:t>
          </a:r>
          <a:endParaRPr lang="ro-RO" b="1" dirty="0"/>
        </a:p>
      </dgm:t>
    </dgm:pt>
    <dgm:pt modelId="{776BF3A4-6430-4943-BD4B-1B78EC7217FD}" type="parTrans" cxnId="{CD059AF9-7065-4EDD-8D43-98449F8C198A}">
      <dgm:prSet/>
      <dgm:spPr/>
      <dgm:t>
        <a:bodyPr/>
        <a:lstStyle/>
        <a:p>
          <a:endParaRPr lang="ru-RU"/>
        </a:p>
      </dgm:t>
    </dgm:pt>
    <dgm:pt modelId="{3E64BA3B-8AE5-4581-B8C8-88FD80FBF2D3}" type="sibTrans" cxnId="{CD059AF9-7065-4EDD-8D43-98449F8C198A}">
      <dgm:prSet/>
      <dgm:spPr/>
      <dgm:t>
        <a:bodyPr/>
        <a:lstStyle/>
        <a:p>
          <a:endParaRPr lang="ru-RU"/>
        </a:p>
      </dgm:t>
    </dgm:pt>
    <dgm:pt modelId="{555FAA9A-80F7-46E4-A6D6-DCDEAB0F2DCC}" type="pres">
      <dgm:prSet presAssocID="{FB38E068-EE5C-4DEB-8EB9-403FE317F60A}" presName="Name0" presStyleCnt="0">
        <dgm:presLayoutVars>
          <dgm:chMax val="7"/>
          <dgm:dir/>
          <dgm:animLvl val="lvl"/>
          <dgm:resizeHandles val="exact"/>
        </dgm:presLayoutVars>
      </dgm:prSet>
      <dgm:spPr/>
      <dgm:t>
        <a:bodyPr/>
        <a:lstStyle/>
        <a:p>
          <a:endParaRPr lang="en-US"/>
        </a:p>
      </dgm:t>
    </dgm:pt>
    <dgm:pt modelId="{96738DF3-85A4-4BFF-B894-7975637BB611}" type="pres">
      <dgm:prSet presAssocID="{91071AC3-9939-4B8A-87AF-2E8236D0100B}" presName="circle1" presStyleLbl="node1" presStyleIdx="0" presStyleCnt="2"/>
      <dgm:spPr>
        <a:solidFill>
          <a:schemeClr val="accent4">
            <a:lumMod val="60000"/>
            <a:lumOff val="40000"/>
          </a:schemeClr>
        </a:solidFill>
      </dgm:spPr>
    </dgm:pt>
    <dgm:pt modelId="{7E79B554-AC00-429A-8BC4-1CABC806B4F1}" type="pres">
      <dgm:prSet presAssocID="{91071AC3-9939-4B8A-87AF-2E8236D0100B}" presName="space" presStyleCnt="0"/>
      <dgm:spPr/>
    </dgm:pt>
    <dgm:pt modelId="{269FC2D8-B39E-4FE3-AF07-E28A1CB724FC}" type="pres">
      <dgm:prSet presAssocID="{91071AC3-9939-4B8A-87AF-2E8236D0100B}" presName="rect1" presStyleLbl="alignAcc1" presStyleIdx="0" presStyleCnt="2"/>
      <dgm:spPr/>
      <dgm:t>
        <a:bodyPr/>
        <a:lstStyle/>
        <a:p>
          <a:endParaRPr lang="en-US"/>
        </a:p>
      </dgm:t>
    </dgm:pt>
    <dgm:pt modelId="{78C6F4E0-5D50-4F93-9E38-6A048DD9E80B}" type="pres">
      <dgm:prSet presAssocID="{8E893D46-BB67-4207-8836-B108A5357FD0}" presName="vertSpace2" presStyleLbl="node1" presStyleIdx="0" presStyleCnt="2"/>
      <dgm:spPr/>
    </dgm:pt>
    <dgm:pt modelId="{DA220656-9460-433A-87BE-768147C77A78}" type="pres">
      <dgm:prSet presAssocID="{8E893D46-BB67-4207-8836-B108A5357FD0}" presName="circle2" presStyleLbl="node1" presStyleIdx="1" presStyleCnt="2"/>
      <dgm:spPr>
        <a:solidFill>
          <a:schemeClr val="tx2">
            <a:lumMod val="40000"/>
            <a:lumOff val="60000"/>
          </a:schemeClr>
        </a:solidFill>
      </dgm:spPr>
    </dgm:pt>
    <dgm:pt modelId="{C66D18FE-B913-4DF0-81EB-92E8DF5703B0}" type="pres">
      <dgm:prSet presAssocID="{8E893D46-BB67-4207-8836-B108A5357FD0}" presName="rect2" presStyleLbl="alignAcc1" presStyleIdx="1" presStyleCnt="2"/>
      <dgm:spPr/>
      <dgm:t>
        <a:bodyPr/>
        <a:lstStyle/>
        <a:p>
          <a:endParaRPr lang="en-US"/>
        </a:p>
      </dgm:t>
    </dgm:pt>
    <dgm:pt modelId="{4BB76F12-FD2C-4539-82FE-57CF15158F45}" type="pres">
      <dgm:prSet presAssocID="{91071AC3-9939-4B8A-87AF-2E8236D0100B}" presName="rect1ParTxNoCh" presStyleLbl="alignAcc1" presStyleIdx="1" presStyleCnt="2">
        <dgm:presLayoutVars>
          <dgm:chMax val="1"/>
          <dgm:bulletEnabled val="1"/>
        </dgm:presLayoutVars>
      </dgm:prSet>
      <dgm:spPr/>
      <dgm:t>
        <a:bodyPr/>
        <a:lstStyle/>
        <a:p>
          <a:endParaRPr lang="en-US"/>
        </a:p>
      </dgm:t>
    </dgm:pt>
    <dgm:pt modelId="{FA0020CC-2315-4CC3-A090-30EB076EE9CC}" type="pres">
      <dgm:prSet presAssocID="{8E893D46-BB67-4207-8836-B108A5357FD0}" presName="rect2ParTxNoCh" presStyleLbl="alignAcc1" presStyleIdx="1" presStyleCnt="2">
        <dgm:presLayoutVars>
          <dgm:chMax val="1"/>
          <dgm:bulletEnabled val="1"/>
        </dgm:presLayoutVars>
      </dgm:prSet>
      <dgm:spPr/>
      <dgm:t>
        <a:bodyPr/>
        <a:lstStyle/>
        <a:p>
          <a:endParaRPr lang="en-US"/>
        </a:p>
      </dgm:t>
    </dgm:pt>
  </dgm:ptLst>
  <dgm:cxnLst>
    <dgm:cxn modelId="{EE177260-DBA0-4854-926C-56C8D96D2D18}" srcId="{FB38E068-EE5C-4DEB-8EB9-403FE317F60A}" destId="{91071AC3-9939-4B8A-87AF-2E8236D0100B}" srcOrd="0" destOrd="0" parTransId="{E5CB1B47-F763-41E8-9D20-EE0AB94652AD}" sibTransId="{B37C6449-905F-4643-BADB-9063C5B65E5F}"/>
    <dgm:cxn modelId="{CD059AF9-7065-4EDD-8D43-98449F8C198A}" srcId="{FB38E068-EE5C-4DEB-8EB9-403FE317F60A}" destId="{8E893D46-BB67-4207-8836-B108A5357FD0}" srcOrd="1" destOrd="0" parTransId="{776BF3A4-6430-4943-BD4B-1B78EC7217FD}" sibTransId="{3E64BA3B-8AE5-4581-B8C8-88FD80FBF2D3}"/>
    <dgm:cxn modelId="{3970854F-564C-4049-9D11-E89F016C2952}" type="presOf" srcId="{91071AC3-9939-4B8A-87AF-2E8236D0100B}" destId="{269FC2D8-B39E-4FE3-AF07-E28A1CB724FC}" srcOrd="0" destOrd="0" presId="urn:microsoft.com/office/officeart/2005/8/layout/target3"/>
    <dgm:cxn modelId="{3CE0F762-35DE-4139-BE50-113734B91C70}" type="presOf" srcId="{91071AC3-9939-4B8A-87AF-2E8236D0100B}" destId="{4BB76F12-FD2C-4539-82FE-57CF15158F45}" srcOrd="1" destOrd="0" presId="urn:microsoft.com/office/officeart/2005/8/layout/target3"/>
    <dgm:cxn modelId="{886E9FA6-5384-45ED-B427-C716591227EB}" type="presOf" srcId="{8E893D46-BB67-4207-8836-B108A5357FD0}" destId="{C66D18FE-B913-4DF0-81EB-92E8DF5703B0}" srcOrd="0" destOrd="0" presId="urn:microsoft.com/office/officeart/2005/8/layout/target3"/>
    <dgm:cxn modelId="{12E41A77-5B13-4123-88A8-FD9FB607C1E3}" type="presOf" srcId="{8E893D46-BB67-4207-8836-B108A5357FD0}" destId="{FA0020CC-2315-4CC3-A090-30EB076EE9CC}" srcOrd="1" destOrd="0" presId="urn:microsoft.com/office/officeart/2005/8/layout/target3"/>
    <dgm:cxn modelId="{AFDB6007-325F-43F3-813E-CA716E2F0BE1}" type="presOf" srcId="{FB38E068-EE5C-4DEB-8EB9-403FE317F60A}" destId="{555FAA9A-80F7-46E4-A6D6-DCDEAB0F2DCC}" srcOrd="0" destOrd="0" presId="urn:microsoft.com/office/officeart/2005/8/layout/target3"/>
    <dgm:cxn modelId="{E3F0DF12-1903-4447-B36F-87ABF2DC366C}" type="presParOf" srcId="{555FAA9A-80F7-46E4-A6D6-DCDEAB0F2DCC}" destId="{96738DF3-85A4-4BFF-B894-7975637BB611}" srcOrd="0" destOrd="0" presId="urn:microsoft.com/office/officeart/2005/8/layout/target3"/>
    <dgm:cxn modelId="{E8F90797-28E9-474B-946B-5BE0B7EB33B0}" type="presParOf" srcId="{555FAA9A-80F7-46E4-A6D6-DCDEAB0F2DCC}" destId="{7E79B554-AC00-429A-8BC4-1CABC806B4F1}" srcOrd="1" destOrd="0" presId="urn:microsoft.com/office/officeart/2005/8/layout/target3"/>
    <dgm:cxn modelId="{B93E84D0-D117-4D86-90A6-BB4B43BB3777}" type="presParOf" srcId="{555FAA9A-80F7-46E4-A6D6-DCDEAB0F2DCC}" destId="{269FC2D8-B39E-4FE3-AF07-E28A1CB724FC}" srcOrd="2" destOrd="0" presId="urn:microsoft.com/office/officeart/2005/8/layout/target3"/>
    <dgm:cxn modelId="{284150E6-6E4A-4D2D-83DC-0D1C9E65A0C4}" type="presParOf" srcId="{555FAA9A-80F7-46E4-A6D6-DCDEAB0F2DCC}" destId="{78C6F4E0-5D50-4F93-9E38-6A048DD9E80B}" srcOrd="3" destOrd="0" presId="urn:microsoft.com/office/officeart/2005/8/layout/target3"/>
    <dgm:cxn modelId="{90309F58-56EE-4DB1-8A4F-2CCBFE430F7F}" type="presParOf" srcId="{555FAA9A-80F7-46E4-A6D6-DCDEAB0F2DCC}" destId="{DA220656-9460-433A-87BE-768147C77A78}" srcOrd="4" destOrd="0" presId="urn:microsoft.com/office/officeart/2005/8/layout/target3"/>
    <dgm:cxn modelId="{DA42D32B-3407-43B1-98AD-7FCABBAF41D7}" type="presParOf" srcId="{555FAA9A-80F7-46E4-A6D6-DCDEAB0F2DCC}" destId="{C66D18FE-B913-4DF0-81EB-92E8DF5703B0}" srcOrd="5" destOrd="0" presId="urn:microsoft.com/office/officeart/2005/8/layout/target3"/>
    <dgm:cxn modelId="{F119866E-5466-429E-9F74-BB028621E8E6}" type="presParOf" srcId="{555FAA9A-80F7-46E4-A6D6-DCDEAB0F2DCC}" destId="{4BB76F12-FD2C-4539-82FE-57CF15158F45}" srcOrd="6" destOrd="0" presId="urn:microsoft.com/office/officeart/2005/8/layout/target3"/>
    <dgm:cxn modelId="{8FE18911-2D7F-49E3-924E-2D2E586F82B3}" type="presParOf" srcId="{555FAA9A-80F7-46E4-A6D6-DCDEAB0F2DCC}" destId="{FA0020CC-2315-4CC3-A090-30EB076EE9CC}"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27D6A8-16B0-49E2-BA74-BA8BFAAFD08B}" type="doc">
      <dgm:prSet loTypeId="urn:microsoft.com/office/officeart/2005/8/layout/target3" loCatId="relationship" qsTypeId="urn:microsoft.com/office/officeart/2005/8/quickstyle/simple5" qsCatId="simple" csTypeId="urn:microsoft.com/office/officeart/2005/8/colors/accent2_3" csCatId="accent2" phldr="1"/>
      <dgm:spPr/>
      <dgm:t>
        <a:bodyPr/>
        <a:lstStyle/>
        <a:p>
          <a:endParaRPr lang="ru-RU"/>
        </a:p>
      </dgm:t>
    </dgm:pt>
    <dgm:pt modelId="{9F6753B6-BAA7-4CC4-917F-8D39D239E807}">
      <dgm:prSet/>
      <dgm:spPr>
        <a:solidFill>
          <a:schemeClr val="accent2">
            <a:lumMod val="40000"/>
            <a:lumOff val="60000"/>
            <a:alpha val="90000"/>
          </a:schemeClr>
        </a:solidFill>
      </dgm:spPr>
      <dgm:t>
        <a:bodyPr/>
        <a:lstStyle/>
        <a:p>
          <a:pPr rtl="0"/>
          <a:r>
            <a:rPr lang="ro-RO" dirty="0" smtClean="0"/>
            <a:t>Prin Încheierea Judecătoriei Chișinău sediul Buiucani din 06.07.2018 menținută prin Decizia CA din 27.09.2018 s-a desființat hotărîrea arbitrală pe motiv că ” </a:t>
          </a:r>
          <a:r>
            <a:rPr lang="ro-RO" b="1" dirty="0" smtClean="0"/>
            <a:t>arbitrajul s-a pronunţat asupra unui litigiu care nu este prevăzut de convenţia arbitrală</a:t>
          </a:r>
          <a:r>
            <a:rPr lang="ro-RO" dirty="0" smtClean="0"/>
            <a:t>...Convenția arbitrală s-a inserat doar în contractul de v-c și nu în contractul de fidejusiune, era imposibilă solicitarea încasării datoriei în mod solidar...”</a:t>
          </a:r>
          <a:endParaRPr lang="ro-RO" dirty="0"/>
        </a:p>
      </dgm:t>
    </dgm:pt>
    <dgm:pt modelId="{63EF96AE-C29D-4CB7-8908-3B6017537C3B}" type="parTrans" cxnId="{77E40F42-2E17-4F74-B363-7E798BD80D28}">
      <dgm:prSet/>
      <dgm:spPr/>
      <dgm:t>
        <a:bodyPr/>
        <a:lstStyle/>
        <a:p>
          <a:endParaRPr lang="ru-RU"/>
        </a:p>
      </dgm:t>
    </dgm:pt>
    <dgm:pt modelId="{2A66992E-BF0A-4275-92F2-764A4BD9462C}" type="sibTrans" cxnId="{77E40F42-2E17-4F74-B363-7E798BD80D28}">
      <dgm:prSet/>
      <dgm:spPr/>
      <dgm:t>
        <a:bodyPr/>
        <a:lstStyle/>
        <a:p>
          <a:endParaRPr lang="ru-RU"/>
        </a:p>
      </dgm:t>
    </dgm:pt>
    <dgm:pt modelId="{9107A6FF-EEDF-4584-B0D0-8761A2C5FA50}" type="pres">
      <dgm:prSet presAssocID="{B627D6A8-16B0-49E2-BA74-BA8BFAAFD08B}" presName="Name0" presStyleCnt="0">
        <dgm:presLayoutVars>
          <dgm:chMax val="7"/>
          <dgm:dir/>
          <dgm:animLvl val="lvl"/>
          <dgm:resizeHandles val="exact"/>
        </dgm:presLayoutVars>
      </dgm:prSet>
      <dgm:spPr/>
      <dgm:t>
        <a:bodyPr/>
        <a:lstStyle/>
        <a:p>
          <a:endParaRPr lang="en-US"/>
        </a:p>
      </dgm:t>
    </dgm:pt>
    <dgm:pt modelId="{A50CFB2F-ACBA-482E-B249-953F83C0D0A2}" type="pres">
      <dgm:prSet presAssocID="{9F6753B6-BAA7-4CC4-917F-8D39D239E807}" presName="circle1" presStyleLbl="node1" presStyleIdx="0" presStyleCnt="1"/>
      <dgm:spPr>
        <a:solidFill>
          <a:schemeClr val="accent2">
            <a:lumMod val="50000"/>
          </a:schemeClr>
        </a:solidFill>
      </dgm:spPr>
    </dgm:pt>
    <dgm:pt modelId="{628A7EDF-D1FA-4EE4-A41C-BC58AB3A1791}" type="pres">
      <dgm:prSet presAssocID="{9F6753B6-BAA7-4CC4-917F-8D39D239E807}" presName="space" presStyleCnt="0"/>
      <dgm:spPr/>
    </dgm:pt>
    <dgm:pt modelId="{0C9A95E9-D7CA-4CA9-AEA5-0939801D4E78}" type="pres">
      <dgm:prSet presAssocID="{9F6753B6-BAA7-4CC4-917F-8D39D239E807}" presName="rect1" presStyleLbl="alignAcc1" presStyleIdx="0" presStyleCnt="1"/>
      <dgm:spPr/>
      <dgm:t>
        <a:bodyPr/>
        <a:lstStyle/>
        <a:p>
          <a:endParaRPr lang="en-US"/>
        </a:p>
      </dgm:t>
    </dgm:pt>
    <dgm:pt modelId="{2A725C6D-0097-41C4-9A61-97D86ED8F7F3}" type="pres">
      <dgm:prSet presAssocID="{9F6753B6-BAA7-4CC4-917F-8D39D239E807}" presName="rect1ParTxNoCh" presStyleLbl="alignAcc1" presStyleIdx="0" presStyleCnt="1">
        <dgm:presLayoutVars>
          <dgm:chMax val="1"/>
          <dgm:bulletEnabled val="1"/>
        </dgm:presLayoutVars>
      </dgm:prSet>
      <dgm:spPr/>
      <dgm:t>
        <a:bodyPr/>
        <a:lstStyle/>
        <a:p>
          <a:endParaRPr lang="en-US"/>
        </a:p>
      </dgm:t>
    </dgm:pt>
  </dgm:ptLst>
  <dgm:cxnLst>
    <dgm:cxn modelId="{77E40F42-2E17-4F74-B363-7E798BD80D28}" srcId="{B627D6A8-16B0-49E2-BA74-BA8BFAAFD08B}" destId="{9F6753B6-BAA7-4CC4-917F-8D39D239E807}" srcOrd="0" destOrd="0" parTransId="{63EF96AE-C29D-4CB7-8908-3B6017537C3B}" sibTransId="{2A66992E-BF0A-4275-92F2-764A4BD9462C}"/>
    <dgm:cxn modelId="{EC0F0BBE-BB56-4EA1-B58C-5B610AE440F6}" type="presOf" srcId="{B627D6A8-16B0-49E2-BA74-BA8BFAAFD08B}" destId="{9107A6FF-EEDF-4584-B0D0-8761A2C5FA50}" srcOrd="0" destOrd="0" presId="urn:microsoft.com/office/officeart/2005/8/layout/target3"/>
    <dgm:cxn modelId="{F1C3B5D2-C202-4F13-A991-239676F95B3A}" type="presOf" srcId="{9F6753B6-BAA7-4CC4-917F-8D39D239E807}" destId="{2A725C6D-0097-41C4-9A61-97D86ED8F7F3}" srcOrd="1" destOrd="0" presId="urn:microsoft.com/office/officeart/2005/8/layout/target3"/>
    <dgm:cxn modelId="{D3F19BE1-2121-4327-B18D-B60BBD201F5B}" type="presOf" srcId="{9F6753B6-BAA7-4CC4-917F-8D39D239E807}" destId="{0C9A95E9-D7CA-4CA9-AEA5-0939801D4E78}" srcOrd="0" destOrd="0" presId="urn:microsoft.com/office/officeart/2005/8/layout/target3"/>
    <dgm:cxn modelId="{8C5A644C-998C-4C67-A6A6-569941C66206}" type="presParOf" srcId="{9107A6FF-EEDF-4584-B0D0-8761A2C5FA50}" destId="{A50CFB2F-ACBA-482E-B249-953F83C0D0A2}" srcOrd="0" destOrd="0" presId="urn:microsoft.com/office/officeart/2005/8/layout/target3"/>
    <dgm:cxn modelId="{45464E32-D550-4711-BCD8-CAD6D7214207}" type="presParOf" srcId="{9107A6FF-EEDF-4584-B0D0-8761A2C5FA50}" destId="{628A7EDF-D1FA-4EE4-A41C-BC58AB3A1791}" srcOrd="1" destOrd="0" presId="urn:microsoft.com/office/officeart/2005/8/layout/target3"/>
    <dgm:cxn modelId="{2969E463-68C7-4040-9556-F877FDEF6874}" type="presParOf" srcId="{9107A6FF-EEDF-4584-B0D0-8761A2C5FA50}" destId="{0C9A95E9-D7CA-4CA9-AEA5-0939801D4E78}" srcOrd="2" destOrd="0" presId="urn:microsoft.com/office/officeart/2005/8/layout/target3"/>
    <dgm:cxn modelId="{DA3BC608-8A34-47A6-AE18-5CF23F801C7B}" type="presParOf" srcId="{9107A6FF-EEDF-4584-B0D0-8761A2C5FA50}" destId="{2A725C6D-0097-41C4-9A61-97D86ED8F7F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150D63-42FB-4030-AAF2-16C475BA26D3}" type="doc">
      <dgm:prSet loTypeId="urn:microsoft.com/office/officeart/2005/8/layout/target3" loCatId="relationship" qsTypeId="urn:microsoft.com/office/officeart/2005/8/quickstyle/simple4" qsCatId="simple" csTypeId="urn:microsoft.com/office/officeart/2005/8/colors/colorful3" csCatId="colorful" phldr="1"/>
      <dgm:spPr/>
      <dgm:t>
        <a:bodyPr/>
        <a:lstStyle/>
        <a:p>
          <a:endParaRPr lang="ru-RU"/>
        </a:p>
      </dgm:t>
    </dgm:pt>
    <dgm:pt modelId="{C74739BD-BDFD-412A-92AE-4E67C69D0A79}">
      <dgm:prSet>
        <dgm:style>
          <a:lnRef idx="1">
            <a:schemeClr val="accent3"/>
          </a:lnRef>
          <a:fillRef idx="3">
            <a:schemeClr val="accent3"/>
          </a:fillRef>
          <a:effectRef idx="2">
            <a:schemeClr val="accent3"/>
          </a:effectRef>
          <a:fontRef idx="minor">
            <a:schemeClr val="lt1"/>
          </a:fontRef>
        </dgm:style>
      </dgm:prSet>
      <dgm:spPr>
        <a:solidFill>
          <a:schemeClr val="accent2">
            <a:lumMod val="40000"/>
            <a:lumOff val="60000"/>
          </a:schemeClr>
        </a:solidFill>
      </dgm:spPr>
      <dgm:t>
        <a:bodyPr/>
        <a:lstStyle/>
        <a:p>
          <a:pPr rtl="0"/>
          <a:r>
            <a:rPr lang="ro-RO" dirty="0" smtClean="0"/>
            <a:t>Prin decizia Curții de Apel Chișinău din 24.10.2017, s-a admis cererea de recurs, s-a casat în parte hotărîrea judecătoriei Chișinău prin care s-a respins cererea privind desființarea hotărîrii arbitrale, și s-a pronunțat o nouă hotărîre privind ”</a:t>
          </a:r>
          <a:r>
            <a:rPr lang="ro-RO" u="sng" dirty="0" smtClean="0"/>
            <a:t>modificarea cuantumului penalității </a:t>
          </a:r>
          <a:r>
            <a:rPr lang="ro-RO" dirty="0" smtClean="0"/>
            <a:t>încasate prin hotărîrea arbitrală reducîndu-se pînă la suma de ...”. Motivare – instanța are dreptul de a micșora penalitatea calculată, iar AI nu a ținut cont de acest drept...</a:t>
          </a:r>
          <a:endParaRPr lang="ro-RO" dirty="0"/>
        </a:p>
      </dgm:t>
    </dgm:pt>
    <dgm:pt modelId="{EA29B588-2EF8-4723-86C2-F45CD3600E5A}" type="parTrans" cxnId="{1F556497-663E-40E9-8E37-41668F31316C}">
      <dgm:prSet/>
      <dgm:spPr/>
      <dgm:t>
        <a:bodyPr/>
        <a:lstStyle/>
        <a:p>
          <a:endParaRPr lang="ru-RU"/>
        </a:p>
      </dgm:t>
    </dgm:pt>
    <dgm:pt modelId="{B57FA56B-C473-49EF-95D5-67706FC14C6D}" type="sibTrans" cxnId="{1F556497-663E-40E9-8E37-41668F31316C}">
      <dgm:prSet/>
      <dgm:spPr/>
      <dgm:t>
        <a:bodyPr/>
        <a:lstStyle/>
        <a:p>
          <a:endParaRPr lang="ru-RU"/>
        </a:p>
      </dgm:t>
    </dgm:pt>
    <dgm:pt modelId="{49AA5D19-1291-4C7F-9C65-01C89CD8FB18}" type="pres">
      <dgm:prSet presAssocID="{95150D63-42FB-4030-AAF2-16C475BA26D3}" presName="Name0" presStyleCnt="0">
        <dgm:presLayoutVars>
          <dgm:chMax val="7"/>
          <dgm:dir/>
          <dgm:animLvl val="lvl"/>
          <dgm:resizeHandles val="exact"/>
        </dgm:presLayoutVars>
      </dgm:prSet>
      <dgm:spPr/>
      <dgm:t>
        <a:bodyPr/>
        <a:lstStyle/>
        <a:p>
          <a:endParaRPr lang="en-US"/>
        </a:p>
      </dgm:t>
    </dgm:pt>
    <dgm:pt modelId="{B3086C60-12ED-4D5E-9353-C4A106259E38}" type="pres">
      <dgm:prSet presAssocID="{C74739BD-BDFD-412A-92AE-4E67C69D0A79}" presName="circle1" presStyleLbl="node1" presStyleIdx="0" presStyleCnt="1"/>
      <dgm:spPr>
        <a:solidFill>
          <a:schemeClr val="accent2">
            <a:lumMod val="50000"/>
          </a:schemeClr>
        </a:solidFill>
      </dgm:spPr>
    </dgm:pt>
    <dgm:pt modelId="{DBBA7EB6-579F-48C7-975D-97F0726A385F}" type="pres">
      <dgm:prSet presAssocID="{C74739BD-BDFD-412A-92AE-4E67C69D0A79}" presName="space" presStyleCnt="0"/>
      <dgm:spPr/>
    </dgm:pt>
    <dgm:pt modelId="{2BE1DC1D-7ADA-497D-9917-7E518E85B469}" type="pres">
      <dgm:prSet presAssocID="{C74739BD-BDFD-412A-92AE-4E67C69D0A79}" presName="rect1" presStyleLbl="alignAcc1" presStyleIdx="0" presStyleCnt="1"/>
      <dgm:spPr/>
      <dgm:t>
        <a:bodyPr/>
        <a:lstStyle/>
        <a:p>
          <a:endParaRPr lang="en-US"/>
        </a:p>
      </dgm:t>
    </dgm:pt>
    <dgm:pt modelId="{76B1052E-5D37-412D-B382-E433747AC253}" type="pres">
      <dgm:prSet presAssocID="{C74739BD-BDFD-412A-92AE-4E67C69D0A79}" presName="rect1ParTxNoCh" presStyleLbl="alignAcc1" presStyleIdx="0" presStyleCnt="1">
        <dgm:presLayoutVars>
          <dgm:chMax val="1"/>
          <dgm:bulletEnabled val="1"/>
        </dgm:presLayoutVars>
      </dgm:prSet>
      <dgm:spPr/>
      <dgm:t>
        <a:bodyPr/>
        <a:lstStyle/>
        <a:p>
          <a:endParaRPr lang="en-US"/>
        </a:p>
      </dgm:t>
    </dgm:pt>
  </dgm:ptLst>
  <dgm:cxnLst>
    <dgm:cxn modelId="{A6ABC64F-338D-4DD0-9F3C-1EFD6B8C774E}" type="presOf" srcId="{C74739BD-BDFD-412A-92AE-4E67C69D0A79}" destId="{76B1052E-5D37-412D-B382-E433747AC253}" srcOrd="1" destOrd="0" presId="urn:microsoft.com/office/officeart/2005/8/layout/target3"/>
    <dgm:cxn modelId="{1F556497-663E-40E9-8E37-41668F31316C}" srcId="{95150D63-42FB-4030-AAF2-16C475BA26D3}" destId="{C74739BD-BDFD-412A-92AE-4E67C69D0A79}" srcOrd="0" destOrd="0" parTransId="{EA29B588-2EF8-4723-86C2-F45CD3600E5A}" sibTransId="{B57FA56B-C473-49EF-95D5-67706FC14C6D}"/>
    <dgm:cxn modelId="{469A46F3-9C62-4CC1-829B-8B7141AFF0F1}" type="presOf" srcId="{C74739BD-BDFD-412A-92AE-4E67C69D0A79}" destId="{2BE1DC1D-7ADA-497D-9917-7E518E85B469}" srcOrd="0" destOrd="0" presId="urn:microsoft.com/office/officeart/2005/8/layout/target3"/>
    <dgm:cxn modelId="{3F566CCF-653C-4FB3-96C8-06120821B637}" type="presOf" srcId="{95150D63-42FB-4030-AAF2-16C475BA26D3}" destId="{49AA5D19-1291-4C7F-9C65-01C89CD8FB18}" srcOrd="0" destOrd="0" presId="urn:microsoft.com/office/officeart/2005/8/layout/target3"/>
    <dgm:cxn modelId="{2574DCE7-B82A-45CA-9E4A-EC2129ACA5D6}" type="presParOf" srcId="{49AA5D19-1291-4C7F-9C65-01C89CD8FB18}" destId="{B3086C60-12ED-4D5E-9353-C4A106259E38}" srcOrd="0" destOrd="0" presId="urn:microsoft.com/office/officeart/2005/8/layout/target3"/>
    <dgm:cxn modelId="{F8E73B92-205A-45E9-ACF2-935113DC2E3A}" type="presParOf" srcId="{49AA5D19-1291-4C7F-9C65-01C89CD8FB18}" destId="{DBBA7EB6-579F-48C7-975D-97F0726A385F}" srcOrd="1" destOrd="0" presId="urn:microsoft.com/office/officeart/2005/8/layout/target3"/>
    <dgm:cxn modelId="{B726F6BE-7489-4DF5-B6DA-4EEF364853BC}" type="presParOf" srcId="{49AA5D19-1291-4C7F-9C65-01C89CD8FB18}" destId="{2BE1DC1D-7ADA-497D-9917-7E518E85B469}" srcOrd="2" destOrd="0" presId="urn:microsoft.com/office/officeart/2005/8/layout/target3"/>
    <dgm:cxn modelId="{230EB67C-968B-45AC-AA71-B8E3CC8F8EDA}" type="presParOf" srcId="{49AA5D19-1291-4C7F-9C65-01C89CD8FB18}" destId="{76B1052E-5D37-412D-B382-E433747AC25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1F2093-CBBE-4804-8CD4-E697F48845C1}">
      <dsp:nvSpPr>
        <dsp:cNvPr id="0" name=""/>
        <dsp:cNvSpPr/>
      </dsp:nvSpPr>
      <dsp:spPr>
        <a:xfrm>
          <a:off x="1062892" y="1069"/>
          <a:ext cx="3128539" cy="2849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ru-RU" sz="1300" kern="1200" dirty="0"/>
        </a:p>
      </dsp:txBody>
      <dsp:txXfrm>
        <a:off x="1062892" y="1069"/>
        <a:ext cx="3128539" cy="284965"/>
      </dsp:txXfrm>
    </dsp:sp>
    <dsp:sp modelId="{1DCEF9B6-666E-4585-89FD-ABDEC653A9EB}">
      <dsp:nvSpPr>
        <dsp:cNvPr id="0" name=""/>
        <dsp:cNvSpPr/>
      </dsp:nvSpPr>
      <dsp:spPr>
        <a:xfrm>
          <a:off x="1062892" y="286034"/>
          <a:ext cx="733501" cy="580485"/>
        </a:xfrm>
        <a:prstGeom prst="chevron">
          <a:avLst>
            <a:gd name="adj" fmla="val 7061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DEA22C-4FD0-44DF-A14F-0101CE56DB41}">
      <dsp:nvSpPr>
        <dsp:cNvPr id="0" name=""/>
        <dsp:cNvSpPr/>
      </dsp:nvSpPr>
      <dsp:spPr>
        <a:xfrm>
          <a:off x="1503480" y="286034"/>
          <a:ext cx="733501" cy="580485"/>
        </a:xfrm>
        <a:prstGeom prst="chevron">
          <a:avLst>
            <a:gd name="adj" fmla="val 70610"/>
          </a:avLst>
        </a:prstGeom>
        <a:solidFill>
          <a:schemeClr val="accent2">
            <a:hueOff val="234076"/>
            <a:satOff val="-292"/>
            <a:lumOff val="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99BAA37-79E0-48BD-B07A-388AB9AEB67B}">
      <dsp:nvSpPr>
        <dsp:cNvPr id="0" name=""/>
        <dsp:cNvSpPr/>
      </dsp:nvSpPr>
      <dsp:spPr>
        <a:xfrm>
          <a:off x="1944416" y="286034"/>
          <a:ext cx="733501" cy="580485"/>
        </a:xfrm>
        <a:prstGeom prst="chevron">
          <a:avLst>
            <a:gd name="adj" fmla="val 70610"/>
          </a:avLst>
        </a:prstGeom>
        <a:solidFill>
          <a:schemeClr val="accent2">
            <a:hueOff val="468152"/>
            <a:satOff val="-584"/>
            <a:lumOff val="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83A97FE-03D8-474D-B3C3-6062F58DBEC8}">
      <dsp:nvSpPr>
        <dsp:cNvPr id="0" name=""/>
        <dsp:cNvSpPr/>
      </dsp:nvSpPr>
      <dsp:spPr>
        <a:xfrm>
          <a:off x="2385005" y="286034"/>
          <a:ext cx="733501" cy="580485"/>
        </a:xfrm>
        <a:prstGeom prst="chevron">
          <a:avLst>
            <a:gd name="adj" fmla="val 70610"/>
          </a:avLst>
        </a:prstGeom>
        <a:solidFill>
          <a:schemeClr val="accent2">
            <a:hueOff val="702228"/>
            <a:satOff val="-876"/>
            <a:lumOff val="2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79BF4E-1BE8-42A3-B5E0-C52B386B7248}">
      <dsp:nvSpPr>
        <dsp:cNvPr id="0" name=""/>
        <dsp:cNvSpPr/>
      </dsp:nvSpPr>
      <dsp:spPr>
        <a:xfrm>
          <a:off x="2825941" y="286034"/>
          <a:ext cx="733501" cy="580485"/>
        </a:xfrm>
        <a:prstGeom prst="chevron">
          <a:avLst>
            <a:gd name="adj" fmla="val 70610"/>
          </a:avLst>
        </a:prstGeom>
        <a:solidFill>
          <a:schemeClr val="accent2">
            <a:hueOff val="936304"/>
            <a:satOff val="-1168"/>
            <a:lumOff val="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72D6A6-D691-4644-A6F5-68D0C0E7A4B5}">
      <dsp:nvSpPr>
        <dsp:cNvPr id="0" name=""/>
        <dsp:cNvSpPr/>
      </dsp:nvSpPr>
      <dsp:spPr>
        <a:xfrm>
          <a:off x="3266530" y="286034"/>
          <a:ext cx="733501" cy="580485"/>
        </a:xfrm>
        <a:prstGeom prst="chevron">
          <a:avLst>
            <a:gd name="adj" fmla="val 70610"/>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83BE51-1A7A-4AC9-A520-35EB1A550BD7}">
      <dsp:nvSpPr>
        <dsp:cNvPr id="0" name=""/>
        <dsp:cNvSpPr/>
      </dsp:nvSpPr>
      <dsp:spPr>
        <a:xfrm>
          <a:off x="3707466" y="286034"/>
          <a:ext cx="733501" cy="580485"/>
        </a:xfrm>
        <a:prstGeom prst="chevron">
          <a:avLst>
            <a:gd name="adj" fmla="val 70610"/>
          </a:avLst>
        </a:prstGeom>
        <a:solidFill>
          <a:schemeClr val="accent2">
            <a:hueOff val="1404456"/>
            <a:satOff val="-1752"/>
            <a:lumOff val="4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2ECBC3-24AD-4FC6-93E8-57A5311CA275}">
      <dsp:nvSpPr>
        <dsp:cNvPr id="0" name=""/>
        <dsp:cNvSpPr/>
      </dsp:nvSpPr>
      <dsp:spPr>
        <a:xfrm>
          <a:off x="1062892" y="344083"/>
          <a:ext cx="3175370" cy="46438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ro-RO" sz="1600" kern="1200" dirty="0" smtClean="0"/>
            <a:t>1. Hotararea arbitrala nu este document executoriu</a:t>
          </a:r>
          <a:endParaRPr lang="ru-RU" sz="1600" kern="1200" dirty="0"/>
        </a:p>
      </dsp:txBody>
      <dsp:txXfrm>
        <a:off x="1062892" y="344083"/>
        <a:ext cx="3175370" cy="464388"/>
      </dsp:txXfrm>
    </dsp:sp>
    <dsp:sp modelId="{85E1BD03-AE26-424D-A421-4D301AEEB7A9}">
      <dsp:nvSpPr>
        <dsp:cNvPr id="0" name=""/>
        <dsp:cNvSpPr/>
      </dsp:nvSpPr>
      <dsp:spPr>
        <a:xfrm>
          <a:off x="1062892" y="900261"/>
          <a:ext cx="3134620" cy="2849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ru-RU" sz="1300" kern="1200" dirty="0"/>
        </a:p>
      </dsp:txBody>
      <dsp:txXfrm>
        <a:off x="1062892" y="900261"/>
        <a:ext cx="3134620" cy="284965"/>
      </dsp:txXfrm>
    </dsp:sp>
    <dsp:sp modelId="{3E17488F-352E-4719-8C6F-6DBE19B8C855}">
      <dsp:nvSpPr>
        <dsp:cNvPr id="0" name=""/>
        <dsp:cNvSpPr/>
      </dsp:nvSpPr>
      <dsp:spPr>
        <a:xfrm>
          <a:off x="1062892" y="1185226"/>
          <a:ext cx="733501" cy="580485"/>
        </a:xfrm>
        <a:prstGeom prst="chevron">
          <a:avLst>
            <a:gd name="adj" fmla="val 70610"/>
          </a:avLst>
        </a:prstGeom>
        <a:solidFill>
          <a:schemeClr val="accent2">
            <a:hueOff val="1638532"/>
            <a:satOff val="-2044"/>
            <a:lumOff val="4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D4F9785-9419-4D7C-8751-AEB8CF30C422}">
      <dsp:nvSpPr>
        <dsp:cNvPr id="0" name=""/>
        <dsp:cNvSpPr/>
      </dsp:nvSpPr>
      <dsp:spPr>
        <a:xfrm>
          <a:off x="1503480" y="1185226"/>
          <a:ext cx="733501" cy="580485"/>
        </a:xfrm>
        <a:prstGeom prst="chevron">
          <a:avLst>
            <a:gd name="adj" fmla="val 70610"/>
          </a:avLst>
        </a:prstGeom>
        <a:solidFill>
          <a:schemeClr val="accent2">
            <a:hueOff val="1872608"/>
            <a:satOff val="-2336"/>
            <a:lumOff val="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1B246B-8C86-4D30-B38D-5226D5FC07A2}">
      <dsp:nvSpPr>
        <dsp:cNvPr id="0" name=""/>
        <dsp:cNvSpPr/>
      </dsp:nvSpPr>
      <dsp:spPr>
        <a:xfrm>
          <a:off x="1944416" y="1185226"/>
          <a:ext cx="733501" cy="580485"/>
        </a:xfrm>
        <a:prstGeom prst="chevron">
          <a:avLst>
            <a:gd name="adj" fmla="val 70610"/>
          </a:avLst>
        </a:prstGeom>
        <a:solidFill>
          <a:schemeClr val="accent2">
            <a:hueOff val="2106683"/>
            <a:satOff val="-2628"/>
            <a:lumOff val="6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72550D-7672-4A1C-B91F-9806E4FAFE8A}">
      <dsp:nvSpPr>
        <dsp:cNvPr id="0" name=""/>
        <dsp:cNvSpPr/>
      </dsp:nvSpPr>
      <dsp:spPr>
        <a:xfrm>
          <a:off x="2385005" y="1185226"/>
          <a:ext cx="733501" cy="580485"/>
        </a:xfrm>
        <a:prstGeom prst="chevron">
          <a:avLst>
            <a:gd name="adj" fmla="val 7061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694BC1-18CA-4879-904F-D9256FADB844}">
      <dsp:nvSpPr>
        <dsp:cNvPr id="0" name=""/>
        <dsp:cNvSpPr/>
      </dsp:nvSpPr>
      <dsp:spPr>
        <a:xfrm>
          <a:off x="2825941" y="1185226"/>
          <a:ext cx="733501" cy="580485"/>
        </a:xfrm>
        <a:prstGeom prst="chevron">
          <a:avLst>
            <a:gd name="adj" fmla="val 70610"/>
          </a:avLst>
        </a:prstGeom>
        <a:solidFill>
          <a:schemeClr val="accent2">
            <a:hueOff val="2574836"/>
            <a:satOff val="-3211"/>
            <a:lumOff val="75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147B5C-0127-418E-9E21-80C226339C69}">
      <dsp:nvSpPr>
        <dsp:cNvPr id="0" name=""/>
        <dsp:cNvSpPr/>
      </dsp:nvSpPr>
      <dsp:spPr>
        <a:xfrm>
          <a:off x="3266530" y="1185226"/>
          <a:ext cx="733501" cy="580485"/>
        </a:xfrm>
        <a:prstGeom prst="chevron">
          <a:avLst>
            <a:gd name="adj" fmla="val 70610"/>
          </a:avLst>
        </a:prstGeom>
        <a:solidFill>
          <a:schemeClr val="accent2">
            <a:hueOff val="2808911"/>
            <a:satOff val="-3503"/>
            <a:lumOff val="8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3D1131-11F5-4962-ACB5-1E35B3F286E0}">
      <dsp:nvSpPr>
        <dsp:cNvPr id="0" name=""/>
        <dsp:cNvSpPr/>
      </dsp:nvSpPr>
      <dsp:spPr>
        <a:xfrm>
          <a:off x="3707466" y="1185226"/>
          <a:ext cx="733501" cy="580485"/>
        </a:xfrm>
        <a:prstGeom prst="chevron">
          <a:avLst>
            <a:gd name="adj" fmla="val 70610"/>
          </a:avLst>
        </a:prstGeom>
        <a:solidFill>
          <a:schemeClr val="accent2">
            <a:hueOff val="3042987"/>
            <a:satOff val="-3795"/>
            <a:lumOff val="8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8A7E94-C035-43CA-B6DA-E38EB850DF2D}">
      <dsp:nvSpPr>
        <dsp:cNvPr id="0" name=""/>
        <dsp:cNvSpPr/>
      </dsp:nvSpPr>
      <dsp:spPr>
        <a:xfrm>
          <a:off x="1062892" y="1243275"/>
          <a:ext cx="3175370" cy="46438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ro-RO" sz="1600" kern="1200" dirty="0" smtClean="0"/>
            <a:t>2. Punerea in aplicare se face prin intermediul instantelor de judectata</a:t>
          </a:r>
          <a:endParaRPr lang="ru-RU" sz="1600" kern="1200" dirty="0"/>
        </a:p>
      </dsp:txBody>
      <dsp:txXfrm>
        <a:off x="1062892" y="1243275"/>
        <a:ext cx="3175370" cy="464388"/>
      </dsp:txXfrm>
    </dsp:sp>
    <dsp:sp modelId="{3C893242-1131-4847-869F-5C31D0794616}">
      <dsp:nvSpPr>
        <dsp:cNvPr id="0" name=""/>
        <dsp:cNvSpPr/>
      </dsp:nvSpPr>
      <dsp:spPr>
        <a:xfrm>
          <a:off x="1062892" y="1799453"/>
          <a:ext cx="3134620" cy="2849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ru-RU" sz="1300" kern="1200" dirty="0"/>
        </a:p>
      </dsp:txBody>
      <dsp:txXfrm>
        <a:off x="1062892" y="1799453"/>
        <a:ext cx="3134620" cy="284965"/>
      </dsp:txXfrm>
    </dsp:sp>
    <dsp:sp modelId="{3C2482BB-BF18-4E52-8849-F20817599B3C}">
      <dsp:nvSpPr>
        <dsp:cNvPr id="0" name=""/>
        <dsp:cNvSpPr/>
      </dsp:nvSpPr>
      <dsp:spPr>
        <a:xfrm>
          <a:off x="1062892" y="2084418"/>
          <a:ext cx="733501" cy="580485"/>
        </a:xfrm>
        <a:prstGeom prst="chevron">
          <a:avLst>
            <a:gd name="adj" fmla="val 70610"/>
          </a:avLst>
        </a:prstGeom>
        <a:solidFill>
          <a:schemeClr val="accent2">
            <a:hueOff val="3277063"/>
            <a:satOff val="-4087"/>
            <a:lumOff val="9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962AC72-851C-4C3B-8E30-47680706CFD7}">
      <dsp:nvSpPr>
        <dsp:cNvPr id="0" name=""/>
        <dsp:cNvSpPr/>
      </dsp:nvSpPr>
      <dsp:spPr>
        <a:xfrm>
          <a:off x="1503480" y="2084418"/>
          <a:ext cx="733501" cy="580485"/>
        </a:xfrm>
        <a:prstGeom prst="chevron">
          <a:avLst>
            <a:gd name="adj" fmla="val 70610"/>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CCAA48-222E-40C4-8D41-16201DDB3B85}">
      <dsp:nvSpPr>
        <dsp:cNvPr id="0" name=""/>
        <dsp:cNvSpPr/>
      </dsp:nvSpPr>
      <dsp:spPr>
        <a:xfrm>
          <a:off x="1944416" y="2084418"/>
          <a:ext cx="733501" cy="580485"/>
        </a:xfrm>
        <a:prstGeom prst="chevron">
          <a:avLst>
            <a:gd name="adj" fmla="val 70610"/>
          </a:avLst>
        </a:prstGeom>
        <a:solidFill>
          <a:schemeClr val="accent2">
            <a:hueOff val="3745215"/>
            <a:satOff val="-4671"/>
            <a:lumOff val="1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F73635-51D2-4B8B-BC4B-0A38CA191A95}">
      <dsp:nvSpPr>
        <dsp:cNvPr id="0" name=""/>
        <dsp:cNvSpPr/>
      </dsp:nvSpPr>
      <dsp:spPr>
        <a:xfrm>
          <a:off x="2385005" y="2084418"/>
          <a:ext cx="733501" cy="580485"/>
        </a:xfrm>
        <a:prstGeom prst="chevron">
          <a:avLst>
            <a:gd name="adj" fmla="val 70610"/>
          </a:avLst>
        </a:prstGeom>
        <a:solidFill>
          <a:schemeClr val="accent2">
            <a:hueOff val="3979291"/>
            <a:satOff val="-4963"/>
            <a:lumOff val="11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912C25-9FF3-4553-A0C4-288CE4437416}">
      <dsp:nvSpPr>
        <dsp:cNvPr id="0" name=""/>
        <dsp:cNvSpPr/>
      </dsp:nvSpPr>
      <dsp:spPr>
        <a:xfrm>
          <a:off x="2825941" y="2084418"/>
          <a:ext cx="733501" cy="580485"/>
        </a:xfrm>
        <a:prstGeom prst="chevron">
          <a:avLst>
            <a:gd name="adj" fmla="val 70610"/>
          </a:avLst>
        </a:prstGeom>
        <a:solidFill>
          <a:schemeClr val="accent2">
            <a:hueOff val="4213367"/>
            <a:satOff val="-5255"/>
            <a:lumOff val="12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1B7A714-AD3F-4918-BF1B-5D32501BAD01}">
      <dsp:nvSpPr>
        <dsp:cNvPr id="0" name=""/>
        <dsp:cNvSpPr/>
      </dsp:nvSpPr>
      <dsp:spPr>
        <a:xfrm>
          <a:off x="3266530" y="2084418"/>
          <a:ext cx="733501" cy="580485"/>
        </a:xfrm>
        <a:prstGeom prst="chevron">
          <a:avLst>
            <a:gd name="adj" fmla="val 70610"/>
          </a:avLst>
        </a:prstGeom>
        <a:solidFill>
          <a:schemeClr val="accent2">
            <a:hueOff val="4447443"/>
            <a:satOff val="-5547"/>
            <a:lumOff val="13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BB3CE2-9FBD-48E8-BE1E-50C65CBCBA4D}">
      <dsp:nvSpPr>
        <dsp:cNvPr id="0" name=""/>
        <dsp:cNvSpPr/>
      </dsp:nvSpPr>
      <dsp:spPr>
        <a:xfrm>
          <a:off x="3916624" y="2085487"/>
          <a:ext cx="733501" cy="580485"/>
        </a:xfrm>
        <a:prstGeom prst="chevron">
          <a:avLst>
            <a:gd name="adj" fmla="val 7061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581135B-5B9A-45F8-AE89-40BFA1ABEA64}">
      <dsp:nvSpPr>
        <dsp:cNvPr id="0" name=""/>
        <dsp:cNvSpPr/>
      </dsp:nvSpPr>
      <dsp:spPr>
        <a:xfrm>
          <a:off x="1062892" y="2142467"/>
          <a:ext cx="3175370" cy="46438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ro-RO" sz="1600" kern="1200" dirty="0" smtClean="0"/>
            <a:t>3. Se incalca principiile</a:t>
          </a:r>
          <a:endParaRPr lang="ru-RU" sz="1600" kern="1200" dirty="0"/>
        </a:p>
      </dsp:txBody>
      <dsp:txXfrm>
        <a:off x="1062892" y="2142467"/>
        <a:ext cx="3175370" cy="4643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F1FB2-C1A5-4B6A-B270-53087C80047A}">
      <dsp:nvSpPr>
        <dsp:cNvPr id="0" name=""/>
        <dsp:cNvSpPr/>
      </dsp:nvSpPr>
      <dsp:spPr>
        <a:xfrm>
          <a:off x="526145" y="0"/>
          <a:ext cx="5962988" cy="3703096"/>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17FA82C-C442-4446-AC09-1ACE4D2F146E}">
      <dsp:nvSpPr>
        <dsp:cNvPr id="0" name=""/>
        <dsp:cNvSpPr/>
      </dsp:nvSpPr>
      <dsp:spPr>
        <a:xfrm>
          <a:off x="153459" y="1110928"/>
          <a:ext cx="6708361" cy="1481238"/>
        </a:xfrm>
        <a:prstGeom prst="round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b="1" kern="1200" dirty="0" smtClean="0"/>
            <a:t>(Pentru desființarea hotărîrilor arbitrale și pentru respingerea eliberării TE)</a:t>
          </a:r>
          <a:endParaRPr lang="ro-RO" sz="1800" kern="1200" dirty="0"/>
        </a:p>
        <a:p>
          <a:pPr marL="114300" lvl="1" indent="-114300" algn="l" defTabSz="622300" rtl="0">
            <a:lnSpc>
              <a:spcPct val="90000"/>
            </a:lnSpc>
            <a:spcBef>
              <a:spcPct val="0"/>
            </a:spcBef>
            <a:spcAft>
              <a:spcPct val="15000"/>
            </a:spcAft>
            <a:buChar char="••"/>
          </a:pPr>
          <a:r>
            <a:rPr lang="ro-RO" sz="1400" kern="1200" dirty="0" smtClean="0"/>
            <a:t>în litigiile cu consumatorii pe motiv că ” hotărîrea arbitrală încalcă principiile fundamentale ale legislaţiei Republicii Moldova sau bunele moravuri... – temei juridic art. 28 alin 4 LC ”În cazul în care constată </a:t>
          </a:r>
          <a:r>
            <a:rPr lang="ro-RO" sz="1400" b="1" kern="1200" dirty="0" smtClean="0"/>
            <a:t>caracterul abuziv al clauzelor contractuale</a:t>
          </a:r>
          <a:r>
            <a:rPr lang="ro-RO" sz="1400" kern="1200" dirty="0" smtClean="0"/>
            <a:t>...”</a:t>
          </a:r>
          <a:endParaRPr lang="ro-RO" sz="1400" kern="1200" dirty="0"/>
        </a:p>
      </dsp:txBody>
      <dsp:txXfrm>
        <a:off x="153459" y="1110928"/>
        <a:ext cx="6708361" cy="148123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3AFC6C-CF3E-44C7-A415-9430B41FE5F2}">
      <dsp:nvSpPr>
        <dsp:cNvPr id="0" name=""/>
        <dsp:cNvSpPr/>
      </dsp:nvSpPr>
      <dsp:spPr>
        <a:xfrm>
          <a:off x="0" y="1053318"/>
          <a:ext cx="8489093" cy="1404424"/>
        </a:xfrm>
        <a:prstGeom prst="notched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86E0CD-D2DA-45C4-B8C1-DF8975E3D2FA}">
      <dsp:nvSpPr>
        <dsp:cNvPr id="0" name=""/>
        <dsp:cNvSpPr/>
      </dsp:nvSpPr>
      <dsp:spPr>
        <a:xfrm>
          <a:off x="571" y="0"/>
          <a:ext cx="1606374" cy="140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ro-RO" sz="1200" kern="1200" dirty="0" smtClean="0"/>
            <a:t>.</a:t>
          </a:r>
          <a:r>
            <a:rPr lang="ro-RO" sz="1000" kern="1200" dirty="0" smtClean="0"/>
            <a:t> </a:t>
          </a:r>
          <a:endParaRPr lang="ro-RO" sz="1000" kern="1200" dirty="0"/>
        </a:p>
      </dsp:txBody>
      <dsp:txXfrm>
        <a:off x="571" y="0"/>
        <a:ext cx="1606374" cy="1404424"/>
      </dsp:txXfrm>
    </dsp:sp>
    <dsp:sp modelId="{F6E8A999-463D-4151-96B5-2AA84C828849}">
      <dsp:nvSpPr>
        <dsp:cNvPr id="0" name=""/>
        <dsp:cNvSpPr/>
      </dsp:nvSpPr>
      <dsp:spPr>
        <a:xfrm>
          <a:off x="628206" y="1579977"/>
          <a:ext cx="351106" cy="3511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95AEB0-EB5F-45E8-9836-624C143BD3D8}">
      <dsp:nvSpPr>
        <dsp:cNvPr id="0" name=""/>
        <dsp:cNvSpPr/>
      </dsp:nvSpPr>
      <dsp:spPr>
        <a:xfrm>
          <a:off x="2075486" y="2106636"/>
          <a:ext cx="5969898" cy="140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just" defTabSz="622300" rtl="0">
            <a:lnSpc>
              <a:spcPct val="90000"/>
            </a:lnSpc>
            <a:spcBef>
              <a:spcPct val="0"/>
            </a:spcBef>
            <a:spcAft>
              <a:spcPct val="35000"/>
            </a:spcAft>
          </a:pPr>
          <a:r>
            <a:rPr lang="ro-RO" sz="1400" kern="1200" dirty="0" smtClean="0"/>
            <a:t>Alin (6) - </a:t>
          </a:r>
          <a:r>
            <a:rPr lang="ro-RO" sz="1400" kern="1200" dirty="0" smtClean="0">
              <a:solidFill>
                <a:srgbClr val="990033"/>
              </a:solidFill>
            </a:rPr>
            <a:t>Consumatorul prejudiciat</a:t>
          </a:r>
          <a:r>
            <a:rPr lang="ro-RO" sz="1400" kern="1200" dirty="0" smtClean="0"/>
            <a:t> nemijlocit prin contracte încheiate cu încălcarea prevederilor legii sau </a:t>
          </a:r>
          <a:r>
            <a:rPr lang="ro-RO" sz="1400" kern="1200" dirty="0" smtClean="0">
              <a:solidFill>
                <a:srgbClr val="990033"/>
              </a:solidFill>
            </a:rPr>
            <a:t>asociațiile obștești </a:t>
          </a:r>
          <a:r>
            <a:rPr lang="ro-RO" sz="1400" kern="1200" dirty="0" smtClean="0"/>
            <a:t>de consumatori </a:t>
          </a:r>
          <a:r>
            <a:rPr lang="ro-RO" sz="1400" kern="1200" dirty="0" smtClean="0">
              <a:solidFill>
                <a:srgbClr val="990033"/>
              </a:solidFill>
            </a:rPr>
            <a:t>sînt în drept să intenteze acțiuni în instanța de judecată </a:t>
          </a:r>
          <a:r>
            <a:rPr lang="ro-RO" sz="1400" kern="1200" dirty="0" smtClean="0"/>
            <a:t>în apărarea drepturilor și intereselor legitime ale consumatorilor prejudiciați, în vederea solicitării constatării nulității clauzelor contractuale presupuse a fi abuzive, în condițiile legii.</a:t>
          </a:r>
          <a:endParaRPr lang="ro-RO" sz="1400" kern="1200" dirty="0"/>
        </a:p>
      </dsp:txBody>
      <dsp:txXfrm>
        <a:off x="2075486" y="2106636"/>
        <a:ext cx="5969898" cy="1404424"/>
      </dsp:txXfrm>
    </dsp:sp>
    <dsp:sp modelId="{AA68E218-7A46-45B1-9035-5A424F5B3CD6}">
      <dsp:nvSpPr>
        <dsp:cNvPr id="0" name=""/>
        <dsp:cNvSpPr/>
      </dsp:nvSpPr>
      <dsp:spPr>
        <a:xfrm>
          <a:off x="4479109" y="1579977"/>
          <a:ext cx="351106" cy="351106"/>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F3E4AD-4256-406F-B465-637ED1A95EE6}">
      <dsp:nvSpPr>
        <dsp:cNvPr id="0" name=""/>
        <dsp:cNvSpPr/>
      </dsp:nvSpPr>
      <dsp:spPr>
        <a:xfrm>
          <a:off x="0" y="0"/>
          <a:ext cx="3511061" cy="3511061"/>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EC06D6-EC1E-4393-BA1E-B1F6D5E406E0}">
      <dsp:nvSpPr>
        <dsp:cNvPr id="0" name=""/>
        <dsp:cNvSpPr/>
      </dsp:nvSpPr>
      <dsp:spPr>
        <a:xfrm>
          <a:off x="1755530" y="0"/>
          <a:ext cx="4199964" cy="3511061"/>
        </a:xfrm>
        <a:prstGeom prst="rect">
          <a:avLst/>
        </a:prstGeom>
        <a:solidFill>
          <a:schemeClr val="accent2">
            <a:lumMod val="75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o-RO" sz="1400" kern="1200" dirty="0" smtClean="0"/>
            <a:t>Prin încheierea judecătoriei Chișinău sediul Central din 15.10.2019 ”nu s-a dat curs cererii ..și s-a acordat termen reclamantului să prezinte copia de pe hotărîrea arbitrajului institutionalizat </a:t>
          </a:r>
          <a:r>
            <a:rPr lang="ro-RO" sz="1400" u="sng" kern="1200" dirty="0" smtClean="0"/>
            <a:t>autentificată notarial</a:t>
          </a:r>
          <a:r>
            <a:rPr lang="ro-RO" sz="1400" kern="1200" dirty="0" smtClean="0"/>
            <a:t>...”</a:t>
          </a:r>
          <a:endParaRPr lang="ro-RO" sz="1400" kern="1200" dirty="0"/>
        </a:p>
      </dsp:txBody>
      <dsp:txXfrm>
        <a:off x="1755530" y="0"/>
        <a:ext cx="4199964" cy="1053320"/>
      </dsp:txXfrm>
    </dsp:sp>
    <dsp:sp modelId="{D8437EB4-19E7-4D95-94CE-1E4451ADF080}">
      <dsp:nvSpPr>
        <dsp:cNvPr id="0" name=""/>
        <dsp:cNvSpPr/>
      </dsp:nvSpPr>
      <dsp:spPr>
        <a:xfrm>
          <a:off x="614436" y="1053320"/>
          <a:ext cx="2282187" cy="2282187"/>
        </a:xfrm>
        <a:prstGeom prst="pie">
          <a:avLst>
            <a:gd name="adj1" fmla="val 5400000"/>
            <a:gd name="adj2" fmla="val 162000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9D2A77-E0A3-4D7C-87B0-4E2E18A63253}">
      <dsp:nvSpPr>
        <dsp:cNvPr id="0" name=""/>
        <dsp:cNvSpPr/>
      </dsp:nvSpPr>
      <dsp:spPr>
        <a:xfrm>
          <a:off x="1755530" y="1053320"/>
          <a:ext cx="4199964" cy="2282187"/>
        </a:xfrm>
        <a:prstGeom prst="rect">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o-RO" sz="1400" kern="1200" dirty="0" smtClean="0"/>
            <a:t>Prin încheierea judecătoriei Chișinău sediul Central din 11.12.2018  ”la etapa solutionării problemei punerii pe rol a cauzei, a fost OBLIGAT Arbitrajul să remită dosarul arbitral în întregime...”</a:t>
          </a:r>
          <a:endParaRPr lang="ro-RO" sz="1400" kern="1200" dirty="0"/>
        </a:p>
      </dsp:txBody>
      <dsp:txXfrm>
        <a:off x="1755530" y="1053320"/>
        <a:ext cx="4199964" cy="1053317"/>
      </dsp:txXfrm>
    </dsp:sp>
    <dsp:sp modelId="{6EFB6597-0249-4AA9-9AA8-23EE2FB40813}">
      <dsp:nvSpPr>
        <dsp:cNvPr id="0" name=""/>
        <dsp:cNvSpPr/>
      </dsp:nvSpPr>
      <dsp:spPr>
        <a:xfrm>
          <a:off x="1228871" y="2106637"/>
          <a:ext cx="1053317" cy="1053317"/>
        </a:xfrm>
        <a:prstGeom prst="pie">
          <a:avLst>
            <a:gd name="adj1" fmla="val 5400000"/>
            <a:gd name="adj2" fmla="val 1620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D4A4C3EE-1EC4-4BAF-8229-1B0A2F06BE1D}">
      <dsp:nvSpPr>
        <dsp:cNvPr id="0" name=""/>
        <dsp:cNvSpPr/>
      </dsp:nvSpPr>
      <dsp:spPr>
        <a:xfrm>
          <a:off x="1755530" y="2106637"/>
          <a:ext cx="4199964" cy="105331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o-RO" sz="1400" kern="1200" dirty="0" smtClean="0"/>
            <a:t>Prin încheierea judecătoriei Chișinău sediul Central din 16.07.2018 s-a numi ședința de examinare a cauzei privind eliberarea TE peste 3 luni de la data depunerii cererii, ”din motivul perioadei de concediu...”</a:t>
          </a:r>
          <a:endParaRPr lang="ro-RO" sz="1400" kern="1200" dirty="0"/>
        </a:p>
      </dsp:txBody>
      <dsp:txXfrm>
        <a:off x="1755530" y="2106637"/>
        <a:ext cx="4199964" cy="10533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5164C2-21CA-4DA4-8946-9810423594DE}">
      <dsp:nvSpPr>
        <dsp:cNvPr id="0" name=""/>
        <dsp:cNvSpPr/>
      </dsp:nvSpPr>
      <dsp:spPr>
        <a:xfrm>
          <a:off x="0" y="0"/>
          <a:ext cx="3511061" cy="3511061"/>
        </a:xfrm>
        <a:prstGeom prst="pie">
          <a:avLst>
            <a:gd name="adj1" fmla="val 5400000"/>
            <a:gd name="adj2" fmla="val 16200000"/>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42D175-4689-4872-8670-CE97E320D62C}">
      <dsp:nvSpPr>
        <dsp:cNvPr id="0" name=""/>
        <dsp:cNvSpPr/>
      </dsp:nvSpPr>
      <dsp:spPr>
        <a:xfrm>
          <a:off x="1755530" y="0"/>
          <a:ext cx="4199964" cy="3511061"/>
        </a:xfrm>
        <a:prstGeom prst="rect">
          <a:avLst/>
        </a:prstGeom>
        <a:solidFill>
          <a:schemeClr val="bg2">
            <a:lumMod val="75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o-RO" sz="2100" kern="1200" dirty="0" smtClean="0"/>
            <a:t>Prin încheierea judecătoriei Bălți sediul Central din 19.11.2018 s-a solicitat fără cererea părților a copiei întregului dosar arbitral...”</a:t>
          </a:r>
          <a:endParaRPr lang="ro-RO" sz="2100" kern="1200" dirty="0"/>
        </a:p>
      </dsp:txBody>
      <dsp:txXfrm>
        <a:off x="1755530" y="0"/>
        <a:ext cx="4199964" cy="1667753"/>
      </dsp:txXfrm>
    </dsp:sp>
    <dsp:sp modelId="{8E5035AA-3B9F-40BF-98D9-056248D190D2}">
      <dsp:nvSpPr>
        <dsp:cNvPr id="0" name=""/>
        <dsp:cNvSpPr/>
      </dsp:nvSpPr>
      <dsp:spPr>
        <a:xfrm>
          <a:off x="921653" y="1667753"/>
          <a:ext cx="1667753" cy="1667753"/>
        </a:xfrm>
        <a:prstGeom prst="pie">
          <a:avLst>
            <a:gd name="adj1" fmla="val 5400000"/>
            <a:gd name="adj2" fmla="val 16200000"/>
          </a:avLst>
        </a:prstGeom>
        <a:solidFill>
          <a:schemeClr val="bg2">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446620-B1CF-4C3B-84FF-FF86FB98B584}">
      <dsp:nvSpPr>
        <dsp:cNvPr id="0" name=""/>
        <dsp:cNvSpPr/>
      </dsp:nvSpPr>
      <dsp:spPr>
        <a:xfrm>
          <a:off x="1755530" y="1667753"/>
          <a:ext cx="4199964" cy="1667753"/>
        </a:xfrm>
        <a:prstGeom prst="rect">
          <a:avLst/>
        </a:prstGeom>
        <a:solidFill>
          <a:schemeClr val="bg2">
            <a:lumMod val="9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o-RO" sz="2100" kern="1200" dirty="0" smtClean="0"/>
            <a:t>Prin încheierea judecătoriei Strășeni sediul Călărași  din 07.02.2019 s-au solicitat la cererea pîrîtului materialele dosarului fără a se specifica care materiale...”</a:t>
          </a:r>
          <a:endParaRPr lang="ro-RO" sz="2100" kern="1200" dirty="0"/>
        </a:p>
      </dsp:txBody>
      <dsp:txXfrm>
        <a:off x="1755530" y="1667753"/>
        <a:ext cx="4199964" cy="16677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5164C2-21CA-4DA4-8946-9810423594DE}">
      <dsp:nvSpPr>
        <dsp:cNvPr id="0" name=""/>
        <dsp:cNvSpPr/>
      </dsp:nvSpPr>
      <dsp:spPr>
        <a:xfrm>
          <a:off x="0" y="0"/>
          <a:ext cx="3511061" cy="3511061"/>
        </a:xfrm>
        <a:prstGeom prst="pie">
          <a:avLst>
            <a:gd name="adj1" fmla="val 5400000"/>
            <a:gd name="adj2" fmla="val 16200000"/>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42D175-4689-4872-8670-CE97E320D62C}">
      <dsp:nvSpPr>
        <dsp:cNvPr id="0" name=""/>
        <dsp:cNvSpPr/>
      </dsp:nvSpPr>
      <dsp:spPr>
        <a:xfrm>
          <a:off x="1755530" y="0"/>
          <a:ext cx="4199964" cy="3511061"/>
        </a:xfrm>
        <a:prstGeom prst="rect">
          <a:avLst/>
        </a:prstGeom>
        <a:solidFill>
          <a:schemeClr val="bg2">
            <a:lumMod val="75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o-RO" sz="1500" kern="1200" dirty="0" smtClean="0"/>
            <a:t>Prin încheierea judecătoriei Chișinău sediul Centru din 11.12.2018 s-a refuzat eliberarea TE pe motiv că ”la cerere reclamantul nu a anexat dovada receptionării hotărîrii arbitrale de către debitor... Și dovada expedierii de către Arbitraj a hotărîrii arbitrale debitorului...”</a:t>
          </a:r>
          <a:endParaRPr lang="ro-RO" sz="1500" kern="1200" dirty="0"/>
        </a:p>
      </dsp:txBody>
      <dsp:txXfrm>
        <a:off x="1755530" y="0"/>
        <a:ext cx="4199964" cy="1667753"/>
      </dsp:txXfrm>
    </dsp:sp>
    <dsp:sp modelId="{8E5035AA-3B9F-40BF-98D9-056248D190D2}">
      <dsp:nvSpPr>
        <dsp:cNvPr id="0" name=""/>
        <dsp:cNvSpPr/>
      </dsp:nvSpPr>
      <dsp:spPr>
        <a:xfrm>
          <a:off x="921653" y="1667753"/>
          <a:ext cx="1667753" cy="1667753"/>
        </a:xfrm>
        <a:prstGeom prst="pie">
          <a:avLst>
            <a:gd name="adj1" fmla="val 5400000"/>
            <a:gd name="adj2" fmla="val 16200000"/>
          </a:avLst>
        </a:prstGeom>
        <a:solidFill>
          <a:schemeClr val="bg2">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446620-B1CF-4C3B-84FF-FF86FB98B584}">
      <dsp:nvSpPr>
        <dsp:cNvPr id="0" name=""/>
        <dsp:cNvSpPr/>
      </dsp:nvSpPr>
      <dsp:spPr>
        <a:xfrm>
          <a:off x="1755530" y="1667753"/>
          <a:ext cx="4199964" cy="1667753"/>
        </a:xfrm>
        <a:prstGeom prst="rect">
          <a:avLst/>
        </a:prstGeom>
        <a:solidFill>
          <a:schemeClr val="bg2">
            <a:lumMod val="9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o-RO" sz="1500" kern="1200" dirty="0" smtClean="0"/>
            <a:t>Prin încheierea judecătoriei Criuleni  sediul Dubăsari din 28.03.2019 s-a refuzat eliberarea TE pe motiv că ”dobînda din contractele de împrumut în baza cărora s-a emis hotărîrea arbitrală este prea mare în raport cu dobînda BNM, respectiv Hotărîrea arbitrală încalcă principiile fundamentale ale legislaţiei RM şi bunele moravuri”.</a:t>
          </a:r>
          <a:endParaRPr lang="ro-RO" sz="1500" kern="1200" dirty="0"/>
        </a:p>
      </dsp:txBody>
      <dsp:txXfrm>
        <a:off x="1755530" y="1667753"/>
        <a:ext cx="4199964" cy="16677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619BC9-9911-4A98-B85A-46526D969670}">
      <dsp:nvSpPr>
        <dsp:cNvPr id="0" name=""/>
        <dsp:cNvSpPr/>
      </dsp:nvSpPr>
      <dsp:spPr>
        <a:xfrm>
          <a:off x="2982665" y="1598771"/>
          <a:ext cx="1307549" cy="1307549"/>
        </a:xfrm>
        <a:prstGeom prst="ellipse">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i="1" kern="1200" dirty="0" smtClean="0">
              <a:effectLst>
                <a:outerShdw blurRad="38100" dist="38100" dir="2700000" algn="tl">
                  <a:srgbClr val="000000">
                    <a:alpha val="43137"/>
                  </a:srgbClr>
                </a:outerShdw>
              </a:effectLst>
            </a:rPr>
            <a:t>Nu mai este</a:t>
          </a:r>
          <a:endParaRPr lang="ru-RU" sz="2000" b="1" i="1" kern="1200" dirty="0">
            <a:effectLst>
              <a:outerShdw blurRad="38100" dist="38100" dir="2700000" algn="tl">
                <a:srgbClr val="000000">
                  <a:alpha val="43137"/>
                </a:srgbClr>
              </a:outerShdw>
            </a:effectLst>
          </a:endParaRPr>
        </a:p>
      </dsp:txBody>
      <dsp:txXfrm>
        <a:off x="2982665" y="1598771"/>
        <a:ext cx="1307549" cy="1307549"/>
      </dsp:txXfrm>
    </dsp:sp>
    <dsp:sp modelId="{3CAF2F3F-8DFA-4C71-BF4E-39C2484D6257}">
      <dsp:nvSpPr>
        <dsp:cNvPr id="0" name=""/>
        <dsp:cNvSpPr/>
      </dsp:nvSpPr>
      <dsp:spPr>
        <a:xfrm rot="16110972">
          <a:off x="3499324" y="1166767"/>
          <a:ext cx="229496" cy="44456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6110972">
        <a:off x="3499324" y="1166767"/>
        <a:ext cx="229496" cy="444566"/>
      </dsp:txXfrm>
    </dsp:sp>
    <dsp:sp modelId="{E1CB679D-C4C3-4D88-9E2C-C4A7529FF9D7}">
      <dsp:nvSpPr>
        <dsp:cNvPr id="0" name=""/>
        <dsp:cNvSpPr/>
      </dsp:nvSpPr>
      <dsp:spPr>
        <a:xfrm>
          <a:off x="2325147" y="-301857"/>
          <a:ext cx="2528278" cy="1468064"/>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o formă privată de soluționare a diferendelor dintre părți, prin numirea unor persoane fizice în calitate de arbitri. </a:t>
          </a:r>
          <a:endParaRPr lang="ru-RU" sz="1400" kern="1200" dirty="0"/>
        </a:p>
      </dsp:txBody>
      <dsp:txXfrm>
        <a:off x="2325147" y="-301857"/>
        <a:ext cx="2528278" cy="1468064"/>
      </dsp:txXfrm>
    </dsp:sp>
    <dsp:sp modelId="{D7067865-37BA-4F7A-9C80-A4305CC0F108}">
      <dsp:nvSpPr>
        <dsp:cNvPr id="0" name=""/>
        <dsp:cNvSpPr/>
      </dsp:nvSpPr>
      <dsp:spPr>
        <a:xfrm rot="1800000">
          <a:off x="4211044" y="2370319"/>
          <a:ext cx="28781" cy="444566"/>
        </a:xfrm>
        <a:prstGeom prst="rightArrow">
          <a:avLst>
            <a:gd name="adj1" fmla="val 60000"/>
            <a:gd name="adj2" fmla="val 50000"/>
          </a:avLst>
        </a:prstGeom>
        <a:gradFill rotWithShape="0">
          <a:gsLst>
            <a:gs pos="0">
              <a:schemeClr val="accent2">
                <a:shade val="90000"/>
                <a:hueOff val="-27334"/>
                <a:satOff val="-4629"/>
                <a:lumOff val="21409"/>
                <a:alphaOff val="0"/>
                <a:shade val="51000"/>
                <a:satMod val="130000"/>
              </a:schemeClr>
            </a:gs>
            <a:gs pos="80000">
              <a:schemeClr val="accent2">
                <a:shade val="90000"/>
                <a:hueOff val="-27334"/>
                <a:satOff val="-4629"/>
                <a:lumOff val="21409"/>
                <a:alphaOff val="0"/>
                <a:shade val="93000"/>
                <a:satMod val="130000"/>
              </a:schemeClr>
            </a:gs>
            <a:gs pos="100000">
              <a:schemeClr val="accent2">
                <a:shade val="90000"/>
                <a:hueOff val="-27334"/>
                <a:satOff val="-4629"/>
                <a:lumOff val="21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800000">
        <a:off x="4211044" y="2370319"/>
        <a:ext cx="28781" cy="444566"/>
      </dsp:txXfrm>
    </dsp:sp>
    <dsp:sp modelId="{8B5D6323-F7A0-4E3A-8AEF-C3E2A539CB39}">
      <dsp:nvSpPr>
        <dsp:cNvPr id="0" name=""/>
        <dsp:cNvSpPr/>
      </dsp:nvSpPr>
      <dsp:spPr>
        <a:xfrm>
          <a:off x="4122296" y="1965207"/>
          <a:ext cx="2201103" cy="2406505"/>
        </a:xfrm>
        <a:prstGeom prst="ellipse">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kern="1200" dirty="0" smtClean="0"/>
            <a:t>un mijloc util de soluționare rapidă și echitabilă a litigiilor care pot să rezulte din tranzacțiile comerciale în domeniul schimburilor de bunuri și de servicii și din contractele de cooperare industrială.</a:t>
          </a:r>
          <a:endParaRPr lang="ru-RU" sz="1200" kern="1200" dirty="0" smtClean="0"/>
        </a:p>
        <a:p>
          <a:pPr lvl="0" algn="ctr" defTabSz="533400">
            <a:lnSpc>
              <a:spcPct val="90000"/>
            </a:lnSpc>
            <a:spcBef>
              <a:spcPct val="0"/>
            </a:spcBef>
            <a:spcAft>
              <a:spcPct val="35000"/>
            </a:spcAft>
          </a:pPr>
          <a:endParaRPr lang="ru-RU" sz="600" kern="1200" dirty="0"/>
        </a:p>
      </dsp:txBody>
      <dsp:txXfrm>
        <a:off x="4122296" y="1965207"/>
        <a:ext cx="2201103" cy="2406505"/>
      </dsp:txXfrm>
    </dsp:sp>
    <dsp:sp modelId="{A8D6E466-5FE6-4F67-8907-861C31422390}">
      <dsp:nvSpPr>
        <dsp:cNvPr id="0" name=""/>
        <dsp:cNvSpPr/>
      </dsp:nvSpPr>
      <dsp:spPr>
        <a:xfrm rot="9000000">
          <a:off x="2971940" y="2391954"/>
          <a:ext cx="76065" cy="444566"/>
        </a:xfrm>
        <a:prstGeom prst="rightArrow">
          <a:avLst>
            <a:gd name="adj1" fmla="val 60000"/>
            <a:gd name="adj2" fmla="val 50000"/>
          </a:avLst>
        </a:prstGeom>
        <a:gradFill rotWithShape="0">
          <a:gsLst>
            <a:gs pos="0">
              <a:schemeClr val="accent2">
                <a:shade val="90000"/>
                <a:hueOff val="-27334"/>
                <a:satOff val="-4629"/>
                <a:lumOff val="21409"/>
                <a:alphaOff val="0"/>
                <a:shade val="51000"/>
                <a:satMod val="130000"/>
              </a:schemeClr>
            </a:gs>
            <a:gs pos="80000">
              <a:schemeClr val="accent2">
                <a:shade val="90000"/>
                <a:hueOff val="-27334"/>
                <a:satOff val="-4629"/>
                <a:lumOff val="21409"/>
                <a:alphaOff val="0"/>
                <a:shade val="93000"/>
                <a:satMod val="130000"/>
              </a:schemeClr>
            </a:gs>
            <a:gs pos="100000">
              <a:schemeClr val="accent2">
                <a:shade val="90000"/>
                <a:hueOff val="-27334"/>
                <a:satOff val="-4629"/>
                <a:lumOff val="21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9000000">
        <a:off x="2971940" y="2391954"/>
        <a:ext cx="76065" cy="444566"/>
      </dsp:txXfrm>
    </dsp:sp>
    <dsp:sp modelId="{306BBA05-8CD2-4E48-A61B-84764F8227AE}">
      <dsp:nvSpPr>
        <dsp:cNvPr id="0" name=""/>
        <dsp:cNvSpPr/>
      </dsp:nvSpPr>
      <dsp:spPr>
        <a:xfrm>
          <a:off x="933678" y="2301410"/>
          <a:ext cx="2232706" cy="1734098"/>
        </a:xfrm>
        <a:prstGeom prst="ellipse">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Un mod de examinare a litigiului în situație de confidențialitate. </a:t>
          </a:r>
          <a:endParaRPr lang="ru-RU" sz="1400" kern="1200" dirty="0" smtClean="0"/>
        </a:p>
        <a:p>
          <a:pPr lvl="0" algn="ctr" defTabSz="622300">
            <a:lnSpc>
              <a:spcPct val="90000"/>
            </a:lnSpc>
            <a:spcBef>
              <a:spcPct val="0"/>
            </a:spcBef>
            <a:spcAft>
              <a:spcPct val="35000"/>
            </a:spcAft>
          </a:pPr>
          <a:endParaRPr lang="ru-RU" sz="600" kern="1200" dirty="0"/>
        </a:p>
      </dsp:txBody>
      <dsp:txXfrm>
        <a:off x="933678" y="2301410"/>
        <a:ext cx="2232706" cy="17340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3A2772-233F-46CF-8B49-CBE05F219ADE}">
      <dsp:nvSpPr>
        <dsp:cNvPr id="0" name=""/>
        <dsp:cNvSpPr/>
      </dsp:nvSpPr>
      <dsp:spPr>
        <a:xfrm>
          <a:off x="0" y="0"/>
          <a:ext cx="3320179" cy="3320179"/>
        </a:xfrm>
        <a:prstGeom prst="pie">
          <a:avLst>
            <a:gd name="adj1" fmla="val 5400000"/>
            <a:gd name="adj2" fmla="val 1620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C1460D-2C84-480A-A3BA-0246F056BB51}">
      <dsp:nvSpPr>
        <dsp:cNvPr id="0" name=""/>
        <dsp:cNvSpPr/>
      </dsp:nvSpPr>
      <dsp:spPr>
        <a:xfrm>
          <a:off x="1660089" y="0"/>
          <a:ext cx="4142699" cy="3320179"/>
        </a:xfrm>
        <a:prstGeom prst="rect">
          <a:avLst/>
        </a:prstGeom>
        <a:solidFill>
          <a:schemeClr val="bg2">
            <a:lumMod val="5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o-RO" sz="1300" kern="1200" dirty="0" smtClean="0"/>
            <a:t>Prin Încheierea judecătoriei Bălți sediul Fălești din 21.12.2017 s-a desființat hotărîrea AI din motiv că ”partea care a recurs la Arbitraj și nici Arbitrajul </a:t>
          </a:r>
          <a:r>
            <a:rPr lang="ro-RO" sz="1300" b="1" kern="1200" dirty="0" smtClean="0"/>
            <a:t>nu a făcut o înștiințare expresă pîrîtului prin care este invitat să-și numească arbitrul</a:t>
          </a:r>
          <a:r>
            <a:rPr lang="ro-RO" sz="1300" kern="1200" dirty="0" smtClean="0"/>
            <a:t>, iar prin convenția de arbitraj părțile NU au stabilit modalitatea de numire a arbitrilor...”</a:t>
          </a:r>
          <a:endParaRPr lang="ro-RO" sz="1300" kern="1200" dirty="0"/>
        </a:p>
      </dsp:txBody>
      <dsp:txXfrm>
        <a:off x="1660089" y="0"/>
        <a:ext cx="4142699" cy="1577085"/>
      </dsp:txXfrm>
    </dsp:sp>
    <dsp:sp modelId="{D882C455-F2D3-494C-AF60-FA30BEB1A552}">
      <dsp:nvSpPr>
        <dsp:cNvPr id="0" name=""/>
        <dsp:cNvSpPr/>
      </dsp:nvSpPr>
      <dsp:spPr>
        <a:xfrm>
          <a:off x="871547" y="1577085"/>
          <a:ext cx="1577085" cy="1577085"/>
        </a:xfrm>
        <a:prstGeom prst="pie">
          <a:avLst>
            <a:gd name="adj1" fmla="val 5400000"/>
            <a:gd name="adj2" fmla="val 16200000"/>
          </a:avLst>
        </a:prstGeom>
        <a:solidFill>
          <a:schemeClr val="bg2">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1B87D1-52C6-4269-9C23-B33668146AC3}">
      <dsp:nvSpPr>
        <dsp:cNvPr id="0" name=""/>
        <dsp:cNvSpPr/>
      </dsp:nvSpPr>
      <dsp:spPr>
        <a:xfrm>
          <a:off x="1660089" y="1577085"/>
          <a:ext cx="4142699" cy="1577085"/>
        </a:xfrm>
        <a:prstGeom prst="rect">
          <a:avLst/>
        </a:prstGeom>
        <a:solidFill>
          <a:schemeClr val="bg2">
            <a:lumMod val="90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o-RO" sz="1300" kern="1200" dirty="0" smtClean="0"/>
            <a:t>Prin încheierea Judecătoriei Strășeni sediul Călărași din 31 mai 2019 s-a desființat hotărîrea AI din motiv că </a:t>
          </a:r>
          <a:r>
            <a:rPr lang="ro-RO" sz="1300" b="1" kern="1200" dirty="0" smtClean="0"/>
            <a:t>”generează o îmbogățire fără justă cauză reclamantului.</a:t>
          </a:r>
          <a:r>
            <a:rPr lang="ro-RO" sz="1300" kern="1200" dirty="0" smtClean="0"/>
            <a:t>.. S-a invocat că în contract părțile au stabilit cursul EUR sumă fixă... Pe cînd BNM stabilea un alt curs...”. La caz Încheierea a fost casată de către CAC prin decizia din 08.10.2019 pe motiv că ”instanța de fond nu a stabilit căror acte normative contravine clauza cu pricina...”.</a:t>
          </a:r>
          <a:endParaRPr lang="ro-RO" sz="1300" kern="1200" dirty="0"/>
        </a:p>
      </dsp:txBody>
      <dsp:txXfrm>
        <a:off x="1660089" y="1577085"/>
        <a:ext cx="4142699" cy="15770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738DF3-85A4-4BFF-B894-7975637BB611}">
      <dsp:nvSpPr>
        <dsp:cNvPr id="0" name=""/>
        <dsp:cNvSpPr/>
      </dsp:nvSpPr>
      <dsp:spPr>
        <a:xfrm>
          <a:off x="0" y="0"/>
          <a:ext cx="3167475" cy="3167475"/>
        </a:xfrm>
        <a:prstGeom prst="pie">
          <a:avLst>
            <a:gd name="adj1" fmla="val 5400000"/>
            <a:gd name="adj2" fmla="val 16200000"/>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9FC2D8-B39E-4FE3-AF07-E28A1CB724FC}">
      <dsp:nvSpPr>
        <dsp:cNvPr id="0" name=""/>
        <dsp:cNvSpPr/>
      </dsp:nvSpPr>
      <dsp:spPr>
        <a:xfrm>
          <a:off x="1583737" y="0"/>
          <a:ext cx="4066347" cy="3167475"/>
        </a:xfrm>
        <a:prstGeom prst="rect">
          <a:avLst/>
        </a:prstGeom>
        <a:solidFill>
          <a:schemeClr val="accent4">
            <a:lumMod val="60000"/>
            <a:lumOff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t>Prin Încheierea Judecătoriei Chișinău sediul Buiucani din 02.08.2018 s-a desființat hotărîrea arbitrală pe motiv că ”... </a:t>
          </a:r>
          <a:r>
            <a:rPr lang="ro-RO" sz="1600" b="1" kern="1200" dirty="0" smtClean="0"/>
            <a:t>Hotărîrea nu a dat apreciere probelor pîrîtului</a:t>
          </a:r>
          <a:r>
            <a:rPr lang="ro-RO" sz="1600" kern="1200" dirty="0" smtClean="0"/>
            <a:t>, respectiv s-a încălcat principiul contradictorialității...”</a:t>
          </a:r>
          <a:endParaRPr lang="ro-RO" sz="1600" kern="1200" dirty="0"/>
        </a:p>
      </dsp:txBody>
      <dsp:txXfrm>
        <a:off x="1583737" y="0"/>
        <a:ext cx="4066347" cy="1504550"/>
      </dsp:txXfrm>
    </dsp:sp>
    <dsp:sp modelId="{DA220656-9460-433A-87BE-768147C77A78}">
      <dsp:nvSpPr>
        <dsp:cNvPr id="0" name=""/>
        <dsp:cNvSpPr/>
      </dsp:nvSpPr>
      <dsp:spPr>
        <a:xfrm>
          <a:off x="831462" y="1504550"/>
          <a:ext cx="1504550" cy="1504550"/>
        </a:xfrm>
        <a:prstGeom prst="pie">
          <a:avLst>
            <a:gd name="adj1" fmla="val 5400000"/>
            <a:gd name="adj2" fmla="val 1620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66D18FE-B913-4DF0-81EB-92E8DF5703B0}">
      <dsp:nvSpPr>
        <dsp:cNvPr id="0" name=""/>
        <dsp:cNvSpPr/>
      </dsp:nvSpPr>
      <dsp:spPr>
        <a:xfrm>
          <a:off x="1583737" y="1504550"/>
          <a:ext cx="4066347" cy="1504550"/>
        </a:xfrm>
        <a:prstGeom prst="rect">
          <a:avLst/>
        </a:prstGeom>
        <a:solidFill>
          <a:schemeClr val="tx2">
            <a:lumMod val="40000"/>
            <a:lumOff val="6000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t>Prin decizia Curții de Apel Chișinău din 10.01.2019 s-a desființat hotărîrea arbitrală pe motiv că ” </a:t>
          </a:r>
          <a:r>
            <a:rPr lang="ro-RO" sz="1600" b="1" kern="1200" dirty="0" smtClean="0"/>
            <a:t>partea, nu s-a putut prezenta în faţa arbitrajului pentru a da explicaţii din alte motive întemeiate...”</a:t>
          </a:r>
          <a:endParaRPr lang="ro-RO" sz="1600" b="1" kern="1200" dirty="0"/>
        </a:p>
      </dsp:txBody>
      <dsp:txXfrm>
        <a:off x="1583737" y="1504550"/>
        <a:ext cx="4066347" cy="15045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0CFB2F-ACBA-482E-B249-953F83C0D0A2}">
      <dsp:nvSpPr>
        <dsp:cNvPr id="0" name=""/>
        <dsp:cNvSpPr/>
      </dsp:nvSpPr>
      <dsp:spPr>
        <a:xfrm>
          <a:off x="0" y="0"/>
          <a:ext cx="3054100" cy="3054100"/>
        </a:xfrm>
        <a:prstGeom prst="pie">
          <a:avLst>
            <a:gd name="adj1" fmla="val 5400000"/>
            <a:gd name="adj2" fmla="val 1620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9A95E9-D7CA-4CA9-AEA5-0939801D4E78}">
      <dsp:nvSpPr>
        <dsp:cNvPr id="0" name=""/>
        <dsp:cNvSpPr/>
      </dsp:nvSpPr>
      <dsp:spPr>
        <a:xfrm>
          <a:off x="1527050" y="0"/>
          <a:ext cx="3970330" cy="3054100"/>
        </a:xfrm>
        <a:prstGeom prst="rect">
          <a:avLst/>
        </a:prstGeom>
        <a:solidFill>
          <a:schemeClr val="accent2">
            <a:lumMod val="40000"/>
            <a:lumOff val="60000"/>
            <a:alpha val="9000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o-RO" sz="1700" kern="1200" dirty="0" smtClean="0"/>
            <a:t>Prin Încheierea Judecătoriei Chișinău sediul Buiucani din 06.07.2018 menținută prin Decizia CA din 27.09.2018 s-a desființat hotărîrea arbitrală pe motiv că ” </a:t>
          </a:r>
          <a:r>
            <a:rPr lang="ro-RO" sz="1700" b="1" kern="1200" dirty="0" smtClean="0"/>
            <a:t>arbitrajul s-a pronunţat asupra unui litigiu care nu este prevăzut de convenţia arbitrală</a:t>
          </a:r>
          <a:r>
            <a:rPr lang="ro-RO" sz="1700" kern="1200" dirty="0" smtClean="0"/>
            <a:t>...Convenția arbitrală s-a inserat doar în contractul de v-c și nu în contractul de fidejusiune, era imposibilă solicitarea încasării datoriei în mod solidar...”</a:t>
          </a:r>
          <a:endParaRPr lang="ro-RO" sz="1700" kern="1200" dirty="0"/>
        </a:p>
      </dsp:txBody>
      <dsp:txXfrm>
        <a:off x="1527050" y="0"/>
        <a:ext cx="3970330" cy="30541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086C60-12ED-4D5E-9353-C4A106259E38}">
      <dsp:nvSpPr>
        <dsp:cNvPr id="0" name=""/>
        <dsp:cNvSpPr/>
      </dsp:nvSpPr>
      <dsp:spPr>
        <a:xfrm>
          <a:off x="0" y="0"/>
          <a:ext cx="3511061" cy="3511061"/>
        </a:xfrm>
        <a:prstGeom prst="pie">
          <a:avLst>
            <a:gd name="adj1" fmla="val 5400000"/>
            <a:gd name="adj2" fmla="val 1620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E1DC1D-7ADA-497D-9917-7E518E85B469}">
      <dsp:nvSpPr>
        <dsp:cNvPr id="0" name=""/>
        <dsp:cNvSpPr/>
      </dsp:nvSpPr>
      <dsp:spPr>
        <a:xfrm>
          <a:off x="1755530" y="0"/>
          <a:ext cx="4199964" cy="3511061"/>
        </a:xfrm>
        <a:prstGeom prst="rect">
          <a:avLst/>
        </a:prstGeom>
        <a:solidFill>
          <a:schemeClr val="accent2">
            <a:lumMod val="40000"/>
            <a:lumOff val="6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o-RO" sz="1900" kern="1200" dirty="0" smtClean="0"/>
            <a:t>Prin decizia Curții de Apel Chișinău din 24.10.2017, s-a admis cererea de recurs, s-a casat în parte hotărîrea judecătoriei Chișinău prin care s-a respins cererea privind desființarea hotărîrii arbitrale, și s-a pronunțat o nouă hotărîre privind ”</a:t>
          </a:r>
          <a:r>
            <a:rPr lang="ro-RO" sz="1900" u="sng" kern="1200" dirty="0" smtClean="0"/>
            <a:t>modificarea cuantumului penalității </a:t>
          </a:r>
          <a:r>
            <a:rPr lang="ro-RO" sz="1900" kern="1200" dirty="0" smtClean="0"/>
            <a:t>încasate prin hotărîrea arbitrală reducîndu-se pînă la suma de ...”. Motivare – instanța are dreptul de a micșora penalitatea calculată, iar AI nu a ținut cont de acest drept...</a:t>
          </a:r>
          <a:endParaRPr lang="ro-RO" sz="1900" kern="1200" dirty="0"/>
        </a:p>
      </dsp:txBody>
      <dsp:txXfrm>
        <a:off x="1755530" y="0"/>
        <a:ext cx="4199964" cy="35110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586585"/>
            <a:ext cx="6566315" cy="1383822"/>
          </a:xfrm>
          <a:noFill/>
          <a:effectLst>
            <a:outerShdw blurRad="50800" dist="38100" dir="2700000" algn="tl" rotWithShape="0">
              <a:prstClr val="black">
                <a:alpha val="40000"/>
              </a:prstClr>
            </a:outerShdw>
          </a:effectLst>
        </p:spPr>
        <p:txBody>
          <a:bodyPr>
            <a:normAutofit/>
          </a:bodyPr>
          <a:lstStyle>
            <a:lvl1pPr algn="l">
              <a:defRPr sz="3600">
                <a:solidFill>
                  <a:srgbClr val="FF0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2724455"/>
            <a:ext cx="6566315" cy="1527049"/>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02-Dec-19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439092" y="4119228"/>
            <a:ext cx="1200836" cy="432302"/>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739290"/>
          </a:xfrm>
        </p:spPr>
        <p:txBody>
          <a:bodyPr>
            <a:normAutofit/>
          </a:bodyPr>
          <a:lstStyle>
            <a:lvl1pPr algn="l">
              <a:defRPr sz="3600" baseline="0">
                <a:solidFill>
                  <a:srgbClr val="FF00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502815"/>
            <a:ext cx="8246070" cy="320680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198559"/>
            <a:ext cx="595549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02-Dec-19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02-Dec-19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739290"/>
            <a:ext cx="8246071" cy="763525"/>
          </a:xfrm>
        </p:spPr>
        <p:txBody>
          <a:bodyPr>
            <a:normAutofit/>
          </a:bodyPr>
          <a:lstStyle>
            <a:lvl1pPr algn="l">
              <a:defRPr sz="3600" baseline="0">
                <a:solidFill>
                  <a:srgbClr val="FF00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834819"/>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266339"/>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834819"/>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266339"/>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02-Dec-19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02-Dec-19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02-Dec-19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02-Dec-19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02-Dec-19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o-RO" dirty="0" smtClean="0">
                <a:latin typeface="Algerian" panose="04020705040A02060702" pitchFamily="82" charset="0"/>
              </a:rPr>
              <a:t>Arbitraj... Ce se întâmplĂ dupĂ?</a:t>
            </a:r>
            <a:endParaRPr lang="en-US" dirty="0">
              <a:latin typeface="Algerian" panose="04020705040A02060702" pitchFamily="82" charset="0"/>
            </a:endParaRPr>
          </a:p>
        </p:txBody>
      </p:sp>
      <p:sp>
        <p:nvSpPr>
          <p:cNvPr id="3" name="Subtitle 2"/>
          <p:cNvSpPr>
            <a:spLocks noGrp="1"/>
          </p:cNvSpPr>
          <p:nvPr>
            <p:ph type="subTitle" idx="1"/>
          </p:nvPr>
        </p:nvSpPr>
        <p:spPr>
          <a:xfrm>
            <a:off x="576757" y="3182570"/>
            <a:ext cx="6566315" cy="1527049"/>
          </a:xfrm>
        </p:spPr>
        <p:txBody>
          <a:bodyPr>
            <a:normAutofit fontScale="85000" lnSpcReduction="20000"/>
          </a:bodyPr>
          <a:lstStyle/>
          <a:p>
            <a:r>
              <a:rPr lang="en-US" sz="2600" dirty="0"/>
              <a:t>”</a:t>
            </a:r>
            <a:r>
              <a:rPr lang="en-US" sz="2600" dirty="0" err="1"/>
              <a:t>Arbitrajul</a:t>
            </a:r>
            <a:r>
              <a:rPr lang="en-US" sz="2600" dirty="0"/>
              <a:t> </a:t>
            </a:r>
            <a:r>
              <a:rPr lang="en-US" sz="2600" dirty="0" err="1"/>
              <a:t>vizeaza</a:t>
            </a:r>
            <a:r>
              <a:rPr lang="en-US" sz="2600" dirty="0"/>
              <a:t> </a:t>
            </a:r>
            <a:r>
              <a:rPr lang="en-US" sz="2600" dirty="0" err="1"/>
              <a:t>echitatea</a:t>
            </a:r>
            <a:r>
              <a:rPr lang="en-US" sz="2600" dirty="0"/>
              <a:t>, </a:t>
            </a:r>
            <a:r>
              <a:rPr lang="en-US" sz="2600" dirty="0" err="1"/>
              <a:t>iar</a:t>
            </a:r>
            <a:r>
              <a:rPr lang="en-US" sz="2600" dirty="0"/>
              <a:t> </a:t>
            </a:r>
            <a:r>
              <a:rPr lang="en-US" sz="2600" dirty="0" err="1" smtClean="0"/>
              <a:t>justi</a:t>
            </a:r>
            <a:r>
              <a:rPr lang="ro-RO" sz="2600" dirty="0" smtClean="0"/>
              <a:t>ț</a:t>
            </a:r>
            <a:r>
              <a:rPr lang="en-US" sz="2600" dirty="0" err="1" smtClean="0"/>
              <a:t>ia</a:t>
            </a:r>
            <a:r>
              <a:rPr lang="en-US" sz="2600" dirty="0" smtClean="0"/>
              <a:t> </a:t>
            </a:r>
            <a:r>
              <a:rPr lang="en-US" sz="2600" dirty="0" err="1" smtClean="0"/>
              <a:t>statal</a:t>
            </a:r>
            <a:r>
              <a:rPr lang="ro-RO" sz="2600" dirty="0" smtClean="0"/>
              <a:t>ă</a:t>
            </a:r>
            <a:r>
              <a:rPr lang="en-US" sz="2600" dirty="0" smtClean="0"/>
              <a:t> </a:t>
            </a:r>
            <a:r>
              <a:rPr lang="en-US" sz="2600" dirty="0"/>
              <a:t>- </a:t>
            </a:r>
            <a:r>
              <a:rPr lang="en-US" sz="2600" dirty="0" err="1"/>
              <a:t>legea</a:t>
            </a:r>
            <a:r>
              <a:rPr lang="en-US" sz="2600" dirty="0"/>
              <a:t>; </a:t>
            </a:r>
            <a:br>
              <a:rPr lang="en-US" sz="2600" dirty="0"/>
            </a:br>
            <a:r>
              <a:rPr lang="en-US" sz="2600" dirty="0" err="1"/>
              <a:t>arbitrajul</a:t>
            </a:r>
            <a:r>
              <a:rPr lang="en-US" sz="2600" dirty="0"/>
              <a:t> a </a:t>
            </a:r>
            <a:r>
              <a:rPr lang="en-US" sz="2600" dirty="0" err="1"/>
              <a:t>fost</a:t>
            </a:r>
            <a:r>
              <a:rPr lang="en-US" sz="2600" dirty="0"/>
              <a:t> </a:t>
            </a:r>
            <a:r>
              <a:rPr lang="en-US" sz="2600" dirty="0" err="1"/>
              <a:t>inventat</a:t>
            </a:r>
            <a:r>
              <a:rPr lang="en-US" sz="2600" dirty="0"/>
              <a:t> </a:t>
            </a:r>
            <a:r>
              <a:rPr lang="en-US" sz="2600" dirty="0" err="1"/>
              <a:t>pentru</a:t>
            </a:r>
            <a:r>
              <a:rPr lang="en-US" sz="2600" dirty="0"/>
              <a:t> ca </a:t>
            </a:r>
            <a:r>
              <a:rPr lang="en-US" sz="2600" dirty="0" err="1"/>
              <a:t>echitatea</a:t>
            </a:r>
            <a:r>
              <a:rPr lang="en-US" sz="2600" dirty="0"/>
              <a:t> </a:t>
            </a:r>
            <a:r>
              <a:rPr lang="en-US" sz="2600" dirty="0" smtClean="0"/>
              <a:t>s</a:t>
            </a:r>
            <a:r>
              <a:rPr lang="ro-RO" sz="2600" dirty="0" smtClean="0"/>
              <a:t>ă</a:t>
            </a:r>
            <a:r>
              <a:rPr lang="en-US" sz="2600" dirty="0" smtClean="0"/>
              <a:t> </a:t>
            </a:r>
            <a:r>
              <a:rPr lang="en-US" sz="2600" dirty="0"/>
              <a:t>fie </a:t>
            </a:r>
            <a:r>
              <a:rPr lang="en-US" sz="2600" dirty="0" err="1" smtClean="0"/>
              <a:t>aplicat</a:t>
            </a:r>
            <a:r>
              <a:rPr lang="ro-RO" sz="2600" dirty="0" smtClean="0"/>
              <a:t>ă</a:t>
            </a:r>
            <a:r>
              <a:rPr lang="en-US" sz="2600" dirty="0" smtClean="0"/>
              <a:t>’’.</a:t>
            </a:r>
            <a:r>
              <a:rPr lang="en-US" sz="2600" dirty="0"/>
              <a:t/>
            </a:r>
            <a:br>
              <a:rPr lang="en-US" sz="2600" dirty="0"/>
            </a:br>
            <a:r>
              <a:rPr lang="en-US" sz="2600" dirty="0" err="1"/>
              <a:t>Aristotel</a:t>
            </a:r>
            <a:r>
              <a:rPr lang="en-US" dirty="0"/>
              <a:t/>
            </a:r>
            <a:br>
              <a:rPr lang="en-US" dirty="0"/>
            </a:br>
            <a:endParaRPr lang="en-US" dirty="0"/>
          </a:p>
        </p:txBody>
      </p:sp>
      <p:sp>
        <p:nvSpPr>
          <p:cNvPr id="4" name="TextBox 3"/>
          <p:cNvSpPr txBox="1"/>
          <p:nvPr/>
        </p:nvSpPr>
        <p:spPr>
          <a:xfrm>
            <a:off x="6099050" y="4098800"/>
            <a:ext cx="2901395" cy="923330"/>
          </a:xfrm>
          <a:prstGeom prst="rect">
            <a:avLst/>
          </a:prstGeom>
          <a:noFill/>
        </p:spPr>
        <p:txBody>
          <a:bodyPr wrap="square" rtlCol="0">
            <a:spAutoFit/>
          </a:bodyPr>
          <a:lstStyle/>
          <a:p>
            <a:r>
              <a:rPr lang="ro-RO" dirty="0" smtClean="0"/>
              <a:t>Selevestru Irina, președinte Arbitraj International de pe lângă ALARM</a:t>
            </a:r>
            <a:endParaRPr lang="ro-RO" dirty="0"/>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dirty="0">
                <a:solidFill>
                  <a:schemeClr val="tx1"/>
                </a:solidFill>
                <a:latin typeface="Algerian" panose="04020705040A02060702" pitchFamily="82" charset="0"/>
              </a:rPr>
              <a:t>De la simplu la </a:t>
            </a:r>
            <a:r>
              <a:rPr lang="ro-RO" dirty="0" smtClean="0">
                <a:solidFill>
                  <a:schemeClr val="tx1"/>
                </a:solidFill>
                <a:latin typeface="Algerian" panose="04020705040A02060702" pitchFamily="82" charset="0"/>
              </a:rPr>
              <a:t>compus</a:t>
            </a:r>
            <a:r>
              <a:rPr lang="ro-RO" dirty="0">
                <a:solidFill>
                  <a:schemeClr val="tx1"/>
                </a:solidFill>
                <a:latin typeface="Algerian" panose="04020705040A02060702" pitchFamily="82" charset="0"/>
              </a:rPr>
              <a:t>...</a:t>
            </a:r>
            <a:br>
              <a:rPr lang="ro-RO" dirty="0">
                <a:solidFill>
                  <a:schemeClr val="tx1"/>
                </a:solidFill>
                <a:latin typeface="Algerian" panose="04020705040A02060702" pitchFamily="82" charset="0"/>
              </a:rPr>
            </a:br>
            <a:r>
              <a:rPr lang="ro-RO" u="sng" dirty="0" smtClean="0">
                <a:solidFill>
                  <a:schemeClr val="tx1"/>
                </a:solidFill>
                <a:latin typeface="Algerian" panose="04020705040A02060702" pitchFamily="82" charset="0"/>
              </a:rPr>
              <a:t>Exemple</a:t>
            </a:r>
            <a:endParaRPr lang="ro-RO" u="sng" dirty="0">
              <a:solidFill>
                <a:schemeClr val="tx1"/>
              </a:solidFill>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141073174"/>
              </p:ext>
            </p:extLst>
          </p:nvPr>
        </p:nvGraphicFramePr>
        <p:xfrm>
          <a:off x="296260" y="1350110"/>
          <a:ext cx="5955495" cy="351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6216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RO" sz="4000" dirty="0" smtClean="0">
                <a:solidFill>
                  <a:schemeClr val="tx1"/>
                </a:solidFill>
                <a:latin typeface="Algerian" panose="04020705040A02060702" pitchFamily="82" charset="0"/>
              </a:rPr>
              <a:t>Exemple</a:t>
            </a:r>
            <a:endParaRPr lang="ro-RO" sz="4000" dirty="0">
              <a:solidFill>
                <a:schemeClr val="tx1"/>
              </a:solidFill>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768276593"/>
              </p:ext>
            </p:extLst>
          </p:nvPr>
        </p:nvGraphicFramePr>
        <p:xfrm>
          <a:off x="448965" y="1198559"/>
          <a:ext cx="5955495" cy="351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15714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RO" sz="4000" dirty="0" smtClean="0">
                <a:solidFill>
                  <a:schemeClr val="tx1"/>
                </a:solidFill>
                <a:latin typeface="Algerian" panose="04020705040A02060702" pitchFamily="82" charset="0"/>
              </a:rPr>
              <a:t>Exemple</a:t>
            </a:r>
            <a:endParaRPr lang="ro-RO" sz="4000" dirty="0">
              <a:solidFill>
                <a:schemeClr val="tx1"/>
              </a:solidFill>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768276593"/>
              </p:ext>
            </p:extLst>
          </p:nvPr>
        </p:nvGraphicFramePr>
        <p:xfrm>
          <a:off x="448965" y="1198559"/>
          <a:ext cx="5955495" cy="351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15714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128470"/>
            <a:ext cx="5955495" cy="572644"/>
          </a:xfrm>
        </p:spPr>
        <p:txBody>
          <a:bodyPr>
            <a:noAutofit/>
          </a:bodyPr>
          <a:lstStyle/>
          <a:p>
            <a:pPr algn="ctr"/>
            <a:r>
              <a:rPr lang="ro-RO" sz="4000" dirty="0" smtClean="0">
                <a:solidFill>
                  <a:schemeClr val="tx1"/>
                </a:solidFill>
                <a:latin typeface="Algerian" panose="04020705040A02060702" pitchFamily="82" charset="0"/>
              </a:rPr>
              <a:t>Exemplu-perlA</a:t>
            </a:r>
            <a:endParaRPr lang="ro-RO" sz="4000" dirty="0">
              <a:solidFill>
                <a:schemeClr val="tx1"/>
              </a:solidFill>
              <a:latin typeface="Algerian" panose="04020705040A02060702" pitchFamily="82" charset="0"/>
            </a:endParaRPr>
          </a:p>
        </p:txBody>
      </p:sp>
      <p:sp>
        <p:nvSpPr>
          <p:cNvPr id="3" name="Объект 2"/>
          <p:cNvSpPr>
            <a:spLocks noGrp="1"/>
          </p:cNvSpPr>
          <p:nvPr>
            <p:ph idx="1"/>
          </p:nvPr>
        </p:nvSpPr>
        <p:spPr>
          <a:xfrm>
            <a:off x="3288862" y="1960930"/>
            <a:ext cx="5650085" cy="3133220"/>
          </a:xfrm>
        </p:spPr>
        <p:style>
          <a:lnRef idx="1">
            <a:schemeClr val="dk1"/>
          </a:lnRef>
          <a:fillRef idx="2">
            <a:schemeClr val="dk1"/>
          </a:fillRef>
          <a:effectRef idx="1">
            <a:schemeClr val="dk1"/>
          </a:effectRef>
          <a:fontRef idx="minor">
            <a:schemeClr val="dk1"/>
          </a:fontRef>
        </p:style>
        <p:txBody>
          <a:bodyPr>
            <a:noAutofit/>
          </a:bodyPr>
          <a:lstStyle/>
          <a:p>
            <a:pPr marL="0" indent="0" algn="just">
              <a:buNone/>
            </a:pPr>
            <a:r>
              <a:rPr lang="ro-RO" sz="1400" dirty="0" smtClean="0">
                <a:solidFill>
                  <a:sysClr val="windowText" lastClr="000000"/>
                </a:solidFill>
              </a:rPr>
              <a:t>2. Din </a:t>
            </a:r>
            <a:r>
              <a:rPr lang="ro-RO" sz="1400" dirty="0">
                <a:solidFill>
                  <a:sysClr val="windowText" lastClr="000000"/>
                </a:solidFill>
              </a:rPr>
              <a:t>normele citate supra se deduce că protecţia consumatorului face parte din principiile fundamentale ale legislaţiei Republicii Moldova şi, prin prisma alineatului (2) al articolului 485 Cod de procedură civilă, judecata, </a:t>
            </a:r>
            <a:r>
              <a:rPr lang="ro-RO" sz="1400" i="1" u="sng" dirty="0">
                <a:solidFill>
                  <a:sysClr val="windowText" lastClr="000000"/>
                </a:solidFill>
              </a:rPr>
              <a:t>la examinarea cererii de eliberare a titlului de executare silită a hotărârii arbitrale în privinţa consumatorului debitor</a:t>
            </a:r>
            <a:r>
              <a:rPr lang="ro-RO" sz="1400" dirty="0">
                <a:solidFill>
                  <a:sysClr val="windowText" lastClr="000000"/>
                </a:solidFill>
              </a:rPr>
              <a:t>, este obligată, </a:t>
            </a:r>
            <a:r>
              <a:rPr lang="ro-RO" sz="1400" u="sng" dirty="0">
                <a:solidFill>
                  <a:sysClr val="windowText" lastClr="000000"/>
                </a:solidFill>
              </a:rPr>
              <a:t>din oficiu, să constate dacă hotărârea arbitrală încalcă cerinţele generale de protecţie şi asigurare a drepturilor şi intereselor legitime ale consumatorilor</a:t>
            </a:r>
            <a:r>
              <a:rPr lang="ro-RO" sz="1400" dirty="0">
                <a:solidFill>
                  <a:sysClr val="windowText" lastClr="000000"/>
                </a:solidFill>
              </a:rPr>
              <a:t>, legate de clauzele abuzive. Prin urmare, stabilirea faptului că, prin hotărârea arbitrară ce vizează consumatorul, s-a dispus asupra unor obligaţii contractuale care rezultă din clauze abuzive, va reprezenta un temei legal al instanţei de judecată, prevăzut de alineatul (2) al articolului 485 Cod de procedură civilă, pentru a </a:t>
            </a:r>
            <a:r>
              <a:rPr lang="ro-RO" sz="1400" u="sng" dirty="0">
                <a:solidFill>
                  <a:sysClr val="windowText" lastClr="000000"/>
                </a:solidFill>
              </a:rPr>
              <a:t>refuza eliberarea titlului de executare </a:t>
            </a:r>
            <a:r>
              <a:rPr lang="ro-RO" sz="1400" dirty="0">
                <a:solidFill>
                  <a:sysClr val="windowText" lastClr="000000"/>
                </a:solidFill>
              </a:rPr>
              <a:t>silită a hotărârii arbitrale, </a:t>
            </a:r>
            <a:r>
              <a:rPr lang="ro-RO" sz="1400" b="1" dirty="0">
                <a:solidFill>
                  <a:sysClr val="windowText" lastClr="000000"/>
                </a:solidFill>
              </a:rPr>
              <a:t>or, hotărârea arbitrală încalcă principiile fundamentale ale </a:t>
            </a:r>
            <a:r>
              <a:rPr lang="ro-RO" sz="1400" b="1" dirty="0" smtClean="0">
                <a:solidFill>
                  <a:sysClr val="windowText" lastClr="000000"/>
                </a:solidFill>
              </a:rPr>
              <a:t>legislaţiei Republicii </a:t>
            </a:r>
            <a:r>
              <a:rPr lang="ro-RO" sz="1400" b="1" dirty="0">
                <a:solidFill>
                  <a:sysClr val="windowText" lastClr="000000"/>
                </a:solidFill>
              </a:rPr>
              <a:t>Moldova</a:t>
            </a:r>
            <a:r>
              <a:rPr lang="ro-RO" sz="1400" b="1" dirty="0" smtClean="0">
                <a:solidFill>
                  <a:sysClr val="windowText" lastClr="000000"/>
                </a:solidFill>
              </a:rPr>
              <a:t>.</a:t>
            </a:r>
          </a:p>
          <a:p>
            <a:pPr marL="0" indent="0">
              <a:buNone/>
            </a:pPr>
            <a:endParaRPr lang="ro-RO" sz="1200" dirty="0"/>
          </a:p>
        </p:txBody>
      </p:sp>
      <p:sp>
        <p:nvSpPr>
          <p:cNvPr id="4" name="Прямоугольник 3"/>
          <p:cNvSpPr/>
          <p:nvPr/>
        </p:nvSpPr>
        <p:spPr>
          <a:xfrm>
            <a:off x="3288862" y="904345"/>
            <a:ext cx="5650464" cy="98488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o-RO" sz="1400" dirty="0"/>
              <a:t>Opinie consultativă nr. </a:t>
            </a:r>
            <a:r>
              <a:rPr lang="ro-RO" sz="1400" dirty="0" smtClean="0"/>
              <a:t>106 din 28.06.2019 </a:t>
            </a:r>
            <a:r>
              <a:rPr lang="ro-RO" sz="1400" dirty="0"/>
              <a:t>cu privire la temeiul refuzului de a elibera titlul de executare silită a hotărârii arbitrale, prevăzut de alineatul (2) din articolul 485 Cod de procedură civilă</a:t>
            </a:r>
            <a:r>
              <a:rPr lang="ro-RO" sz="1600" dirty="0"/>
              <a:t/>
            </a:r>
            <a:br>
              <a:rPr lang="ro-RO" sz="1600" dirty="0"/>
            </a:br>
            <a:endParaRPr lang="ro-RO" sz="1600" dirty="0"/>
          </a:p>
        </p:txBody>
      </p:sp>
      <p:sp>
        <p:nvSpPr>
          <p:cNvPr id="5" name="Прямоугольник 4"/>
          <p:cNvSpPr/>
          <p:nvPr/>
        </p:nvSpPr>
        <p:spPr>
          <a:xfrm>
            <a:off x="143555" y="891995"/>
            <a:ext cx="3025148" cy="418576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ro-RO" sz="1400" dirty="0" smtClean="0">
                <a:solidFill>
                  <a:schemeClr val="tx1"/>
                </a:solidFill>
              </a:rPr>
              <a:t>1. Articolul </a:t>
            </a:r>
            <a:r>
              <a:rPr lang="ro-RO" sz="1400" dirty="0">
                <a:solidFill>
                  <a:schemeClr val="tx1"/>
                </a:solidFill>
              </a:rPr>
              <a:t>28 alineatul (4) din Legea nr. 105 din 13.03.2003 stipulează că </a:t>
            </a:r>
            <a:r>
              <a:rPr lang="ro-RO" sz="1400" u="sng" dirty="0">
                <a:solidFill>
                  <a:schemeClr val="tx1"/>
                </a:solidFill>
              </a:rPr>
              <a:t>instanţele de judecată </a:t>
            </a:r>
            <a:r>
              <a:rPr lang="ro-RO" sz="1400" dirty="0">
                <a:solidFill>
                  <a:schemeClr val="tx1"/>
                </a:solidFill>
              </a:rPr>
              <a:t>fac parte din organele abilitate cu funcții de control privind </a:t>
            </a:r>
            <a:r>
              <a:rPr lang="ro-RO" sz="1400" u="sng" dirty="0">
                <a:solidFill>
                  <a:schemeClr val="tx1"/>
                </a:solidFill>
              </a:rPr>
              <a:t>clauzele abuzive</a:t>
            </a:r>
            <a:r>
              <a:rPr lang="ro-RO" sz="1400" dirty="0">
                <a:solidFill>
                  <a:schemeClr val="tx1"/>
                </a:solidFill>
              </a:rPr>
              <a:t>. În cazul în care se constată caracterul abuziv al clauzelor contractuale elaborate pentru a fi utilizate în o multitudine de contracte, </a:t>
            </a:r>
            <a:r>
              <a:rPr lang="ro-RO" sz="1400" b="1" dirty="0">
                <a:solidFill>
                  <a:schemeClr val="tx1"/>
                </a:solidFill>
              </a:rPr>
              <a:t>instanţa de judecată constată </a:t>
            </a:r>
            <a:r>
              <a:rPr lang="ro-RO" sz="1400" b="1" u="sng" dirty="0">
                <a:solidFill>
                  <a:schemeClr val="tx1"/>
                </a:solidFill>
              </a:rPr>
              <a:t>nulitatea acestor clauze</a:t>
            </a:r>
            <a:r>
              <a:rPr lang="ro-RO" sz="1400" b="1" dirty="0">
                <a:solidFill>
                  <a:schemeClr val="tx1"/>
                </a:solidFill>
              </a:rPr>
              <a:t>, dispune excluderea lor din contract, </a:t>
            </a:r>
            <a:r>
              <a:rPr lang="ro-RO" sz="1400" b="1" u="sng" dirty="0">
                <a:solidFill>
                  <a:schemeClr val="tx1"/>
                </a:solidFill>
              </a:rPr>
              <a:t>impunând,</a:t>
            </a:r>
            <a:r>
              <a:rPr lang="ro-RO" sz="1400" b="1" dirty="0">
                <a:solidFill>
                  <a:schemeClr val="tx1"/>
                </a:solidFill>
              </a:rPr>
              <a:t> totodată, </a:t>
            </a:r>
            <a:r>
              <a:rPr lang="ro-RO" sz="1400" b="1" u="sng" dirty="0">
                <a:solidFill>
                  <a:schemeClr val="tx1"/>
                </a:solidFill>
              </a:rPr>
              <a:t>comerciantului obligaţia de a exclude aceste clauze din contractele cu acelaşi obiect</a:t>
            </a:r>
            <a:r>
              <a:rPr lang="ro-RO" sz="1400" b="1" dirty="0">
                <a:solidFill>
                  <a:schemeClr val="tx1"/>
                </a:solidFill>
              </a:rPr>
              <a:t>, </a:t>
            </a:r>
            <a:r>
              <a:rPr lang="ro-RO" sz="1400" b="1" u="sng" dirty="0">
                <a:solidFill>
                  <a:schemeClr val="tx1"/>
                </a:solidFill>
              </a:rPr>
              <a:t>încheiate cu alţi consumatori</a:t>
            </a:r>
            <a:r>
              <a:rPr lang="ro-RO" sz="1400" b="1" dirty="0">
                <a:solidFill>
                  <a:schemeClr val="tx1"/>
                </a:solidFill>
              </a:rPr>
              <a:t>, precum şi interdicţia de a include astfel de clauze în alte contracte, care urmează a fi încheiate cu consumatorii. </a:t>
            </a:r>
            <a:endParaRPr lang="ro-RO" sz="1400" b="1" dirty="0" smtClean="0">
              <a:solidFill>
                <a:schemeClr val="tx1"/>
              </a:solidFill>
            </a:endParaRPr>
          </a:p>
          <a:p>
            <a:endParaRPr lang="ro-RO" sz="1400" b="1" dirty="0" smtClean="0">
              <a:solidFill>
                <a:schemeClr val="tx1"/>
              </a:solidFill>
            </a:endParaRPr>
          </a:p>
        </p:txBody>
      </p:sp>
    </p:spTree>
    <p:extLst>
      <p:ext uri="{BB962C8B-B14F-4D97-AF65-F5344CB8AC3E}">
        <p14:creationId xmlns:p14="http://schemas.microsoft.com/office/powerpoint/2010/main" xmlns="" val="2133287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936759179"/>
              </p:ext>
            </p:extLst>
          </p:nvPr>
        </p:nvGraphicFramePr>
        <p:xfrm>
          <a:off x="-531627" y="439478"/>
          <a:ext cx="7257078" cy="4058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cstate="print">
            <a:clrChange>
              <a:clrFrom>
                <a:srgbClr val="FEFEFE"/>
              </a:clrFrom>
              <a:clrTo>
                <a:srgbClr val="FEFEFE">
                  <a:alpha val="0"/>
                </a:srgbClr>
              </a:clrTo>
            </a:clrChange>
          </a:blip>
          <a:stretch>
            <a:fillRect/>
          </a:stretch>
        </p:blipFill>
        <p:spPr>
          <a:xfrm>
            <a:off x="5335524" y="281176"/>
            <a:ext cx="2290575" cy="1527050"/>
          </a:xfrm>
          <a:prstGeom prst="rect">
            <a:avLst/>
          </a:prstGeom>
        </p:spPr>
      </p:pic>
    </p:spTree>
    <p:extLst>
      <p:ext uri="{BB962C8B-B14F-4D97-AF65-F5344CB8AC3E}">
        <p14:creationId xmlns:p14="http://schemas.microsoft.com/office/powerpoint/2010/main" xmlns="" val="217280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u="sng" dirty="0" smtClean="0">
                <a:solidFill>
                  <a:schemeClr val="tx1"/>
                </a:solidFill>
                <a:effectLst/>
                <a:latin typeface="Algerian" panose="04020705040A02060702" pitchFamily="82" charset="0"/>
              </a:rPr>
              <a:t>DesfiinTarea</a:t>
            </a:r>
            <a:r>
              <a:rPr lang="ro-RO" dirty="0" smtClean="0">
                <a:solidFill>
                  <a:schemeClr val="tx1"/>
                </a:solidFill>
                <a:effectLst/>
                <a:latin typeface="Algerian" panose="04020705040A02060702" pitchFamily="82" charset="0"/>
              </a:rPr>
              <a:t/>
            </a:r>
            <a:br>
              <a:rPr lang="ro-RO" dirty="0" smtClean="0">
                <a:solidFill>
                  <a:schemeClr val="tx1"/>
                </a:solidFill>
                <a:effectLst/>
                <a:latin typeface="Algerian" panose="04020705040A02060702" pitchFamily="82" charset="0"/>
              </a:rPr>
            </a:br>
            <a:r>
              <a:rPr lang="ro-RO" dirty="0" smtClean="0">
                <a:solidFill>
                  <a:schemeClr val="tx1"/>
                </a:solidFill>
                <a:effectLst/>
                <a:latin typeface="Algerian" panose="04020705040A02060702" pitchFamily="82" charset="0"/>
              </a:rPr>
              <a:t>(prevederi legale)</a:t>
            </a:r>
            <a:endParaRPr lang="ro-RO" dirty="0">
              <a:solidFill>
                <a:schemeClr val="tx1"/>
              </a:solidFill>
              <a:effectLst/>
              <a:latin typeface="Algerian" panose="04020705040A02060702" pitchFamily="82" charset="0"/>
            </a:endParaRPr>
          </a:p>
        </p:txBody>
      </p:sp>
      <p:sp>
        <p:nvSpPr>
          <p:cNvPr id="3" name="Объект 2"/>
          <p:cNvSpPr>
            <a:spLocks noGrp="1"/>
          </p:cNvSpPr>
          <p:nvPr>
            <p:ph idx="1"/>
          </p:nvPr>
        </p:nvSpPr>
        <p:spPr>
          <a:xfrm>
            <a:off x="62322" y="1197405"/>
            <a:ext cx="7940660" cy="3511061"/>
          </a:xfrm>
        </p:spPr>
        <p:txBody>
          <a:bodyPr>
            <a:noAutofit/>
          </a:bodyPr>
          <a:lstStyle/>
          <a:p>
            <a:pPr>
              <a:buFont typeface="Wingdings" panose="05000000000000000000" pitchFamily="2" charset="2"/>
              <a:buChar char="Ø"/>
            </a:pPr>
            <a:r>
              <a:rPr lang="ro-RO" sz="1400" dirty="0" smtClean="0"/>
              <a:t> </a:t>
            </a:r>
            <a:r>
              <a:rPr lang="ro-RO" sz="1400" dirty="0"/>
              <a:t>litigiul examinat de arbitraj nu poate fi, potrivit legii, obiectul dezbaterii </a:t>
            </a:r>
            <a:r>
              <a:rPr lang="ro-RO" sz="1400" dirty="0" smtClean="0"/>
              <a:t>arbitrale;</a:t>
            </a:r>
          </a:p>
          <a:p>
            <a:pPr>
              <a:buFont typeface="Wingdings" panose="05000000000000000000" pitchFamily="2" charset="2"/>
              <a:buChar char="Ø"/>
            </a:pPr>
            <a:r>
              <a:rPr lang="ro-RO" sz="1400" dirty="0" smtClean="0"/>
              <a:t>convenţia </a:t>
            </a:r>
            <a:r>
              <a:rPr lang="ro-RO" sz="1400" dirty="0"/>
              <a:t>arbitrală este nulă în temeiul </a:t>
            </a:r>
            <a:r>
              <a:rPr lang="ro-RO" sz="1400" dirty="0" smtClean="0"/>
              <a:t>legii</a:t>
            </a:r>
            <a:r>
              <a:rPr lang="ro-RO" sz="1400" dirty="0"/>
              <a:t>    </a:t>
            </a:r>
            <a:endParaRPr lang="ro-RO" sz="1400" dirty="0" smtClean="0"/>
          </a:p>
          <a:p>
            <a:pPr>
              <a:buFont typeface="Wingdings" panose="05000000000000000000" pitchFamily="2" charset="2"/>
              <a:buChar char="Ø"/>
            </a:pPr>
            <a:r>
              <a:rPr lang="ro-RO" sz="1400" dirty="0" smtClean="0"/>
              <a:t>hotărîrea </a:t>
            </a:r>
            <a:r>
              <a:rPr lang="ro-RO" sz="1400" dirty="0"/>
              <a:t>arbitrală nu cuprinde dispozitivul şi temeiurile, locul şi data pronunţării ori nu este semnată de arbitri</a:t>
            </a:r>
            <a:r>
              <a:rPr lang="ro-RO" sz="1400" dirty="0" smtClean="0"/>
              <a:t>;</a:t>
            </a:r>
          </a:p>
          <a:p>
            <a:pPr>
              <a:buFont typeface="Wingdings" panose="05000000000000000000" pitchFamily="2" charset="2"/>
              <a:buChar char="Ø"/>
            </a:pPr>
            <a:r>
              <a:rPr lang="ro-RO" sz="1400" dirty="0" smtClean="0"/>
              <a:t> dispozitivul </a:t>
            </a:r>
            <a:r>
              <a:rPr lang="ro-RO" sz="1400" dirty="0"/>
              <a:t>hotărîrii arbitrale cuprinde dispoziţii care nu pot fi executate</a:t>
            </a:r>
            <a:r>
              <a:rPr lang="ro-RO" sz="1400" dirty="0" smtClean="0"/>
              <a:t>;</a:t>
            </a:r>
          </a:p>
          <a:p>
            <a:pPr>
              <a:buFont typeface="Wingdings" panose="05000000000000000000" pitchFamily="2" charset="2"/>
              <a:buChar char="Ø"/>
            </a:pPr>
            <a:r>
              <a:rPr lang="ro-RO" sz="1400" dirty="0" smtClean="0"/>
              <a:t>arbitrajul </a:t>
            </a:r>
            <a:r>
              <a:rPr lang="ro-RO" sz="1400" dirty="0"/>
              <a:t>nu a fost constituit sau procedura arbitrală nu este în conformitate cu convenţia arbitrală</a:t>
            </a:r>
            <a:r>
              <a:rPr lang="ro-RO" sz="1400" dirty="0" smtClean="0"/>
              <a:t>;</a:t>
            </a:r>
          </a:p>
          <a:p>
            <a:pPr>
              <a:buFont typeface="Wingdings" panose="05000000000000000000" pitchFamily="2" charset="2"/>
              <a:buChar char="Ø"/>
            </a:pPr>
            <a:r>
              <a:rPr lang="ro-RO" sz="1400" dirty="0" smtClean="0"/>
              <a:t>partea </a:t>
            </a:r>
            <a:r>
              <a:rPr lang="ro-RO" sz="1400" dirty="0"/>
              <a:t>interesată nu a fost înştiinţată legal despre alegerea (numirea) arbitrilor sau despre dezbaterile arbitrale, inclusiv despre locul, data şi ora şedinţei arbitrale sau, din alte motive întemeiate, nu s-a putut prezenta în faţa arbitrajului pentru a da </a:t>
            </a:r>
            <a:r>
              <a:rPr lang="ro-RO" sz="1400" dirty="0" smtClean="0"/>
              <a:t>explicaţii</a:t>
            </a:r>
          </a:p>
          <a:p>
            <a:pPr>
              <a:buFont typeface="Wingdings" panose="05000000000000000000" pitchFamily="2" charset="2"/>
              <a:buChar char="Ø"/>
            </a:pPr>
            <a:r>
              <a:rPr lang="ro-RO" sz="1400" dirty="0" smtClean="0"/>
              <a:t>arbitrajul </a:t>
            </a:r>
            <a:r>
              <a:rPr lang="ro-RO" sz="1400" dirty="0"/>
              <a:t>s-a pronunţat asupra unui litigiu care nu este prevăzut de convenţia arbitrală ori care nu se înscrie în condiţiile convenţiei, ori hotărîrea arbitrală conţine dispoziţii în probleme ce depăşesc limitele convenţiei arbitrale. Dacă dispoziţiile în problemele cuprinse în convenţia arbitrală pot fi separate de dispoziţiile care nu decurg din convenţie, instanţa judecătorească poate desfiinţa numai acea parte a hotărîrii arbitrale în care se conţin dispoziţii ce nu se înscriu în convenţia arbitrală</a:t>
            </a:r>
            <a:r>
              <a:rPr lang="ro-RO" sz="1400" dirty="0" smtClean="0"/>
              <a:t>;</a:t>
            </a:r>
          </a:p>
          <a:p>
            <a:pPr>
              <a:buFont typeface="Wingdings" panose="05000000000000000000" pitchFamily="2" charset="2"/>
              <a:buChar char="Ø"/>
            </a:pPr>
            <a:r>
              <a:rPr lang="ro-RO" sz="1400" dirty="0" smtClean="0"/>
              <a:t>hotărîrea </a:t>
            </a:r>
            <a:r>
              <a:rPr lang="ro-RO" sz="1400" dirty="0"/>
              <a:t>arbitrală încalcă principiile fundamentale ale legislaţiei Republicii Moldova sau bunele moravuri.</a:t>
            </a:r>
          </a:p>
          <a:p>
            <a:pPr>
              <a:buFont typeface="Wingdings" panose="05000000000000000000" pitchFamily="2" charset="2"/>
              <a:buChar char="Ø"/>
            </a:pPr>
            <a:endParaRPr lang="ro-RO" sz="900" dirty="0"/>
          </a:p>
        </p:txBody>
      </p:sp>
    </p:spTree>
    <p:extLst>
      <p:ext uri="{BB962C8B-B14F-4D97-AF65-F5344CB8AC3E}">
        <p14:creationId xmlns:p14="http://schemas.microsoft.com/office/powerpoint/2010/main" xmlns="" val="328100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dirty="0" smtClean="0">
                <a:solidFill>
                  <a:schemeClr val="tx1"/>
                </a:solidFill>
                <a:effectLst/>
                <a:latin typeface="Algerian" panose="04020705040A02060702" pitchFamily="82" charset="0"/>
              </a:rPr>
              <a:t>Exemple</a:t>
            </a:r>
            <a:endParaRPr lang="ro-RO" dirty="0">
              <a:solidFill>
                <a:schemeClr val="tx1"/>
              </a:solidFill>
              <a:effectLst/>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457093513"/>
              </p:ext>
            </p:extLst>
          </p:nvPr>
        </p:nvGraphicFramePr>
        <p:xfrm>
          <a:off x="143555" y="1197405"/>
          <a:ext cx="5802790" cy="332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rotWithShape="1">
          <a:blip r:embed="rId7" cstate="print"/>
          <a:srcRect t="8243"/>
          <a:stretch/>
        </p:blipFill>
        <p:spPr>
          <a:xfrm>
            <a:off x="6099049" y="1197405"/>
            <a:ext cx="2969489" cy="3320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2834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RO" sz="4000" dirty="0" smtClean="0">
                <a:solidFill>
                  <a:schemeClr val="tx1"/>
                </a:solidFill>
                <a:effectLst/>
                <a:latin typeface="Algerian" panose="04020705040A02060702" pitchFamily="82" charset="0"/>
              </a:rPr>
              <a:t>Exemple ii</a:t>
            </a:r>
            <a:endParaRPr lang="ro-RO" sz="4000" dirty="0">
              <a:solidFill>
                <a:schemeClr val="tx1"/>
              </a:solidFill>
              <a:effectLst/>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471594717"/>
              </p:ext>
            </p:extLst>
          </p:nvPr>
        </p:nvGraphicFramePr>
        <p:xfrm>
          <a:off x="143555" y="1197405"/>
          <a:ext cx="5650085" cy="316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stretch>
            <a:fillRect/>
          </a:stretch>
        </p:blipFill>
        <p:spPr>
          <a:xfrm>
            <a:off x="5946344" y="1197405"/>
            <a:ext cx="3167475" cy="3167475"/>
          </a:xfrm>
          <a:prstGeom prst="rect">
            <a:avLst/>
          </a:prstGeom>
        </p:spPr>
      </p:pic>
    </p:spTree>
    <p:extLst>
      <p:ext uri="{BB962C8B-B14F-4D97-AF65-F5344CB8AC3E}">
        <p14:creationId xmlns:p14="http://schemas.microsoft.com/office/powerpoint/2010/main" xmlns="" val="1220515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5955495" cy="572644"/>
          </a:xfrm>
        </p:spPr>
        <p:txBody>
          <a:bodyPr>
            <a:noAutofit/>
          </a:bodyPr>
          <a:lstStyle/>
          <a:p>
            <a:pPr algn="ctr"/>
            <a:r>
              <a:rPr lang="ro-RO" sz="4000" dirty="0" smtClean="0">
                <a:solidFill>
                  <a:schemeClr val="tx1"/>
                </a:solidFill>
                <a:effectLst/>
                <a:latin typeface="Algerian" panose="04020705040A02060702" pitchFamily="82" charset="0"/>
              </a:rPr>
              <a:t>Exemple III</a:t>
            </a:r>
            <a:endParaRPr lang="ro-RO" sz="4000" dirty="0">
              <a:solidFill>
                <a:schemeClr val="tx1"/>
              </a:solidFill>
              <a:effectLst/>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540863549"/>
              </p:ext>
            </p:extLst>
          </p:nvPr>
        </p:nvGraphicFramePr>
        <p:xfrm>
          <a:off x="143555" y="1038634"/>
          <a:ext cx="5497380" cy="305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rotWithShape="1">
          <a:blip r:embed="rId7" cstate="print"/>
          <a:srcRect l="19486" r="6901"/>
          <a:stretch/>
        </p:blipFill>
        <p:spPr>
          <a:xfrm>
            <a:off x="5793640" y="1038634"/>
            <a:ext cx="3359510" cy="3054100"/>
          </a:xfrm>
          <a:prstGeom prst="rect">
            <a:avLst/>
          </a:prstGeom>
        </p:spPr>
      </p:pic>
    </p:spTree>
    <p:extLst>
      <p:ext uri="{BB962C8B-B14F-4D97-AF65-F5344CB8AC3E}">
        <p14:creationId xmlns:p14="http://schemas.microsoft.com/office/powerpoint/2010/main" xmlns="" val="2162639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RO" sz="4000" dirty="0" smtClean="0">
                <a:solidFill>
                  <a:schemeClr val="tx1"/>
                </a:solidFill>
                <a:effectLst/>
                <a:latin typeface="Algerian" panose="04020705040A02060702" pitchFamily="82" charset="0"/>
              </a:rPr>
              <a:t>Extra exemplu</a:t>
            </a:r>
            <a:endParaRPr lang="ro-RO" sz="4000" dirty="0">
              <a:solidFill>
                <a:schemeClr val="tx1"/>
              </a:solidFill>
              <a:effectLst/>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57696398"/>
              </p:ext>
            </p:extLst>
          </p:nvPr>
        </p:nvGraphicFramePr>
        <p:xfrm>
          <a:off x="448965" y="1198559"/>
          <a:ext cx="5955495" cy="351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6932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96260" y="1350110"/>
            <a:ext cx="4620605" cy="3219022"/>
          </a:xfrm>
          <a:prstGeom prst="rect">
            <a:avLst/>
          </a:prstGeom>
        </p:spPr>
      </p:pic>
      <p:sp>
        <p:nvSpPr>
          <p:cNvPr id="7" name="TextBox 6"/>
          <p:cNvSpPr txBox="1"/>
          <p:nvPr/>
        </p:nvSpPr>
        <p:spPr>
          <a:xfrm>
            <a:off x="4916865" y="2266340"/>
            <a:ext cx="3817625" cy="1815882"/>
          </a:xfrm>
          <a:prstGeom prst="rect">
            <a:avLst/>
          </a:prstGeom>
          <a:noFill/>
        </p:spPr>
        <p:txBody>
          <a:bodyPr wrap="square" rtlCol="0">
            <a:spAutoFit/>
          </a:bodyPr>
          <a:lstStyle/>
          <a:p>
            <a:pPr marL="342900" indent="-342900" algn="ctr">
              <a:buAutoNum type="arabicPeriod"/>
            </a:pPr>
            <a:r>
              <a:rPr lang="ro-RO" sz="2800" dirty="0" smtClean="0">
                <a:latin typeface="Algerian" panose="04020705040A02060702" pitchFamily="82" charset="0"/>
              </a:rPr>
              <a:t>Prevederi </a:t>
            </a:r>
          </a:p>
          <a:p>
            <a:pPr marL="342900" indent="-342900" algn="ctr">
              <a:buAutoNum type="arabicPeriod"/>
            </a:pPr>
            <a:r>
              <a:rPr lang="ro-RO" sz="2800" dirty="0" smtClean="0">
                <a:latin typeface="Algerian" panose="04020705040A02060702" pitchFamily="82" charset="0"/>
              </a:rPr>
              <a:t>Aplicare</a:t>
            </a:r>
          </a:p>
          <a:p>
            <a:pPr marL="342900" indent="-342900" algn="ctr">
              <a:buAutoNum type="arabicPeriod"/>
            </a:pPr>
            <a:r>
              <a:rPr lang="ro-RO" sz="2800" dirty="0">
                <a:latin typeface="Algerian" panose="04020705040A02060702" pitchFamily="82" charset="0"/>
              </a:rPr>
              <a:t>P</a:t>
            </a:r>
            <a:r>
              <a:rPr lang="ro-RO" sz="2800" dirty="0" smtClean="0">
                <a:latin typeface="Algerian" panose="04020705040A02060702" pitchFamily="82" charset="0"/>
              </a:rPr>
              <a:t>robleme</a:t>
            </a:r>
          </a:p>
          <a:p>
            <a:pPr marL="342900" indent="-342900" algn="ctr">
              <a:buAutoNum type="arabicPeriod"/>
            </a:pPr>
            <a:r>
              <a:rPr lang="ro-RO" sz="2800" dirty="0" smtClean="0">
                <a:latin typeface="Algerian" panose="04020705040A02060702" pitchFamily="82" charset="0"/>
              </a:rPr>
              <a:t>Exemple </a:t>
            </a:r>
            <a:endParaRPr lang="ro-RO" sz="2800" dirty="0">
              <a:latin typeface="Algerian" panose="04020705040A02060702" pitchFamily="82"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319351"/>
            <a:ext cx="6871725" cy="572644"/>
          </a:xfrm>
        </p:spPr>
        <p:txBody>
          <a:bodyPr>
            <a:noAutofit/>
          </a:bodyPr>
          <a:lstStyle/>
          <a:p>
            <a:r>
              <a:rPr lang="ro-RO" dirty="0" smtClean="0">
                <a:solidFill>
                  <a:schemeClr val="tx1"/>
                </a:solidFill>
                <a:effectLst/>
                <a:latin typeface="Algerian" panose="04020705040A02060702" pitchFamily="82" charset="0"/>
              </a:rPr>
              <a:t>Un alt exemplu frecvent</a:t>
            </a:r>
            <a:endParaRPr lang="ro-RO" dirty="0">
              <a:solidFill>
                <a:schemeClr val="tx1"/>
              </a:solidFill>
              <a:effectLst/>
              <a:latin typeface="Algerian" panose="04020705040A02060702" pitchFamily="8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50790548"/>
              </p:ext>
            </p:extLst>
          </p:nvPr>
        </p:nvGraphicFramePr>
        <p:xfrm>
          <a:off x="143555" y="891995"/>
          <a:ext cx="7015280" cy="370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stretch>
            <a:fillRect/>
          </a:stretch>
        </p:blipFill>
        <p:spPr>
          <a:xfrm>
            <a:off x="7110329" y="1993101"/>
            <a:ext cx="2033671" cy="1500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90448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dirty="0">
                <a:solidFill>
                  <a:schemeClr val="tx1"/>
                </a:solidFill>
                <a:effectLst/>
                <a:latin typeface="Algerian" panose="04020705040A02060702" pitchFamily="82" charset="0"/>
              </a:rPr>
              <a:t>Art. 28 (4) nr. , art 7  Legea 256 din 09.11.2011</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833911913"/>
              </p:ext>
            </p:extLst>
          </p:nvPr>
        </p:nvGraphicFramePr>
        <p:xfrm>
          <a:off x="53237" y="1632439"/>
          <a:ext cx="8489093" cy="351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43555" y="1502815"/>
            <a:ext cx="5340100" cy="1600438"/>
          </a:xfrm>
          <a:prstGeom prst="rect">
            <a:avLst/>
          </a:prstGeom>
        </p:spPr>
        <p:txBody>
          <a:bodyPr wrap="square">
            <a:spAutoFit/>
          </a:bodyPr>
          <a:lstStyle/>
          <a:p>
            <a:pPr algn="just"/>
            <a:r>
              <a:rPr lang="ro-RO" sz="1400" dirty="0"/>
              <a:t>În cazul în care constată caracterul abuziv al clauzelor contractuale elaborate pentru a fi utilizate în o multitudine de contracte, </a:t>
            </a:r>
            <a:r>
              <a:rPr lang="ro-RO" sz="1400" u="sng" dirty="0">
                <a:solidFill>
                  <a:srgbClr val="7030A0"/>
                </a:solidFill>
              </a:rPr>
              <a:t>instanța de judecată constată nulitatea acestor clauze</a:t>
            </a:r>
            <a:r>
              <a:rPr lang="ro-RO" sz="1400" dirty="0"/>
              <a:t>, dispune excluderea lor din contract, impunînd, totodată, comerciantului </a:t>
            </a:r>
            <a:r>
              <a:rPr lang="ro-RO" sz="1400" dirty="0">
                <a:solidFill>
                  <a:srgbClr val="7030A0"/>
                </a:solidFill>
              </a:rPr>
              <a:t>obligația de a exclude </a:t>
            </a:r>
            <a:r>
              <a:rPr lang="ro-RO" sz="1400" dirty="0"/>
              <a:t>aceste clauze din contractele cu același obiect încheiate cu alți consumatori, precum și interdicția de a include astfel de clauze în alte contracte care urmează a fi încheiate cu consumatorii</a:t>
            </a:r>
          </a:p>
        </p:txBody>
      </p:sp>
    </p:spTree>
    <p:extLst>
      <p:ext uri="{BB962C8B-B14F-4D97-AF65-F5344CB8AC3E}">
        <p14:creationId xmlns:p14="http://schemas.microsoft.com/office/powerpoint/2010/main" xmlns="" val="70855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281175"/>
            <a:ext cx="7177135" cy="572644"/>
          </a:xfrm>
        </p:spPr>
        <p:txBody>
          <a:bodyPr>
            <a:noAutofit/>
          </a:bodyPr>
          <a:lstStyle/>
          <a:p>
            <a:r>
              <a:rPr lang="ro-RO" sz="4000" dirty="0">
                <a:solidFill>
                  <a:schemeClr val="tx1"/>
                </a:solidFill>
                <a:effectLst/>
                <a:latin typeface="Algerian" panose="04020705040A02060702" pitchFamily="82" charset="0"/>
              </a:rPr>
              <a:t>Cu titlu de recomandare...</a:t>
            </a:r>
          </a:p>
        </p:txBody>
      </p:sp>
      <p:sp>
        <p:nvSpPr>
          <p:cNvPr id="3" name="Объект 2"/>
          <p:cNvSpPr>
            <a:spLocks noGrp="1"/>
          </p:cNvSpPr>
          <p:nvPr>
            <p:ph idx="1"/>
          </p:nvPr>
        </p:nvSpPr>
        <p:spPr/>
        <p:txBody>
          <a:bodyPr>
            <a:normAutofit fontScale="92500" lnSpcReduction="20000"/>
          </a:bodyPr>
          <a:lstStyle/>
          <a:p>
            <a:pPr marL="0" indent="0">
              <a:buNone/>
            </a:pPr>
            <a:r>
              <a:rPr lang="ro-RO" sz="2400" b="1" i="1" dirty="0"/>
              <a:t>1. </a:t>
            </a:r>
            <a:r>
              <a:rPr lang="ro-RO" sz="2400" b="1" i="1" dirty="0" smtClean="0"/>
              <a:t>In calitate de juristi </a:t>
            </a:r>
          </a:p>
          <a:p>
            <a:pPr algn="just">
              <a:buFont typeface="Wingdings" panose="05000000000000000000" pitchFamily="2" charset="2"/>
              <a:buChar char="§"/>
            </a:pPr>
            <a:r>
              <a:rPr lang="ro-RO" sz="2400" dirty="0" smtClean="0"/>
              <a:t>să </a:t>
            </a:r>
            <a:r>
              <a:rPr lang="ro-RO" sz="2400" dirty="0"/>
              <a:t>recomandăm </a:t>
            </a:r>
            <a:r>
              <a:rPr lang="ro-RO" sz="2400" dirty="0" smtClean="0"/>
              <a:t>inserarea foarte clară a clauzei arbitrale</a:t>
            </a:r>
          </a:p>
          <a:p>
            <a:pPr algn="just">
              <a:buFont typeface="Wingdings" panose="05000000000000000000" pitchFamily="2" charset="2"/>
              <a:buChar char="§"/>
            </a:pPr>
            <a:r>
              <a:rPr lang="ro-RO" sz="2400" dirty="0" smtClean="0"/>
              <a:t> </a:t>
            </a:r>
            <a:r>
              <a:rPr lang="ro-RO" sz="2400" dirty="0"/>
              <a:t>să </a:t>
            </a:r>
            <a:r>
              <a:rPr lang="ro-RO" sz="2400" dirty="0" smtClean="0"/>
              <a:t>recomandăm inserarea modalitatății foarte clare și simple de </a:t>
            </a:r>
            <a:r>
              <a:rPr lang="ro-RO" sz="2400" dirty="0"/>
              <a:t>constituire a tribunalului </a:t>
            </a:r>
            <a:r>
              <a:rPr lang="ro-RO" sz="2400" dirty="0" smtClean="0"/>
              <a:t>arbitral</a:t>
            </a:r>
          </a:p>
          <a:p>
            <a:pPr algn="just">
              <a:buFont typeface="Wingdings" panose="05000000000000000000" pitchFamily="2" charset="2"/>
              <a:buChar char="§"/>
            </a:pPr>
            <a:r>
              <a:rPr lang="ro-RO" sz="2400" dirty="0" smtClean="0"/>
              <a:t> </a:t>
            </a:r>
            <a:r>
              <a:rPr lang="ro-RO" sz="2400" dirty="0"/>
              <a:t>să </a:t>
            </a:r>
            <a:r>
              <a:rPr lang="ro-RO" sz="2400" dirty="0" smtClean="0"/>
              <a:t>consultăm </a:t>
            </a:r>
            <a:r>
              <a:rPr lang="ro-RO" sz="2400" dirty="0"/>
              <a:t>corect </a:t>
            </a:r>
            <a:r>
              <a:rPr lang="ro-RO" sz="2400" dirty="0" smtClean="0"/>
              <a:t>asupra clauzelor contractuale</a:t>
            </a:r>
          </a:p>
          <a:p>
            <a:pPr algn="just">
              <a:buFont typeface="Wingdings" panose="05000000000000000000" pitchFamily="2" charset="2"/>
              <a:buChar char="§"/>
            </a:pPr>
            <a:r>
              <a:rPr lang="ro-RO" sz="2400" dirty="0" smtClean="0"/>
              <a:t>Să recomandăm apărarea dreptului la respectarea principiilor legale și termenilor de către instanțele de judecată la eliberarea TE </a:t>
            </a:r>
            <a:endParaRPr lang="ro-RO" sz="2400" dirty="0"/>
          </a:p>
          <a:p>
            <a:endParaRPr lang="ro-RO" dirty="0"/>
          </a:p>
        </p:txBody>
      </p:sp>
    </p:spTree>
    <p:extLst>
      <p:ext uri="{BB962C8B-B14F-4D97-AF65-F5344CB8AC3E}">
        <p14:creationId xmlns:p14="http://schemas.microsoft.com/office/powerpoint/2010/main" xmlns="" val="2158334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3" y="148301"/>
            <a:ext cx="5955495" cy="572644"/>
          </a:xfrm>
        </p:spPr>
        <p:txBody>
          <a:bodyPr>
            <a:noAutofit/>
          </a:bodyPr>
          <a:lstStyle/>
          <a:p>
            <a:pPr algn="ctr"/>
            <a:r>
              <a:rPr lang="ro-RO" sz="4000" dirty="0" smtClean="0">
                <a:solidFill>
                  <a:schemeClr val="tx1"/>
                </a:solidFill>
                <a:effectLst/>
                <a:latin typeface="Algerian" panose="04020705040A02060702" pitchFamily="82" charset="0"/>
              </a:rPr>
              <a:t>Continuare</a:t>
            </a:r>
            <a:endParaRPr lang="ro-RO" sz="4000" dirty="0">
              <a:solidFill>
                <a:schemeClr val="tx1"/>
              </a:solidFill>
              <a:effectLst/>
              <a:latin typeface="Algerian" panose="04020705040A02060702" pitchFamily="82" charset="0"/>
            </a:endParaRPr>
          </a:p>
        </p:txBody>
      </p:sp>
      <p:sp>
        <p:nvSpPr>
          <p:cNvPr id="3" name="Объект 2"/>
          <p:cNvSpPr>
            <a:spLocks noGrp="1"/>
          </p:cNvSpPr>
          <p:nvPr>
            <p:ph idx="1"/>
          </p:nvPr>
        </p:nvSpPr>
        <p:spPr>
          <a:xfrm>
            <a:off x="143552" y="891995"/>
            <a:ext cx="6566315" cy="3944941"/>
          </a:xfrm>
        </p:spPr>
        <p:txBody>
          <a:bodyPr>
            <a:noAutofit/>
          </a:bodyPr>
          <a:lstStyle/>
          <a:p>
            <a:pPr marL="0" indent="0">
              <a:buNone/>
            </a:pPr>
            <a:r>
              <a:rPr lang="ro-RO" sz="2000" b="1" i="1" dirty="0" smtClean="0"/>
              <a:t>2. In calitate de arbitri</a:t>
            </a:r>
          </a:p>
          <a:p>
            <a:pPr>
              <a:buFont typeface="Wingdings" panose="05000000000000000000" pitchFamily="2" charset="2"/>
              <a:buChar char="§"/>
            </a:pPr>
            <a:r>
              <a:rPr lang="ro-RO" sz="2000" dirty="0" smtClean="0"/>
              <a:t> </a:t>
            </a:r>
            <a:r>
              <a:rPr lang="ro-RO" sz="1800" dirty="0"/>
              <a:t>sa verificăm clauzele arbitrale si dacă tot litigiul sau doar o parte din el este supus examinării în arbitraj</a:t>
            </a:r>
          </a:p>
          <a:p>
            <a:pPr>
              <a:buFont typeface="Wingdings" panose="05000000000000000000" pitchFamily="2" charset="2"/>
              <a:buChar char="§"/>
            </a:pPr>
            <a:r>
              <a:rPr lang="ro-RO" sz="1800" dirty="0" smtClean="0"/>
              <a:t>să </a:t>
            </a:r>
            <a:r>
              <a:rPr lang="ro-RO" sz="1800" dirty="0"/>
              <a:t>avem mare grijă de constituirea corectă a tribunalului arbitral</a:t>
            </a:r>
          </a:p>
          <a:p>
            <a:pPr>
              <a:buFont typeface="Wingdings" panose="05000000000000000000" pitchFamily="2" charset="2"/>
              <a:buChar char="§"/>
            </a:pPr>
            <a:r>
              <a:rPr lang="ro-RO" sz="1800" dirty="0" smtClean="0"/>
              <a:t>Să asigurăm motivarea </a:t>
            </a:r>
            <a:r>
              <a:rPr lang="ro-RO" sz="1800" dirty="0"/>
              <a:t>clară a hotărîrilor arbitrale și aprecierea detaliată a fiecărei probe</a:t>
            </a:r>
          </a:p>
          <a:p>
            <a:pPr>
              <a:buFont typeface="Wingdings" panose="05000000000000000000" pitchFamily="2" charset="2"/>
              <a:buChar char="§"/>
            </a:pPr>
            <a:r>
              <a:rPr lang="ro-RO" sz="1800" dirty="0" smtClean="0"/>
              <a:t>Să verificăm minuțios și să avem grijă de citarea </a:t>
            </a:r>
            <a:r>
              <a:rPr lang="ro-RO" sz="1800" dirty="0"/>
              <a:t>legală sau luarea tuturor măsurilor pentru citarea sau notificarea părților</a:t>
            </a:r>
          </a:p>
          <a:p>
            <a:pPr>
              <a:buFont typeface="Wingdings" panose="05000000000000000000" pitchFamily="2" charset="2"/>
              <a:buChar char="§"/>
            </a:pPr>
            <a:r>
              <a:rPr lang="ro-RO" sz="1800" dirty="0" smtClean="0"/>
              <a:t>clauze </a:t>
            </a:r>
            <a:r>
              <a:rPr lang="ro-RO" sz="1800" dirty="0"/>
              <a:t>abuzive... – va trebui o hotărîre explicativă a arbitrajelor sau note de </a:t>
            </a:r>
            <a:r>
              <a:rPr lang="ro-RO" sz="1800" dirty="0" smtClean="0"/>
              <a:t>recomandare</a:t>
            </a:r>
          </a:p>
          <a:p>
            <a:pPr>
              <a:buFont typeface="Wingdings" panose="05000000000000000000" pitchFamily="2" charset="2"/>
              <a:buChar char="§"/>
            </a:pPr>
            <a:r>
              <a:rPr lang="ro-RO" sz="1800" dirty="0" smtClean="0"/>
              <a:t>La eliberarea hotărîrii arbitrale, să anexăm dovada expedierii ei către cealaltă parte, dovada citării legale a părților, iar în hotărîre un capitol separat să-l dedicăm modului de constituire a tribunalului arbitral.</a:t>
            </a:r>
          </a:p>
          <a:p>
            <a:pPr>
              <a:buFont typeface="Wingdings" panose="05000000000000000000" pitchFamily="2" charset="2"/>
              <a:buChar char="§"/>
            </a:pPr>
            <a:endParaRPr lang="ro-RO" sz="2000" dirty="0"/>
          </a:p>
          <a:p>
            <a:pPr>
              <a:buFont typeface="Wingdings" panose="05000000000000000000" pitchFamily="2" charset="2"/>
              <a:buChar char="§"/>
            </a:pPr>
            <a:endParaRPr lang="ro-RO" sz="2200" dirty="0"/>
          </a:p>
        </p:txBody>
      </p:sp>
    </p:spTree>
    <p:extLst>
      <p:ext uri="{BB962C8B-B14F-4D97-AF65-F5344CB8AC3E}">
        <p14:creationId xmlns:p14="http://schemas.microsoft.com/office/powerpoint/2010/main" xmlns="" val="535283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113635"/>
            <a:ext cx="7772400" cy="2213097"/>
          </a:xfrm>
        </p:spPr>
        <p:txBody>
          <a:bodyPr>
            <a:normAutofit/>
          </a:bodyPr>
          <a:lstStyle/>
          <a:p>
            <a:pPr algn="ctr"/>
            <a:r>
              <a:rPr lang="ro-RO" dirty="0" smtClean="0"/>
              <a:t>Fără îndoială arbitrajul rămîne cel mai eficient mod de solutionare a litigiilor</a:t>
            </a:r>
            <a:endParaRPr lang="en-US" dirty="0"/>
          </a:p>
        </p:txBody>
      </p:sp>
      <p:sp>
        <p:nvSpPr>
          <p:cNvPr id="3" name="Текст 2"/>
          <p:cNvSpPr>
            <a:spLocks noGrp="1"/>
          </p:cNvSpPr>
          <p:nvPr>
            <p:ph type="body" idx="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722313" y="4326732"/>
            <a:ext cx="7772400" cy="77478"/>
          </a:xfrm>
        </p:spPr>
        <p:txBody>
          <a:bodyPr>
            <a:noAutofit/>
          </a:bodyPr>
          <a:lstStyle/>
          <a:p>
            <a:pPr algn="ctr"/>
            <a:endParaRPr lang="en-US" sz="3200" dirty="0"/>
          </a:p>
        </p:txBody>
      </p:sp>
      <p:sp>
        <p:nvSpPr>
          <p:cNvPr id="3" name="Текст 2"/>
          <p:cNvSpPr>
            <a:spLocks noGrp="1"/>
          </p:cNvSpPr>
          <p:nvPr>
            <p:ph type="body" idx="1"/>
          </p:nvPr>
        </p:nvSpPr>
        <p:spPr>
          <a:xfrm>
            <a:off x="722313" y="1350109"/>
            <a:ext cx="7772400" cy="3206805"/>
          </a:xfrm>
        </p:spPr>
        <p:txBody>
          <a:bodyPr>
            <a:noAutofit/>
          </a:bodyPr>
          <a:lstStyle/>
          <a:p>
            <a:r>
              <a:rPr lang="ro-RO" sz="1400" dirty="0" smtClean="0">
                <a:solidFill>
                  <a:schemeClr val="tx1"/>
                </a:solidFill>
              </a:rPr>
              <a:t>	</a:t>
            </a:r>
            <a:endParaRPr lang="ro-RO" sz="1400" dirty="0" smtClean="0">
              <a:solidFill>
                <a:schemeClr val="tx1"/>
              </a:solidFill>
            </a:endParaRPr>
          </a:p>
          <a:p>
            <a:r>
              <a:rPr lang="ro-RO" sz="1400" dirty="0" smtClean="0">
                <a:solidFill>
                  <a:srgbClr val="FFFF21"/>
                </a:solidFill>
              </a:rPr>
              <a:t>	Respectiv</a:t>
            </a:r>
            <a:r>
              <a:rPr lang="ro-RO" sz="1400" dirty="0" smtClean="0">
                <a:solidFill>
                  <a:srgbClr val="FFFF21"/>
                </a:solidFill>
              </a:rPr>
              <a:t>, </a:t>
            </a:r>
            <a:r>
              <a:rPr lang="vi-VN" sz="1400" dirty="0" smtClean="0">
                <a:solidFill>
                  <a:srgbClr val="FFFF21"/>
                </a:solidFill>
              </a:rPr>
              <a:t>arbitrajul nu reprezintă un concurent al justiţiei statale, după cum nici nu urmăreşte să ştirbească domeniul acesteia</a:t>
            </a:r>
            <a:r>
              <a:rPr lang="ro-RO" sz="1400" dirty="0" smtClean="0">
                <a:solidFill>
                  <a:srgbClr val="FFFF21"/>
                </a:solidFill>
              </a:rPr>
              <a:t>. </a:t>
            </a:r>
            <a:r>
              <a:rPr lang="vi-VN" sz="1400" dirty="0" smtClean="0">
                <a:solidFill>
                  <a:srgbClr val="FFFF21"/>
                </a:solidFill>
              </a:rPr>
              <a:t>Relaţiile dintre jurisdicţia statală şi cea arbitrală nu sunt raporturi de concurenţă, ci de complinire, de întregire a căilor de soluţionare a litigiilor, deci de extindere a facultăţilor pe care legea le oferă persoanelor fizice sau juridice pentru soluţionarea eventualelor litigii cu maximă eficienţă, flexibilitate şi profesionalis</a:t>
            </a:r>
            <a:r>
              <a:rPr lang="ro-RO" sz="1400" dirty="0" smtClean="0">
                <a:solidFill>
                  <a:srgbClr val="FFFF21"/>
                </a:solidFill>
              </a:rPr>
              <a:t>m.</a:t>
            </a:r>
          </a:p>
          <a:p>
            <a:endParaRPr lang="ro-RO" sz="1400" dirty="0" smtClean="0">
              <a:solidFill>
                <a:srgbClr val="FFFF21"/>
              </a:solidFill>
            </a:endParaRPr>
          </a:p>
          <a:p>
            <a:r>
              <a:rPr lang="ro-RO" sz="1400" dirty="0" smtClean="0">
                <a:solidFill>
                  <a:srgbClr val="FFFF21"/>
                </a:solidFill>
              </a:rPr>
              <a:t>	În </a:t>
            </a:r>
            <a:r>
              <a:rPr lang="ro-RO" sz="1400" dirty="0" smtClean="0">
                <a:solidFill>
                  <a:srgbClr val="FFFF21"/>
                </a:solidFill>
              </a:rPr>
              <a:t>acest sens nu rămîne decăt </a:t>
            </a:r>
            <a:r>
              <a:rPr lang="en-US" sz="1400" dirty="0" err="1" smtClean="0">
                <a:solidFill>
                  <a:srgbClr val="FFFF21"/>
                </a:solidFill>
              </a:rPr>
              <a:t>Instanțel</a:t>
            </a:r>
            <a:r>
              <a:rPr lang="ro-RO" sz="1400" dirty="0" smtClean="0">
                <a:solidFill>
                  <a:srgbClr val="FFFF21"/>
                </a:solidFill>
              </a:rPr>
              <a:t>e</a:t>
            </a:r>
            <a:r>
              <a:rPr lang="en-US" sz="1400" dirty="0" smtClean="0">
                <a:solidFill>
                  <a:srgbClr val="FFFF21"/>
                </a:solidFill>
              </a:rPr>
              <a:t> Permanente de </a:t>
            </a:r>
            <a:r>
              <a:rPr lang="en-US" sz="1400" dirty="0" err="1" smtClean="0">
                <a:solidFill>
                  <a:srgbClr val="FFFF21"/>
                </a:solidFill>
              </a:rPr>
              <a:t>Arbitraj</a:t>
            </a:r>
            <a:r>
              <a:rPr lang="ro-RO" sz="1400" dirty="0" smtClean="0">
                <a:solidFill>
                  <a:srgbClr val="FFFF21"/>
                </a:solidFill>
              </a:rPr>
              <a:t> să adere  la </a:t>
            </a:r>
            <a:r>
              <a:rPr lang="en-US" sz="1400" dirty="0" err="1" smtClean="0">
                <a:solidFill>
                  <a:srgbClr val="FFFF21"/>
                </a:solidFill>
              </a:rPr>
              <a:t>Consiliul</a:t>
            </a:r>
            <a:r>
              <a:rPr lang="en-US" sz="1400" dirty="0" smtClean="0">
                <a:solidFill>
                  <a:srgbClr val="FFFF21"/>
                </a:solidFill>
              </a:rPr>
              <a:t> </a:t>
            </a:r>
            <a:r>
              <a:rPr lang="en-US" sz="1400" dirty="0" err="1" smtClean="0">
                <a:solidFill>
                  <a:srgbClr val="FFFF21"/>
                </a:solidFill>
              </a:rPr>
              <a:t>Științific</a:t>
            </a:r>
            <a:r>
              <a:rPr lang="en-US" sz="1400" dirty="0" smtClean="0">
                <a:solidFill>
                  <a:srgbClr val="FFFF21"/>
                </a:solidFill>
              </a:rPr>
              <a:t> </a:t>
            </a:r>
            <a:r>
              <a:rPr lang="en-US" sz="1400" dirty="0" err="1" smtClean="0">
                <a:solidFill>
                  <a:srgbClr val="FFFF21"/>
                </a:solidFill>
              </a:rPr>
              <a:t>Internațional</a:t>
            </a:r>
            <a:r>
              <a:rPr lang="en-US" sz="1400" dirty="0" smtClean="0">
                <a:solidFill>
                  <a:srgbClr val="FFFF21"/>
                </a:solidFill>
              </a:rPr>
              <a:t> al </a:t>
            </a:r>
            <a:r>
              <a:rPr lang="en-US" sz="1400" dirty="0" err="1" smtClean="0">
                <a:solidFill>
                  <a:srgbClr val="FFFF21"/>
                </a:solidFill>
              </a:rPr>
              <a:t>Instanțelor</a:t>
            </a:r>
            <a:r>
              <a:rPr lang="en-US" sz="1400" dirty="0" smtClean="0">
                <a:solidFill>
                  <a:srgbClr val="FFFF21"/>
                </a:solidFill>
              </a:rPr>
              <a:t> Permanente de </a:t>
            </a:r>
            <a:r>
              <a:rPr lang="en-US" sz="1400" dirty="0" err="1" smtClean="0">
                <a:solidFill>
                  <a:srgbClr val="FFFF21"/>
                </a:solidFill>
              </a:rPr>
              <a:t>Arbitraj</a:t>
            </a:r>
            <a:r>
              <a:rPr lang="ro-RO" sz="1400" dirty="0" smtClean="0">
                <a:solidFill>
                  <a:srgbClr val="FFFF21"/>
                </a:solidFill>
              </a:rPr>
              <a:t> pentru </a:t>
            </a:r>
            <a:r>
              <a:rPr lang="vi-VN" sz="1400" dirty="0" smtClean="0">
                <a:solidFill>
                  <a:srgbClr val="FFFF21"/>
                </a:solidFill>
              </a:rPr>
              <a:t>a asigura interpretarea și aplicarea unitară a practicii și a justiției arbitrale din partea tribunalelor arbitrale.</a:t>
            </a:r>
            <a:r>
              <a:rPr lang="ro-RO" sz="1400" dirty="0" smtClean="0">
                <a:solidFill>
                  <a:srgbClr val="FFFF21"/>
                </a:solidFill>
              </a:rPr>
              <a:t> Altfel spus, consider că Instanțele permanente de Arbitraj e timpul să-și unească eforturile pentru a veni cu avize de recomandare, hotărîri explicative,  note consultative, dar cel mai important cu propuneri de modificare sau ajustare a actelor legislative în domeniu.</a:t>
            </a:r>
            <a:endParaRPr lang="en-US" sz="1400" dirty="0">
              <a:solidFill>
                <a:srgbClr val="FFFF2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080" y="1502815"/>
            <a:ext cx="7772400" cy="1021556"/>
          </a:xfrm>
        </p:spPr>
        <p:txBody>
          <a:bodyPr>
            <a:noAutofit/>
          </a:bodyPr>
          <a:lstStyle/>
          <a:p>
            <a:pPr algn="ctr"/>
            <a:r>
              <a:rPr lang="ro-RO" sz="6000" b="0" dirty="0" smtClean="0">
                <a:solidFill>
                  <a:schemeClr val="accent2">
                    <a:lumMod val="40000"/>
                    <a:lumOff val="60000"/>
                  </a:schemeClr>
                </a:solidFill>
                <a:effectLst>
                  <a:outerShdw blurRad="38100" dist="38100" dir="2700000" algn="tl">
                    <a:srgbClr val="000000">
                      <a:alpha val="43137"/>
                    </a:srgbClr>
                  </a:outerShdw>
                </a:effectLst>
                <a:latin typeface="Algerian" panose="04020705040A02060702" pitchFamily="82" charset="0"/>
              </a:rPr>
              <a:t>Multumesc pentru atentie!</a:t>
            </a:r>
            <a:br>
              <a:rPr lang="ro-RO" sz="6000" b="0" dirty="0" smtClean="0">
                <a:solidFill>
                  <a:schemeClr val="accent2">
                    <a:lumMod val="40000"/>
                    <a:lumOff val="60000"/>
                  </a:schemeClr>
                </a:solidFill>
                <a:effectLst>
                  <a:outerShdw blurRad="38100" dist="38100" dir="2700000" algn="tl">
                    <a:srgbClr val="000000">
                      <a:alpha val="43137"/>
                    </a:srgbClr>
                  </a:outerShdw>
                </a:effectLst>
                <a:latin typeface="Algerian" panose="04020705040A02060702" pitchFamily="82" charset="0"/>
              </a:rPr>
            </a:br>
            <a:endParaRPr lang="ro-RO" sz="6000" b="0" dirty="0">
              <a:solidFill>
                <a:schemeClr val="accent2">
                  <a:lumMod val="40000"/>
                  <a:lumOff val="6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4" name="Рисунок 3"/>
          <p:cNvPicPr>
            <a:picLocks noChangeAspect="1"/>
          </p:cNvPicPr>
          <p:nvPr/>
        </p:nvPicPr>
        <p:blipFill>
          <a:blip r:embed="rId2" cstate="print">
            <a:clrChange>
              <a:clrFrom>
                <a:srgbClr val="FFFFFF"/>
              </a:clrFrom>
              <a:clrTo>
                <a:srgbClr val="FFFFFF">
                  <a:alpha val="0"/>
                </a:srgbClr>
              </a:clrTo>
            </a:clrChange>
          </a:blip>
          <a:stretch>
            <a:fillRect/>
          </a:stretch>
        </p:blipFill>
        <p:spPr>
          <a:xfrm>
            <a:off x="68822" y="2572471"/>
            <a:ext cx="2748690" cy="1705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5801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solidFill>
                  <a:schemeClr val="tx1"/>
                </a:solidFill>
                <a:effectLst/>
                <a:latin typeface="Algerian" panose="04020705040A02060702" pitchFamily="82" charset="0"/>
              </a:rPr>
              <a:t>Prevederi legale </a:t>
            </a:r>
            <a:r>
              <a:rPr lang="ro-RO" dirty="0" smtClean="0">
                <a:solidFill>
                  <a:schemeClr val="tx1"/>
                </a:solidFill>
                <a:effectLst/>
                <a:latin typeface="Algerian" panose="04020705040A02060702" pitchFamily="82" charset="0"/>
              </a:rPr>
              <a:t>i</a:t>
            </a:r>
            <a:endParaRPr lang="ro-RO" dirty="0">
              <a:solidFill>
                <a:schemeClr val="tx1"/>
              </a:solidFill>
              <a:effectLst/>
              <a:latin typeface="Algerian" panose="04020705040A02060702" pitchFamily="82" charset="0"/>
            </a:endParaRPr>
          </a:p>
        </p:txBody>
      </p:sp>
      <p:sp>
        <p:nvSpPr>
          <p:cNvPr id="3" name="Объект 2"/>
          <p:cNvSpPr>
            <a:spLocks noGrp="1"/>
          </p:cNvSpPr>
          <p:nvPr>
            <p:ph idx="1"/>
          </p:nvPr>
        </p:nvSpPr>
        <p:spPr/>
        <p:txBody>
          <a:bodyPr>
            <a:normAutofit/>
          </a:bodyPr>
          <a:lstStyle/>
          <a:p>
            <a:r>
              <a:rPr lang="ro-RO" sz="2200" b="1" dirty="0" smtClean="0"/>
              <a:t>1</a:t>
            </a:r>
            <a:r>
              <a:rPr lang="ro-RO" sz="2200" b="1" dirty="0" smtClean="0"/>
              <a:t>. </a:t>
            </a:r>
            <a:r>
              <a:rPr lang="ro-RO" sz="2200" b="1" dirty="0" smtClean="0"/>
              <a:t>Art. 30 Legea cu privire la arbitraj</a:t>
            </a:r>
          </a:p>
          <a:p>
            <a:pPr marL="0" indent="0" algn="just">
              <a:buNone/>
            </a:pPr>
            <a:r>
              <a:rPr lang="ro-RO" sz="2200" dirty="0" smtClean="0"/>
              <a:t>Partea cîştigătoare poate cere </a:t>
            </a:r>
            <a:r>
              <a:rPr lang="ro-RO" sz="2200" dirty="0" smtClean="0">
                <a:solidFill>
                  <a:srgbClr val="FF0000"/>
                </a:solidFill>
              </a:rPr>
              <a:t>investirea cu titlu executoriu a hotărîrii arbitrale</a:t>
            </a:r>
            <a:r>
              <a:rPr lang="ro-RO" sz="2200" dirty="0" smtClean="0"/>
              <a:t>. Încheierea instanţei judecătoreşti cu privire la investirea cu titlu executoriu sau cu privire la refuzul de investire cu titlu executoriu </a:t>
            </a:r>
            <a:r>
              <a:rPr lang="ro-RO" sz="2200" dirty="0" smtClean="0">
                <a:solidFill>
                  <a:srgbClr val="FF0000"/>
                </a:solidFill>
              </a:rPr>
              <a:t>trebuie pronunţată </a:t>
            </a:r>
            <a:r>
              <a:rPr lang="ro-RO" sz="2200" dirty="0" smtClean="0"/>
              <a:t>în decursul a </a:t>
            </a:r>
            <a:r>
              <a:rPr lang="ro-RO" sz="2200" dirty="0" smtClean="0">
                <a:solidFill>
                  <a:srgbClr val="FF0000"/>
                </a:solidFill>
              </a:rPr>
              <a:t>30 de zile </a:t>
            </a:r>
            <a:r>
              <a:rPr lang="ro-RO" sz="2200" dirty="0" smtClean="0"/>
              <a:t>de la data depunerii cererii. </a:t>
            </a:r>
          </a:p>
          <a:p>
            <a:endParaRPr lang="ro-RO" dirty="0"/>
          </a:p>
        </p:txBody>
      </p:sp>
    </p:spTree>
    <p:extLst>
      <p:ext uri="{BB962C8B-B14F-4D97-AF65-F5344CB8AC3E}">
        <p14:creationId xmlns:p14="http://schemas.microsoft.com/office/powerpoint/2010/main" xmlns="" val="261570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o-RO" dirty="0" smtClean="0">
                <a:solidFill>
                  <a:schemeClr val="tx1"/>
                </a:solidFill>
                <a:effectLst/>
                <a:latin typeface="Algerian" panose="04020705040A02060702" pitchFamily="82" charset="0"/>
              </a:rPr>
              <a:t>Prevederi legale </a:t>
            </a:r>
            <a:r>
              <a:rPr lang="ro-RO" dirty="0" smtClean="0">
                <a:solidFill>
                  <a:schemeClr val="tx1"/>
                </a:solidFill>
                <a:effectLst/>
                <a:latin typeface="Algerian" panose="04020705040A02060702" pitchFamily="82" charset="0"/>
              </a:rPr>
              <a:t>iI</a:t>
            </a:r>
            <a:endParaRPr lang="en-US" dirty="0">
              <a:solidFill>
                <a:schemeClr val="tx1"/>
              </a:solidFill>
              <a:effectLst/>
              <a:latin typeface="Algerian" panose="04020705040A02060702" pitchFamily="82" charset="0"/>
            </a:endParaRPr>
          </a:p>
        </p:txBody>
      </p:sp>
      <p:sp>
        <p:nvSpPr>
          <p:cNvPr id="5" name="Content Placeholder 4"/>
          <p:cNvSpPr>
            <a:spLocks noGrp="1"/>
          </p:cNvSpPr>
          <p:nvPr>
            <p:ph idx="1"/>
          </p:nvPr>
        </p:nvSpPr>
        <p:spPr/>
        <p:txBody>
          <a:bodyPr>
            <a:normAutofit fontScale="77500" lnSpcReduction="20000"/>
          </a:bodyPr>
          <a:lstStyle/>
          <a:p>
            <a:pPr algn="just"/>
            <a:r>
              <a:rPr lang="ro-RO" b="1" dirty="0" smtClean="0"/>
              <a:t>2</a:t>
            </a:r>
            <a:r>
              <a:rPr lang="en-US" dirty="0" smtClean="0"/>
              <a:t>. </a:t>
            </a:r>
            <a:r>
              <a:rPr lang="ro-MO" b="1" dirty="0" smtClean="0"/>
              <a:t>Articolul 11 COD </a:t>
            </a:r>
            <a:r>
              <a:rPr lang="ro-MO" dirty="0" smtClean="0"/>
              <a:t>DE EXECUTARE  sînt documente executorii şi se execută conform normelor stabilite de prezentul cod:</a:t>
            </a:r>
          </a:p>
          <a:p>
            <a:pPr algn="just"/>
            <a:r>
              <a:rPr lang="ro-MO" dirty="0" smtClean="0"/>
              <a:t>i) </a:t>
            </a:r>
            <a:r>
              <a:rPr lang="ro-MO" u="sng" dirty="0" smtClean="0">
                <a:solidFill>
                  <a:srgbClr val="FF0000"/>
                </a:solidFill>
              </a:rPr>
              <a:t>titlurile executorii </a:t>
            </a:r>
            <a:r>
              <a:rPr lang="ro-MO" u="sng" dirty="0" smtClean="0"/>
              <a:t>eliberate în temeiul </a:t>
            </a:r>
            <a:r>
              <a:rPr lang="ro-MO" u="sng" dirty="0" smtClean="0">
                <a:solidFill>
                  <a:srgbClr val="FF0000"/>
                </a:solidFill>
              </a:rPr>
              <a:t>hotărîrilor arbitrale</a:t>
            </a:r>
            <a:r>
              <a:rPr lang="ro-MO" u="sng" dirty="0" smtClean="0"/>
              <a:t>;</a:t>
            </a:r>
          </a:p>
          <a:p>
            <a:pPr algn="just"/>
            <a:r>
              <a:rPr lang="ro-MO" b="1" dirty="0" smtClean="0"/>
              <a:t>3</a:t>
            </a:r>
            <a:r>
              <a:rPr lang="ro-MO" b="1" dirty="0" smtClean="0"/>
              <a:t>. </a:t>
            </a:r>
            <a:r>
              <a:rPr lang="ro-MO" b="1" dirty="0" smtClean="0"/>
              <a:t>Art. 482 CPC </a:t>
            </a:r>
            <a:endParaRPr lang="ro-MO" dirty="0" smtClean="0"/>
          </a:p>
          <a:p>
            <a:pPr algn="just"/>
            <a:r>
              <a:rPr lang="ro-MO" dirty="0" smtClean="0"/>
              <a:t>Problema eliberării titlului de executare silită a hotărîrii arbitrale </a:t>
            </a:r>
            <a:r>
              <a:rPr lang="ro-MO" u="sng" dirty="0" smtClean="0">
                <a:solidFill>
                  <a:srgbClr val="FF0000"/>
                </a:solidFill>
              </a:rPr>
              <a:t>se examinează de instanța </a:t>
            </a:r>
            <a:r>
              <a:rPr lang="ro-MO" dirty="0" smtClean="0"/>
              <a:t>care ar fi fost competentă să examineze cauza civilă în lipsa clauzei de arbitraj la cererea părţii în arbitraj care a avut cîştig de cauză </a:t>
            </a:r>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9725" y="711908"/>
            <a:ext cx="8229600" cy="857250"/>
          </a:xfrm>
        </p:spPr>
        <p:txBody>
          <a:bodyPr>
            <a:normAutofit/>
          </a:bodyPr>
          <a:lstStyle/>
          <a:p>
            <a:r>
              <a:rPr lang="ro-RO" sz="3200" dirty="0" smtClean="0">
                <a:latin typeface="Algerian" panose="04020705040A02060702" pitchFamily="82" charset="0"/>
              </a:rPr>
              <a:t>Problema nr. 1 </a:t>
            </a:r>
            <a:endParaRPr lang="ro-RO" sz="3200" dirty="0">
              <a:latin typeface="Algerian" panose="04020705040A02060702" pitchFamily="82" charset="0"/>
            </a:endParaRPr>
          </a:p>
        </p:txBody>
      </p:sp>
      <p:graphicFrame>
        <p:nvGraphicFramePr>
          <p:cNvPr id="4" name="Схема 3"/>
          <p:cNvGraphicFramePr/>
          <p:nvPr>
            <p:extLst>
              <p:ext uri="{D42A27DB-BD31-4B8C-83A1-F6EECF244321}">
                <p14:modId xmlns:p14="http://schemas.microsoft.com/office/powerpoint/2010/main" xmlns="" val="2543331038"/>
              </p:ext>
            </p:extLst>
          </p:nvPr>
        </p:nvGraphicFramePr>
        <p:xfrm>
          <a:off x="-853282" y="2043499"/>
          <a:ext cx="5503860" cy="266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Блок-схема: процесс 5"/>
          <p:cNvSpPr/>
          <p:nvPr/>
        </p:nvSpPr>
        <p:spPr>
          <a:xfrm>
            <a:off x="4724703" y="1703061"/>
            <a:ext cx="4123035" cy="61082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i="1" dirty="0"/>
              <a:t>Confidentialitatii </a:t>
            </a:r>
            <a:r>
              <a:rPr lang="ro-RO" dirty="0"/>
              <a:t>(art </a:t>
            </a:r>
            <a:r>
              <a:rPr lang="ro-RO" dirty="0" smtClean="0"/>
              <a:t>22 LA </a:t>
            </a:r>
            <a:r>
              <a:rPr lang="ro-RO" dirty="0"/>
              <a:t>sedintele </a:t>
            </a:r>
            <a:r>
              <a:rPr lang="ro-RO" dirty="0" smtClean="0"/>
              <a:t>in instanta sunt inchise)</a:t>
            </a:r>
            <a:endParaRPr lang="ro-RO" dirty="0"/>
          </a:p>
        </p:txBody>
      </p:sp>
      <p:sp>
        <p:nvSpPr>
          <p:cNvPr id="7" name="Блок-схема: процесс 6"/>
          <p:cNvSpPr/>
          <p:nvPr/>
        </p:nvSpPr>
        <p:spPr>
          <a:xfrm>
            <a:off x="4721462" y="2397433"/>
            <a:ext cx="4123035" cy="763525"/>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i="1" dirty="0"/>
              <a:t>Voinței părților </a:t>
            </a:r>
            <a:r>
              <a:rPr lang="ro-RO" dirty="0" smtClean="0"/>
              <a:t>(acestea au </a:t>
            </a:r>
            <a:r>
              <a:rPr lang="ro-RO" dirty="0"/>
              <a:t>manifestat voința de a recurge la arbitraj, și nu la judecata statală)</a:t>
            </a:r>
          </a:p>
        </p:txBody>
      </p:sp>
      <p:sp>
        <p:nvSpPr>
          <p:cNvPr id="8" name="Блок-схема: процесс 7"/>
          <p:cNvSpPr/>
          <p:nvPr/>
        </p:nvSpPr>
        <p:spPr>
          <a:xfrm>
            <a:off x="4714980" y="3244510"/>
            <a:ext cx="4123035" cy="1069586"/>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i="1" dirty="0"/>
              <a:t>Celerității procedurii </a:t>
            </a:r>
            <a:r>
              <a:rPr lang="ro-RO" dirty="0"/>
              <a:t>– se majorează termenul de punere în executare (30 zile care nu se respectă pentru prima instanță, plus recurs...)</a:t>
            </a:r>
          </a:p>
        </p:txBody>
      </p:sp>
      <p:sp>
        <p:nvSpPr>
          <p:cNvPr id="9" name="Прямоугольник 8"/>
          <p:cNvSpPr/>
          <p:nvPr/>
        </p:nvSpPr>
        <p:spPr>
          <a:xfrm>
            <a:off x="4721462" y="4405529"/>
            <a:ext cx="4123035" cy="5378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i="1" dirty="0"/>
              <a:t>Securității raporturilor juridice </a:t>
            </a:r>
            <a:r>
              <a:rPr lang="ro-RO" dirty="0"/>
              <a:t>- și dacă instanța refuză... </a:t>
            </a:r>
          </a:p>
        </p:txBody>
      </p:sp>
      <p:cxnSp>
        <p:nvCxnSpPr>
          <p:cNvPr id="11" name="Соединительная линия уступом 10"/>
          <p:cNvCxnSpPr>
            <a:endCxn id="6" idx="1"/>
          </p:cNvCxnSpPr>
          <p:nvPr/>
        </p:nvCxnSpPr>
        <p:spPr>
          <a:xfrm rot="5400000" flipH="1" flipV="1">
            <a:off x="3068061" y="2748887"/>
            <a:ext cx="2397058" cy="916226"/>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Соединительная линия уступом 15"/>
          <p:cNvCxnSpPr>
            <a:endCxn id="7" idx="1"/>
          </p:cNvCxnSpPr>
          <p:nvPr/>
        </p:nvCxnSpPr>
        <p:spPr>
          <a:xfrm rot="5400000" flipH="1" flipV="1">
            <a:off x="3451802" y="3135870"/>
            <a:ext cx="1626333" cy="912987"/>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Соединительная линия уступом 17"/>
          <p:cNvCxnSpPr>
            <a:endCxn id="8" idx="1"/>
          </p:cNvCxnSpPr>
          <p:nvPr/>
        </p:nvCxnSpPr>
        <p:spPr>
          <a:xfrm flipV="1">
            <a:off x="3808477" y="3779303"/>
            <a:ext cx="906503" cy="626226"/>
          </a:xfrm>
          <a:prstGeom prst="bentConnector3">
            <a:avLst>
              <a:gd name="adj1" fmla="val 43744"/>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Соединительная линия уступом 19"/>
          <p:cNvCxnSpPr>
            <a:endCxn id="9" idx="1"/>
          </p:cNvCxnSpPr>
          <p:nvPr/>
        </p:nvCxnSpPr>
        <p:spPr>
          <a:xfrm>
            <a:off x="3876118" y="4405529"/>
            <a:ext cx="845344" cy="268917"/>
          </a:xfrm>
          <a:prstGeom prst="bentConnector3">
            <a:avLst>
              <a:gd name="adj1" fmla="val -9535"/>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1129659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5955495" cy="610820"/>
          </a:xfrm>
        </p:spPr>
        <p:txBody>
          <a:bodyPr>
            <a:normAutofit fontScale="90000"/>
          </a:bodyPr>
          <a:lstStyle/>
          <a:p>
            <a:pPr algn="ctr"/>
            <a:r>
              <a:rPr lang="ro-RO" u="sng" dirty="0" smtClean="0">
                <a:solidFill>
                  <a:schemeClr val="tx1"/>
                </a:solidFill>
                <a:effectLst/>
                <a:latin typeface="Algerian" panose="04020705040A02060702" pitchFamily="82" charset="0"/>
              </a:rPr>
              <a:t>Procedura</a:t>
            </a:r>
            <a:r>
              <a:rPr lang="ro-RO" dirty="0" smtClean="0">
                <a:solidFill>
                  <a:schemeClr val="tx1"/>
                </a:solidFill>
                <a:effectLst/>
                <a:latin typeface="Algerian" panose="04020705040A02060702" pitchFamily="82" charset="0"/>
              </a:rPr>
              <a:t/>
            </a:r>
            <a:br>
              <a:rPr lang="ro-RO" dirty="0" smtClean="0">
                <a:solidFill>
                  <a:schemeClr val="tx1"/>
                </a:solidFill>
                <a:effectLst/>
                <a:latin typeface="Algerian" panose="04020705040A02060702" pitchFamily="82" charset="0"/>
              </a:rPr>
            </a:br>
            <a:r>
              <a:rPr lang="ro-RO" dirty="0" smtClean="0">
                <a:solidFill>
                  <a:schemeClr val="tx1"/>
                </a:solidFill>
                <a:effectLst/>
                <a:latin typeface="Algerian" panose="04020705040A02060702" pitchFamily="82" charset="0"/>
              </a:rPr>
              <a:t>prevederi legale</a:t>
            </a:r>
            <a:endParaRPr lang="ro-RO" dirty="0">
              <a:solidFill>
                <a:schemeClr val="tx1"/>
              </a:solidFill>
              <a:effectLst/>
              <a:latin typeface="Algerian" panose="04020705040A02060702" pitchFamily="82" charset="0"/>
            </a:endParaRPr>
          </a:p>
        </p:txBody>
      </p:sp>
      <p:sp>
        <p:nvSpPr>
          <p:cNvPr id="3" name="Объект 2"/>
          <p:cNvSpPr>
            <a:spLocks noGrp="1"/>
          </p:cNvSpPr>
          <p:nvPr>
            <p:ph idx="1"/>
          </p:nvPr>
        </p:nvSpPr>
        <p:spPr>
          <a:xfrm>
            <a:off x="457225" y="1446883"/>
            <a:ext cx="5191971" cy="3511061"/>
          </a:xfrm>
        </p:spPr>
        <p:txBody>
          <a:bodyPr>
            <a:normAutofit lnSpcReduction="10000"/>
          </a:bodyPr>
          <a:lstStyle/>
          <a:p>
            <a:r>
              <a:rPr lang="ro-RO" sz="1800" dirty="0"/>
              <a:t>Se depune in instanța care ar fi fost competentă să examineze cauza...</a:t>
            </a:r>
          </a:p>
          <a:p>
            <a:r>
              <a:rPr lang="ro-RO" sz="1800" dirty="0"/>
              <a:t>Se anexează </a:t>
            </a:r>
            <a:r>
              <a:rPr lang="ro-RO" sz="1800" dirty="0">
                <a:solidFill>
                  <a:schemeClr val="tx1"/>
                </a:solidFill>
              </a:rPr>
              <a:t>hotărîrea în original sau în copie legalizată.</a:t>
            </a:r>
            <a:r>
              <a:rPr lang="ro-RO" sz="1800" i="1" dirty="0"/>
              <a:t> </a:t>
            </a:r>
            <a:r>
              <a:rPr lang="ro-RO" sz="1800" dirty="0"/>
              <a:t>Copia de pe hotărîrea arbitrajului permanent se autentifică de preşedintele acestuia, iar copia de pe hotărîrea arbitrajului constituit pentru soluţionarea unui anumit litigiu se autentifică notarial, </a:t>
            </a:r>
            <a:r>
              <a:rPr lang="ro-RO" sz="1800" dirty="0">
                <a:solidFill>
                  <a:schemeClr val="tx1"/>
                </a:solidFill>
              </a:rPr>
              <a:t>convenţia arbitrală în original sau în copie legalizată</a:t>
            </a:r>
            <a:r>
              <a:rPr lang="ro-RO" sz="1800" dirty="0"/>
              <a:t> în modul stabilit și </a:t>
            </a:r>
            <a:r>
              <a:rPr lang="ro-RO" sz="1800" dirty="0">
                <a:solidFill>
                  <a:schemeClr val="tx1"/>
                </a:solidFill>
              </a:rPr>
              <a:t>dovada de plată a taxei de stat</a:t>
            </a:r>
            <a:r>
              <a:rPr lang="ro-RO" sz="1800" dirty="0"/>
              <a:t>;</a:t>
            </a:r>
          </a:p>
          <a:p>
            <a:r>
              <a:rPr lang="ro-RO" sz="1800" dirty="0"/>
              <a:t>Se examinează </a:t>
            </a:r>
            <a:r>
              <a:rPr lang="ro-RO" sz="1800" dirty="0">
                <a:solidFill>
                  <a:schemeClr val="tx1"/>
                </a:solidFill>
              </a:rPr>
              <a:t>în ședință</a:t>
            </a:r>
            <a:r>
              <a:rPr lang="ro-RO" sz="1800" dirty="0"/>
              <a:t> publică </a:t>
            </a:r>
            <a:r>
              <a:rPr lang="ro-RO" sz="1800" dirty="0">
                <a:solidFill>
                  <a:schemeClr val="tx1"/>
                </a:solidFill>
              </a:rPr>
              <a:t>în cel mult o lună </a:t>
            </a:r>
            <a:r>
              <a:rPr lang="ro-RO" sz="1800" dirty="0"/>
              <a:t>de la data depunerii în instanţă </a:t>
            </a:r>
            <a:endParaRPr lang="ro-RO" sz="1800" dirty="0" smtClean="0"/>
          </a:p>
          <a:p>
            <a:pPr marL="0" indent="0">
              <a:buNone/>
            </a:pPr>
            <a:r>
              <a:rPr lang="ro-RO" sz="1800" b="1" i="1" dirty="0" smtClean="0"/>
              <a:t>                              ---- prevederi ale art. 483 CPC ----</a:t>
            </a:r>
          </a:p>
          <a:p>
            <a:endParaRPr lang="ro-RO" sz="1800" dirty="0"/>
          </a:p>
          <a:p>
            <a:endParaRPr lang="ro-RO" dirty="0"/>
          </a:p>
        </p:txBody>
      </p:sp>
      <p:sp>
        <p:nvSpPr>
          <p:cNvPr id="4" name="TextBox 3"/>
          <p:cNvSpPr txBox="1"/>
          <p:nvPr/>
        </p:nvSpPr>
        <p:spPr>
          <a:xfrm>
            <a:off x="2892245" y="1077551"/>
            <a:ext cx="1527050" cy="369332"/>
          </a:xfrm>
          <a:prstGeom prst="rect">
            <a:avLst/>
          </a:prstGeom>
          <a:noFill/>
        </p:spPr>
        <p:txBody>
          <a:bodyPr wrap="square" rtlCol="0">
            <a:spAutoFit/>
          </a:bodyPr>
          <a:lstStyle/>
          <a:p>
            <a:r>
              <a:rPr lang="ro-RO" b="1" i="1" dirty="0" smtClean="0">
                <a:solidFill>
                  <a:schemeClr val="bg1"/>
                </a:solidFill>
              </a:rPr>
              <a:t>Simpla, dar</a:t>
            </a:r>
            <a:endParaRPr lang="ro-RO" b="1" i="1" dirty="0">
              <a:solidFill>
                <a:schemeClr val="bg1"/>
              </a:solidFill>
            </a:endParaRPr>
          </a:p>
        </p:txBody>
      </p:sp>
      <p:pic>
        <p:nvPicPr>
          <p:cNvPr id="5" name="Рисунок 4"/>
          <p:cNvPicPr>
            <a:picLocks noChangeAspect="1"/>
          </p:cNvPicPr>
          <p:nvPr/>
        </p:nvPicPr>
        <p:blipFill>
          <a:blip r:embed="rId2" cstate="print"/>
          <a:stretch>
            <a:fillRect/>
          </a:stretch>
        </p:blipFill>
        <p:spPr>
          <a:xfrm>
            <a:off x="5649196" y="2216646"/>
            <a:ext cx="1116241" cy="2727576"/>
          </a:xfrm>
          <a:prstGeom prst="rect">
            <a:avLst/>
          </a:prstGeom>
        </p:spPr>
      </p:pic>
    </p:spTree>
    <p:extLst>
      <p:ext uri="{BB962C8B-B14F-4D97-AF65-F5344CB8AC3E}">
        <p14:creationId xmlns:p14="http://schemas.microsoft.com/office/powerpoint/2010/main" xmlns="" val="130050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solidFill>
                  <a:schemeClr val="tx1"/>
                </a:solidFill>
                <a:effectLst/>
                <a:latin typeface="Algerian" panose="04020705040A02060702" pitchFamily="82" charset="0"/>
              </a:rPr>
              <a:t>Alte prevederi...</a:t>
            </a:r>
            <a:endParaRPr lang="ro-RO" dirty="0">
              <a:solidFill>
                <a:schemeClr val="tx1"/>
              </a:solidFill>
              <a:effectLst/>
              <a:latin typeface="Algerian" panose="04020705040A02060702" pitchFamily="82" charset="0"/>
            </a:endParaRPr>
          </a:p>
        </p:txBody>
      </p:sp>
      <p:sp>
        <p:nvSpPr>
          <p:cNvPr id="3" name="Объект 2"/>
          <p:cNvSpPr>
            <a:spLocks noGrp="1"/>
          </p:cNvSpPr>
          <p:nvPr>
            <p:ph idx="1"/>
          </p:nvPr>
        </p:nvSpPr>
        <p:spPr>
          <a:xfrm>
            <a:off x="448965" y="1044700"/>
            <a:ext cx="6413611" cy="4733855"/>
          </a:xfrm>
        </p:spPr>
        <p:txBody>
          <a:bodyPr>
            <a:normAutofit fontScale="55000" lnSpcReduction="20000"/>
          </a:bodyPr>
          <a:lstStyle/>
          <a:p>
            <a:r>
              <a:rPr lang="ro-RO" b="1" dirty="0"/>
              <a:t> </a:t>
            </a:r>
            <a:r>
              <a:rPr lang="ro-RO" b="1" dirty="0" smtClean="0"/>
              <a:t>Art</a:t>
            </a:r>
            <a:r>
              <a:rPr lang="ro-RO" b="1" dirty="0"/>
              <a:t>. 487 CPC plus pct. </a:t>
            </a:r>
            <a:r>
              <a:rPr lang="ro-RO" b="1" dirty="0" smtClean="0"/>
              <a:t>47: </a:t>
            </a:r>
            <a:r>
              <a:rPr lang="ro-RO" i="1" dirty="0" smtClean="0"/>
              <a:t>Hotărîrea Plenului </a:t>
            </a:r>
            <a:r>
              <a:rPr lang="ro-RO" i="1" dirty="0"/>
              <a:t>CSJ nr. 2 din 30.03.2015 </a:t>
            </a:r>
            <a:r>
              <a:rPr lang="ro-RO" dirty="0"/>
              <a:t>-  </a:t>
            </a:r>
            <a:endParaRPr lang="ro-RO" dirty="0" smtClean="0"/>
          </a:p>
          <a:p>
            <a:pPr marL="0" indent="0" algn="just">
              <a:buNone/>
            </a:pPr>
            <a:r>
              <a:rPr lang="ro-RO" dirty="0" smtClean="0"/>
              <a:t>În </a:t>
            </a:r>
            <a:r>
              <a:rPr lang="ro-RO" dirty="0"/>
              <a:t>cadrul pregătirii cauzei pentru dezbateri judiciare, </a:t>
            </a:r>
            <a:r>
              <a:rPr lang="ro-RO" dirty="0">
                <a:solidFill>
                  <a:srgbClr val="7030A0"/>
                </a:solidFill>
              </a:rPr>
              <a:t>la solicitarea </a:t>
            </a:r>
            <a:r>
              <a:rPr lang="ro-RO" u="sng" dirty="0">
                <a:solidFill>
                  <a:srgbClr val="7030A0"/>
                </a:solidFill>
              </a:rPr>
              <a:t>ambelo</a:t>
            </a:r>
            <a:r>
              <a:rPr lang="ro-RO" dirty="0">
                <a:solidFill>
                  <a:srgbClr val="7030A0"/>
                </a:solidFill>
              </a:rPr>
              <a:t>r părţi </a:t>
            </a:r>
            <a:r>
              <a:rPr lang="ro-RO" dirty="0"/>
              <a:t>în arbitraj, </a:t>
            </a:r>
            <a:r>
              <a:rPr lang="ro-RO" dirty="0">
                <a:solidFill>
                  <a:srgbClr val="FFC000"/>
                </a:solidFill>
              </a:rPr>
              <a:t>judecătorul poate cere arbitrajului materialele dosarului </a:t>
            </a:r>
            <a:r>
              <a:rPr lang="ro-RO" dirty="0"/>
              <a:t>în al căror temei se solicită eliberarea titlului executoriu, </a:t>
            </a:r>
            <a:r>
              <a:rPr lang="ro-RO" dirty="0">
                <a:solidFill>
                  <a:srgbClr val="7030A0"/>
                </a:solidFill>
              </a:rPr>
              <a:t>potrivit regulilor </a:t>
            </a:r>
            <a:r>
              <a:rPr lang="ro-RO" dirty="0"/>
              <a:t>stabilite de prezentul </a:t>
            </a:r>
            <a:r>
              <a:rPr lang="ro-RO" dirty="0" smtClean="0"/>
              <a:t>cod </a:t>
            </a:r>
            <a:r>
              <a:rPr lang="ro-RO" dirty="0" smtClean="0">
                <a:solidFill>
                  <a:srgbClr val="7030A0"/>
                </a:solidFill>
              </a:rPr>
              <a:t>pentru reclamarea probelor</a:t>
            </a:r>
            <a:r>
              <a:rPr lang="ro-RO" dirty="0" smtClean="0"/>
              <a:t>.</a:t>
            </a:r>
            <a:endParaRPr lang="ro-RO" dirty="0"/>
          </a:p>
          <a:p>
            <a:endParaRPr lang="ro-RO" b="1" dirty="0" smtClean="0"/>
          </a:p>
          <a:p>
            <a:r>
              <a:rPr lang="ro-RO" b="1" dirty="0" smtClean="0"/>
              <a:t>Art</a:t>
            </a:r>
            <a:r>
              <a:rPr lang="ro-RO" b="1" dirty="0"/>
              <a:t>. 119 CPC plus pct. </a:t>
            </a:r>
            <a:r>
              <a:rPr lang="ro-RO" b="1" dirty="0" smtClean="0"/>
              <a:t>47: </a:t>
            </a:r>
            <a:r>
              <a:rPr lang="ro-RO" i="1" dirty="0"/>
              <a:t>HotărîreaPlenului CSJ nr. 2 din </a:t>
            </a:r>
            <a:r>
              <a:rPr lang="ro-RO" i="1" dirty="0" smtClean="0"/>
              <a:t>30.03.2015</a:t>
            </a:r>
          </a:p>
          <a:p>
            <a:pPr marL="0" indent="0" algn="just">
              <a:buNone/>
            </a:pPr>
            <a:r>
              <a:rPr lang="ro-RO" i="1" dirty="0" smtClean="0"/>
              <a:t> </a:t>
            </a:r>
            <a:r>
              <a:rPr lang="ro-RO" dirty="0"/>
              <a:t>Probele se adună şi se prezintă de către părţi şi de alţi participanţi la proces. Dacă în procesul de adunare a probelor apar dificultăţi, </a:t>
            </a:r>
            <a:r>
              <a:rPr lang="ro-RO" dirty="0">
                <a:solidFill>
                  <a:srgbClr val="FFC000"/>
                </a:solidFill>
              </a:rPr>
              <a:t>instanţa este obligată să contribuie,</a:t>
            </a:r>
            <a:r>
              <a:rPr lang="ro-RO" dirty="0"/>
              <a:t> </a:t>
            </a:r>
            <a:r>
              <a:rPr lang="ro-RO" dirty="0">
                <a:solidFill>
                  <a:srgbClr val="7030A0"/>
                </a:solidFill>
              </a:rPr>
              <a:t>la solicitarea </a:t>
            </a:r>
            <a:r>
              <a:rPr lang="ro-RO" u="sng" dirty="0">
                <a:solidFill>
                  <a:srgbClr val="7030A0"/>
                </a:solidFill>
              </a:rPr>
              <a:t>părţilor</a:t>
            </a:r>
            <a:r>
              <a:rPr lang="ro-RO" dirty="0">
                <a:solidFill>
                  <a:srgbClr val="7030A0"/>
                </a:solidFill>
              </a:rPr>
              <a:t> </a:t>
            </a:r>
            <a:r>
              <a:rPr lang="ro-RO" dirty="0"/>
              <a:t>şi altor participanţi la proces, </a:t>
            </a:r>
            <a:r>
              <a:rPr lang="ro-RO" dirty="0">
                <a:solidFill>
                  <a:srgbClr val="FFC000"/>
                </a:solidFill>
              </a:rPr>
              <a:t>la adunarea şi prezentarea probelor</a:t>
            </a:r>
            <a:r>
              <a:rPr lang="ro-RO" dirty="0"/>
              <a:t> necesare...În cererea de reclamare a probei trebuie să fie specificate </a:t>
            </a:r>
            <a:r>
              <a:rPr lang="ro-RO" dirty="0">
                <a:solidFill>
                  <a:srgbClr val="7030A0"/>
                </a:solidFill>
              </a:rPr>
              <a:t>proba şi circumstanţele care ar putea fi confirmate sau infirmate </a:t>
            </a:r>
            <a:r>
              <a:rPr lang="ro-RO" dirty="0"/>
              <a:t>prin acea probă, </a:t>
            </a:r>
            <a:r>
              <a:rPr lang="ro-RO" dirty="0">
                <a:solidFill>
                  <a:srgbClr val="7030A0"/>
                </a:solidFill>
              </a:rPr>
              <a:t>cauzele ce împiedică dobîndirea probei</a:t>
            </a:r>
            <a:r>
              <a:rPr lang="ro-RO" dirty="0"/>
              <a:t>... </a:t>
            </a:r>
            <a:endParaRPr lang="ro-RO" dirty="0" smtClean="0"/>
          </a:p>
          <a:p>
            <a:pPr marL="0" indent="0" algn="just">
              <a:buNone/>
            </a:pPr>
            <a:r>
              <a:rPr lang="ro-RO" dirty="0" smtClean="0"/>
              <a:t>Pct</a:t>
            </a:r>
            <a:r>
              <a:rPr lang="ro-RO" dirty="0"/>
              <a:t>. 47... Dacă </a:t>
            </a:r>
            <a:r>
              <a:rPr lang="ro-RO" sz="3300" u="sng" dirty="0">
                <a:solidFill>
                  <a:srgbClr val="990033"/>
                </a:solidFill>
              </a:rPr>
              <a:t>ambele</a:t>
            </a:r>
            <a:r>
              <a:rPr lang="ro-RO" u="sng" dirty="0"/>
              <a:t> </a:t>
            </a:r>
            <a:r>
              <a:rPr lang="ro-RO" dirty="0"/>
              <a:t>părţi solicită, în cadrul pregătirii pricinii pentru dezbateri, instanţa de judecată poate cere arbitrajului </a:t>
            </a:r>
            <a:r>
              <a:rPr lang="ro-RO" dirty="0">
                <a:solidFill>
                  <a:srgbClr val="FF9900"/>
                </a:solidFill>
              </a:rPr>
              <a:t>materialele dosarului </a:t>
            </a:r>
            <a:r>
              <a:rPr lang="ro-RO" dirty="0"/>
              <a:t>vizat, </a:t>
            </a:r>
            <a:r>
              <a:rPr lang="ro-RO" sz="3300" dirty="0" smtClean="0">
                <a:solidFill>
                  <a:srgbClr val="C00000"/>
                </a:solidFill>
              </a:rPr>
              <a:t>fără </a:t>
            </a:r>
            <a:r>
              <a:rPr lang="ro-RO" sz="3300" dirty="0">
                <a:solidFill>
                  <a:srgbClr val="C00000"/>
                </a:solidFill>
              </a:rPr>
              <a:t>a fi în drept de a solicita întregul dosar</a:t>
            </a:r>
            <a:r>
              <a:rPr lang="ro-RO" dirty="0"/>
              <a:t>, în conformitate cu prevederile stabilite în CPC pentru reclamarea probelor</a:t>
            </a:r>
            <a:r>
              <a:rPr lang="ro-RO" dirty="0" smtClean="0"/>
              <a:t>.</a:t>
            </a:r>
            <a:endParaRPr lang="ro-RO" dirty="0"/>
          </a:p>
        </p:txBody>
      </p:sp>
    </p:spTree>
    <p:extLst>
      <p:ext uri="{BB962C8B-B14F-4D97-AF65-F5344CB8AC3E}">
        <p14:creationId xmlns:p14="http://schemas.microsoft.com/office/powerpoint/2010/main" xmlns="" val="232075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u="sng" dirty="0" smtClean="0">
                <a:solidFill>
                  <a:schemeClr val="tx1"/>
                </a:solidFill>
                <a:effectLst/>
                <a:latin typeface="Algerian" panose="04020705040A02060702" pitchFamily="82" charset="0"/>
              </a:rPr>
              <a:t>Rezultat</a:t>
            </a:r>
            <a:r>
              <a:rPr lang="ro-RO" dirty="0" smtClean="0">
                <a:solidFill>
                  <a:schemeClr val="tx1"/>
                </a:solidFill>
                <a:effectLst/>
                <a:latin typeface="Algerian" panose="04020705040A02060702" pitchFamily="82" charset="0"/>
              </a:rPr>
              <a:t> </a:t>
            </a:r>
            <a:br>
              <a:rPr lang="ro-RO" dirty="0" smtClean="0">
                <a:solidFill>
                  <a:schemeClr val="tx1"/>
                </a:solidFill>
                <a:effectLst/>
                <a:latin typeface="Algerian" panose="04020705040A02060702" pitchFamily="82" charset="0"/>
              </a:rPr>
            </a:br>
            <a:r>
              <a:rPr lang="ro-RO" dirty="0" smtClean="0">
                <a:solidFill>
                  <a:schemeClr val="tx1"/>
                </a:solidFill>
                <a:effectLst/>
                <a:latin typeface="Algerian" panose="04020705040A02060702" pitchFamily="82" charset="0"/>
              </a:rPr>
              <a:t>(prevederil legale)</a:t>
            </a:r>
            <a:endParaRPr lang="ro-RO" dirty="0">
              <a:solidFill>
                <a:schemeClr val="tx1"/>
              </a:solidFill>
              <a:effectLst/>
              <a:latin typeface="Algerian" panose="04020705040A02060702" pitchFamily="82" charset="0"/>
            </a:endParaRPr>
          </a:p>
        </p:txBody>
      </p:sp>
      <p:sp>
        <p:nvSpPr>
          <p:cNvPr id="3" name="Объект 2"/>
          <p:cNvSpPr>
            <a:spLocks noGrp="1"/>
          </p:cNvSpPr>
          <p:nvPr>
            <p:ph idx="1"/>
          </p:nvPr>
        </p:nvSpPr>
        <p:spPr>
          <a:xfrm>
            <a:off x="296260" y="1197405"/>
            <a:ext cx="6566315" cy="3663766"/>
          </a:xfrm>
        </p:spPr>
        <p:txBody>
          <a:bodyPr>
            <a:normAutofit fontScale="77500" lnSpcReduction="20000"/>
          </a:bodyPr>
          <a:lstStyle/>
          <a:p>
            <a:pPr marL="0" indent="0" algn="ctr">
              <a:buNone/>
            </a:pPr>
            <a:r>
              <a:rPr lang="ro-RO" b="1" i="1" dirty="0"/>
              <a:t>Art. 485 CPC plus pct. 48 HPCSJ </a:t>
            </a:r>
          </a:p>
          <a:p>
            <a:pPr>
              <a:buFont typeface="Wingdings" panose="05000000000000000000" pitchFamily="2" charset="2"/>
              <a:buChar char="q"/>
            </a:pPr>
            <a:r>
              <a:rPr lang="ro-RO" sz="2300" dirty="0"/>
              <a:t>Instanţa de judecată </a:t>
            </a:r>
            <a:r>
              <a:rPr lang="ro-RO" sz="2300" dirty="0">
                <a:solidFill>
                  <a:srgbClr val="990033"/>
                </a:solidFill>
              </a:rPr>
              <a:t>va refuza </a:t>
            </a:r>
            <a:r>
              <a:rPr lang="ro-RO" sz="2300" dirty="0"/>
              <a:t>eliberarea titlului executoriu pentru executarea hotărîrii arbitrale dacă partea interesată va prezenta probe despre faptul că:</a:t>
            </a:r>
          </a:p>
          <a:p>
            <a:pPr marL="0" indent="0">
              <a:buNone/>
            </a:pPr>
            <a:r>
              <a:rPr lang="ro-RO" sz="2300" dirty="0" smtClean="0"/>
              <a:t>            </a:t>
            </a:r>
            <a:r>
              <a:rPr lang="ro-RO" sz="2300" dirty="0"/>
              <a:t>- </a:t>
            </a:r>
            <a:r>
              <a:rPr lang="ro-RO" sz="2300" dirty="0">
                <a:solidFill>
                  <a:srgbClr val="FFC000"/>
                </a:solidFill>
              </a:rPr>
              <a:t>convenţia arbitrală este nulă</a:t>
            </a:r>
            <a:r>
              <a:rPr lang="ro-RO" sz="2300" dirty="0"/>
              <a:t> în temeiul </a:t>
            </a:r>
            <a:r>
              <a:rPr lang="ro-RO" sz="2300" dirty="0" smtClean="0"/>
              <a:t>legii- </a:t>
            </a:r>
            <a:r>
              <a:rPr lang="ro-RO" sz="2300" i="1" dirty="0" smtClean="0"/>
              <a:t>instanta </a:t>
            </a:r>
            <a:r>
              <a:rPr lang="ro-RO" sz="2300" i="1" dirty="0"/>
              <a:t>decide din oficiu???</a:t>
            </a:r>
          </a:p>
          <a:p>
            <a:pPr marL="0" indent="0">
              <a:buNone/>
            </a:pPr>
            <a:r>
              <a:rPr lang="ro-RO" sz="2300" dirty="0" smtClean="0"/>
              <a:t>            - </a:t>
            </a:r>
            <a:r>
              <a:rPr lang="ro-RO" sz="2300" dirty="0">
                <a:solidFill>
                  <a:srgbClr val="FFC000"/>
                </a:solidFill>
              </a:rPr>
              <a:t>partea în arbitraj nu a fost înştiinţată lega</a:t>
            </a:r>
            <a:r>
              <a:rPr lang="ro-RO" sz="2300" dirty="0"/>
              <a:t>l despre numirea arbitrilor sau despre dezbaterile arbitrale sau nu a putut să dea explicaţii arbitrajului din alte motive întemeiate </a:t>
            </a:r>
            <a:r>
              <a:rPr lang="ro-RO" sz="2300" dirty="0" smtClean="0"/>
              <a:t>                   -          - </a:t>
            </a:r>
            <a:r>
              <a:rPr lang="ro-RO" sz="2300" dirty="0" smtClean="0">
                <a:solidFill>
                  <a:srgbClr val="FFC000"/>
                </a:solidFill>
              </a:rPr>
              <a:t>cine </a:t>
            </a:r>
            <a:r>
              <a:rPr lang="ro-RO" sz="2300" dirty="0">
                <a:solidFill>
                  <a:srgbClr val="FFC000"/>
                </a:solidFill>
              </a:rPr>
              <a:t>aduce probe, </a:t>
            </a:r>
            <a:r>
              <a:rPr lang="ro-RO" sz="2300" i="1" dirty="0"/>
              <a:t>reclamantul la cerere</a:t>
            </a:r>
            <a:r>
              <a:rPr lang="ro-RO" sz="2300" dirty="0"/>
              <a:t>??? Sau doar pîrîtul o invocă??? Aceste acte sunt în arbitraj... </a:t>
            </a:r>
          </a:p>
          <a:p>
            <a:pPr marL="0" indent="0">
              <a:buNone/>
            </a:pPr>
            <a:r>
              <a:rPr lang="ro-RO" sz="2300" dirty="0" smtClean="0"/>
              <a:t>            - </a:t>
            </a:r>
            <a:r>
              <a:rPr lang="ro-RO" sz="2300" dirty="0">
                <a:solidFill>
                  <a:srgbClr val="FFC000"/>
                </a:solidFill>
              </a:rPr>
              <a:t>hotărîrea este emisă într-un litigiu care nu este prevăzut de convenţie </a:t>
            </a:r>
            <a:r>
              <a:rPr lang="ro-RO" sz="2300" dirty="0"/>
              <a:t>ori conţine dispoziţii în probleme neprevăzute de convenţia arbitrală; </a:t>
            </a:r>
          </a:p>
        </p:txBody>
      </p:sp>
    </p:spTree>
    <p:extLst>
      <p:ext uri="{BB962C8B-B14F-4D97-AF65-F5344CB8AC3E}">
        <p14:creationId xmlns:p14="http://schemas.microsoft.com/office/powerpoint/2010/main" xmlns="" val="291279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solidFill>
                  <a:schemeClr val="tx1"/>
                </a:solidFill>
                <a:latin typeface="Algerian" panose="04020705040A02060702" pitchFamily="82" charset="0"/>
              </a:rPr>
              <a:t>Continuare</a:t>
            </a:r>
            <a:endParaRPr lang="ro-RO" dirty="0">
              <a:solidFill>
                <a:schemeClr val="tx1"/>
              </a:solidFill>
              <a:latin typeface="Algerian" panose="04020705040A02060702" pitchFamily="82" charset="0"/>
            </a:endParaRPr>
          </a:p>
        </p:txBody>
      </p:sp>
      <p:sp>
        <p:nvSpPr>
          <p:cNvPr id="3" name="Объект 2"/>
          <p:cNvSpPr>
            <a:spLocks noGrp="1"/>
          </p:cNvSpPr>
          <p:nvPr>
            <p:ph idx="1"/>
          </p:nvPr>
        </p:nvSpPr>
        <p:spPr>
          <a:xfrm>
            <a:off x="296259" y="1014521"/>
            <a:ext cx="6260905" cy="3236984"/>
          </a:xfrm>
        </p:spPr>
        <p:txBody>
          <a:bodyPr>
            <a:normAutofit fontScale="77500" lnSpcReduction="20000"/>
          </a:bodyPr>
          <a:lstStyle/>
          <a:p>
            <a:pPr marL="0" indent="0" algn="just">
              <a:buNone/>
            </a:pPr>
            <a:r>
              <a:rPr lang="ro-RO" dirty="0" smtClean="0"/>
              <a:t>         </a:t>
            </a:r>
            <a:r>
              <a:rPr lang="ro-RO" sz="2300" dirty="0" smtClean="0"/>
              <a:t>- </a:t>
            </a:r>
            <a:r>
              <a:rPr lang="ro-RO" sz="2300" dirty="0">
                <a:solidFill>
                  <a:srgbClr val="FFC000"/>
                </a:solidFill>
              </a:rPr>
              <a:t>componenţa arbitrajului</a:t>
            </a:r>
            <a:r>
              <a:rPr lang="ro-RO" sz="2300" dirty="0"/>
              <a:t> sau procedura dezbaterilor arbitrale </a:t>
            </a:r>
            <a:r>
              <a:rPr lang="ro-RO" sz="2300" dirty="0">
                <a:solidFill>
                  <a:srgbClr val="FFC000"/>
                </a:solidFill>
              </a:rPr>
              <a:t>nu s-a conformat cu</a:t>
            </a:r>
            <a:r>
              <a:rPr lang="ro-RO" sz="2300" dirty="0"/>
              <a:t> convenţia arbitrală sau </a:t>
            </a:r>
            <a:r>
              <a:rPr lang="ro-RO" sz="2300" dirty="0">
                <a:solidFill>
                  <a:srgbClr val="FFC000"/>
                </a:solidFill>
              </a:rPr>
              <a:t>legea</a:t>
            </a:r>
            <a:r>
              <a:rPr lang="ro-RO" sz="2300" dirty="0"/>
              <a:t>; </a:t>
            </a:r>
            <a:r>
              <a:rPr lang="ro-RO" sz="2300" i="1" dirty="0"/>
              <a:t>cine aduce probe</a:t>
            </a:r>
            <a:r>
              <a:rPr lang="ro-RO" sz="2300" dirty="0"/>
              <a:t>, reclamantul la cerere??? Sau doar pîrîtul o invocă??? Aceste acte sunt în arbitraj</a:t>
            </a:r>
          </a:p>
          <a:p>
            <a:pPr marL="0" indent="0" algn="just">
              <a:buNone/>
            </a:pPr>
            <a:r>
              <a:rPr lang="ro-RO" sz="2300" dirty="0" smtClean="0"/>
              <a:t>         - </a:t>
            </a:r>
            <a:r>
              <a:rPr lang="ro-RO" sz="2300" dirty="0">
                <a:solidFill>
                  <a:srgbClr val="FFC000"/>
                </a:solidFill>
              </a:rPr>
              <a:t>hotărîrea arbitrală nu a devenit obligatorie pentru părţile în arbitraj</a:t>
            </a:r>
            <a:r>
              <a:rPr lang="ro-RO" sz="2300" dirty="0"/>
              <a:t> – conf. Art. 30 LA </a:t>
            </a:r>
            <a:r>
              <a:rPr lang="ro-RO" sz="2300" dirty="0" smtClean="0"/>
              <a:t>HA e </a:t>
            </a:r>
            <a:r>
              <a:rPr lang="ro-RO" sz="2300" dirty="0"/>
              <a:t>obligatorie din </a:t>
            </a:r>
            <a:r>
              <a:rPr lang="ro-RO" sz="2300" dirty="0" smtClean="0"/>
              <a:t>momentul pronunțării, </a:t>
            </a:r>
            <a:endParaRPr lang="ro-RO" sz="2300" dirty="0"/>
          </a:p>
          <a:p>
            <a:pPr marL="0" indent="0" algn="just">
              <a:buNone/>
            </a:pPr>
            <a:r>
              <a:rPr lang="ro-RO" sz="2300" dirty="0" smtClean="0"/>
              <a:t>         - </a:t>
            </a:r>
            <a:r>
              <a:rPr lang="ro-RO" sz="2300" dirty="0">
                <a:solidFill>
                  <a:srgbClr val="FFC000"/>
                </a:solidFill>
              </a:rPr>
              <a:t>litigiul examinat de arbitraj nu </a:t>
            </a:r>
            <a:r>
              <a:rPr lang="ro-RO" sz="2300" dirty="0"/>
              <a:t>poate fi </a:t>
            </a:r>
            <a:r>
              <a:rPr lang="ro-RO" sz="2300" dirty="0">
                <a:solidFill>
                  <a:srgbClr val="FFC000"/>
                </a:solidFill>
              </a:rPr>
              <a:t>obiect al dezbaterilor </a:t>
            </a:r>
            <a:r>
              <a:rPr lang="ro-RO" sz="2300" dirty="0"/>
              <a:t>arbitrale; </a:t>
            </a:r>
          </a:p>
          <a:p>
            <a:pPr marL="0" indent="0">
              <a:buNone/>
            </a:pPr>
            <a:r>
              <a:rPr lang="ro-RO" sz="2300" dirty="0" smtClean="0"/>
              <a:t>         - </a:t>
            </a:r>
            <a:r>
              <a:rPr lang="ro-RO" sz="2300" dirty="0">
                <a:solidFill>
                  <a:srgbClr val="FFC000"/>
                </a:solidFill>
              </a:rPr>
              <a:t>hotărîrea arbitrală încalcă principiile </a:t>
            </a:r>
            <a:r>
              <a:rPr lang="ro-RO" sz="2300" dirty="0" smtClean="0"/>
              <a:t>fundamentale</a:t>
            </a:r>
          </a:p>
          <a:p>
            <a:pPr marL="0" indent="0">
              <a:buNone/>
            </a:pPr>
            <a:r>
              <a:rPr lang="ro-RO" sz="2300" dirty="0" smtClean="0"/>
              <a:t> </a:t>
            </a:r>
            <a:r>
              <a:rPr lang="ro-RO" sz="2300" dirty="0"/>
              <a:t>ale legislaţiei RM şi bunele moravuri. </a:t>
            </a:r>
          </a:p>
          <a:p>
            <a:endParaRPr lang="ro-RO" dirty="0"/>
          </a:p>
        </p:txBody>
      </p:sp>
      <p:pic>
        <p:nvPicPr>
          <p:cNvPr id="4" name="Рисунок 3"/>
          <p:cNvPicPr>
            <a:picLocks noChangeAspect="1"/>
          </p:cNvPicPr>
          <p:nvPr/>
        </p:nvPicPr>
        <p:blipFill>
          <a:blip r:embed="rId2" cstate="print"/>
          <a:stretch>
            <a:fillRect/>
          </a:stretch>
        </p:blipFill>
        <p:spPr>
          <a:xfrm>
            <a:off x="5793640" y="3182570"/>
            <a:ext cx="3048000"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22772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6413</TotalTime>
  <Words>1882</Words>
  <Application>Microsoft Office PowerPoint</Application>
  <PresentationFormat>Экран (16:9)</PresentationFormat>
  <Paragraphs>112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Arbitraj... Ce se întâmplĂ dupĂ?</vt:lpstr>
      <vt:lpstr>Слайд 2</vt:lpstr>
      <vt:lpstr>Prevederi legale i</vt:lpstr>
      <vt:lpstr>Prevederi legale iI</vt:lpstr>
      <vt:lpstr>Problema nr. 1 </vt:lpstr>
      <vt:lpstr>Procedura prevederi legale</vt:lpstr>
      <vt:lpstr>Alte prevederi...</vt:lpstr>
      <vt:lpstr>Rezultat  (prevederil legale)</vt:lpstr>
      <vt:lpstr>Continuare</vt:lpstr>
      <vt:lpstr>De la simplu la compus... Exemple</vt:lpstr>
      <vt:lpstr>Exemple</vt:lpstr>
      <vt:lpstr>Exemple</vt:lpstr>
      <vt:lpstr>Exemplu-perlA</vt:lpstr>
      <vt:lpstr>Слайд 14</vt:lpstr>
      <vt:lpstr>DesfiinTarea (prevederi legale)</vt:lpstr>
      <vt:lpstr>Exemple</vt:lpstr>
      <vt:lpstr>Exemple ii</vt:lpstr>
      <vt:lpstr>Exemple III</vt:lpstr>
      <vt:lpstr>Extra exemplu</vt:lpstr>
      <vt:lpstr>Un alt exemplu frecvent</vt:lpstr>
      <vt:lpstr>Art. 28 (4) nr. , art 7  Legea 256 din 09.11.2011</vt:lpstr>
      <vt:lpstr>Cu titlu de recomandare...</vt:lpstr>
      <vt:lpstr>Continuare</vt:lpstr>
      <vt:lpstr>Fără îndoială arbitrajul rămîne cel mai eficient mod de solutionare a litigiilor</vt:lpstr>
      <vt:lpstr>Слайд 25</vt:lpstr>
      <vt:lpstr>Multumesc pentru atentie!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cp:lastModifiedBy>
  <cp:revision>218</cp:revision>
  <dcterms:created xsi:type="dcterms:W3CDTF">2013-08-21T19:17:07Z</dcterms:created>
  <dcterms:modified xsi:type="dcterms:W3CDTF">2019-12-02T07:51:59Z</dcterms:modified>
</cp:coreProperties>
</file>