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3691" r:id="rId1"/>
    <p:sldMasterId id="2147483712" r:id="rId2"/>
  </p:sldMasterIdLst>
  <p:notesMasterIdLst>
    <p:notesMasterId r:id="rId9"/>
  </p:notesMasterIdLst>
  <p:handoutMasterIdLst>
    <p:handoutMasterId r:id="rId10"/>
  </p:handoutMasterIdLst>
  <p:sldIdLst>
    <p:sldId id="394" r:id="rId3"/>
    <p:sldId id="393" r:id="rId4"/>
    <p:sldId id="403" r:id="rId5"/>
    <p:sldId id="404" r:id="rId6"/>
    <p:sldId id="405" r:id="rId7"/>
    <p:sldId id="402" r:id="rId8"/>
  </p:sldIdLst>
  <p:sldSz cx="6858000" cy="5143500"/>
  <p:notesSz cx="9866313" cy="673576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5" userDrawn="1">
          <p15:clr>
            <a:srgbClr val="A4A3A4"/>
          </p15:clr>
        </p15:guide>
        <p15:guide id="2" pos="216" userDrawn="1">
          <p15:clr>
            <a:srgbClr val="A4A3A4"/>
          </p15:clr>
        </p15:guide>
        <p15:guide id="3" pos="545" userDrawn="1">
          <p15:clr>
            <a:srgbClr val="A4A3A4"/>
          </p15:clr>
        </p15:guide>
        <p15:guide id="4" pos="3772" userDrawn="1">
          <p15:clr>
            <a:srgbClr val="A4A3A4"/>
          </p15:clr>
        </p15:guide>
        <p15:guide id="5" pos="3236" userDrawn="1">
          <p15:clr>
            <a:srgbClr val="A4A3A4"/>
          </p15:clr>
        </p15:guide>
        <p15:guide id="6" orient="horz" pos="29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35" userDrawn="1">
          <p15:clr>
            <a:srgbClr val="A4A3A4"/>
          </p15:clr>
        </p15:guide>
        <p15:guide id="2" pos="3138" userDrawn="1">
          <p15:clr>
            <a:srgbClr val="A4A3A4"/>
          </p15:clr>
        </p15:guide>
        <p15:guide id="3" orient="horz" pos="2120" userDrawn="1">
          <p15:clr>
            <a:srgbClr val="A4A3A4"/>
          </p15:clr>
        </p15:guide>
        <p15:guide id="4" pos="31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0F20"/>
    <a:srgbClr val="C76223"/>
    <a:srgbClr val="D0CBC1"/>
    <a:srgbClr val="FF00FF"/>
    <a:srgbClr val="C80F0F"/>
    <a:srgbClr val="D5240F"/>
    <a:srgbClr val="FFD228"/>
    <a:srgbClr val="ECEBE8"/>
    <a:srgbClr val="999999"/>
    <a:srgbClr val="A797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689" autoAdjust="0"/>
    <p:restoredTop sz="91354" autoAdjust="0"/>
  </p:normalViewPr>
  <p:slideViewPr>
    <p:cSldViewPr snapToGrid="0">
      <p:cViewPr varScale="1">
        <p:scale>
          <a:sx n="116" d="100"/>
          <a:sy n="116" d="100"/>
        </p:scale>
        <p:origin x="108" y="468"/>
      </p:cViewPr>
      <p:guideLst>
        <p:guide orient="horz" pos="3935"/>
        <p:guide pos="216"/>
        <p:guide pos="545"/>
        <p:guide pos="3772"/>
        <p:guide pos="3236"/>
        <p:guide orient="horz" pos="29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3372" y="-108"/>
      </p:cViewPr>
      <p:guideLst>
        <p:guide orient="horz" pos="2135"/>
        <p:guide pos="3138"/>
        <p:guide orient="horz" pos="2120"/>
        <p:guide pos="31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275403" cy="336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96" tIns="45498" rIns="90996" bIns="45498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 dirty="0">
              <a:latin typeface="Arial Narrow" pitchFamily="34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0912" y="0"/>
            <a:ext cx="4275403" cy="336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96" tIns="45498" rIns="90996" bIns="45498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>
              <a:latin typeface="Arial Narrow" pitchFamily="34" charset="0"/>
            </a:endParaRP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6399244"/>
            <a:ext cx="4275403" cy="336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96" tIns="45498" rIns="90996" bIns="45498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>
              <a:latin typeface="Arial Narrow" pitchFamily="34" charset="0"/>
            </a:endParaRP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0912" y="6399244"/>
            <a:ext cx="4275403" cy="336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96" tIns="45498" rIns="90996" bIns="45498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fld id="{47F930EC-4FD0-431B-BB9B-47DE359CDF6F}" type="slidenum">
              <a:rPr lang="de-DE">
                <a:latin typeface="Arial Narrow" pitchFamily="34" charset="0"/>
              </a:rPr>
              <a:pPr/>
              <a:t>‹#›</a:t>
            </a:fld>
            <a:endParaRPr lang="de-DE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227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275403" cy="336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96" tIns="45498" rIns="90996" bIns="45498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0912" y="0"/>
            <a:ext cx="4275403" cy="336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96" tIns="45498" rIns="90996" bIns="45498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48025" y="504825"/>
            <a:ext cx="3370263" cy="2527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15509" y="3199624"/>
            <a:ext cx="7235297" cy="3030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96" tIns="45498" rIns="90996" bIns="454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Klicken Sie, um die Formate des Vorlagentextes zu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399244"/>
            <a:ext cx="4275403" cy="336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96" tIns="45498" rIns="90996" bIns="45498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0912" y="6399244"/>
            <a:ext cx="4275403" cy="336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96" tIns="45498" rIns="90996" bIns="45498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fld id="{276F4F92-661F-4424-ADED-7D3829A4203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1600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3000" y="1179618"/>
            <a:ext cx="5832000" cy="463446"/>
          </a:xfrm>
        </p:spPr>
        <p:txBody>
          <a:bodyPr/>
          <a:lstStyle/>
          <a:p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noProof="0" smtClean="0"/>
              <a:t>19.02.2020</a:t>
            </a:fld>
            <a:endParaRPr lang="de-DE" noProof="0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513000" y="1836000"/>
            <a:ext cx="5832000" cy="2862000"/>
          </a:xfrm>
        </p:spPr>
        <p:txBody>
          <a:bodyPr/>
          <a:lstStyle>
            <a:lvl1pPr marL="0" indent="0">
              <a:buNone/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45301025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147084" y="4935751"/>
            <a:ext cx="2563837" cy="184666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Präsentationstitel hier eintragen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noProof="0" smtClean="0"/>
              <a:t>19.02.2020</a:t>
            </a:fld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513000" y="1836000"/>
            <a:ext cx="5832000" cy="2862000"/>
          </a:xfrm>
        </p:spPr>
        <p:txBody>
          <a:bodyPr/>
          <a:lstStyle>
            <a:lvl1pPr marL="0" marR="0" indent="0" algn="l" defTabSz="685783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C80F0F"/>
              </a:buClr>
              <a:buSzTx/>
              <a:buFontTx/>
              <a:buNone/>
              <a:tabLst>
                <a:tab pos="1643022" algn="l"/>
              </a:tabLst>
              <a:defRPr sz="1350" baseline="0"/>
            </a:lvl1pPr>
            <a:lvl2pPr marL="269993" indent="-269993">
              <a:buClr>
                <a:srgbClr val="C80F0F"/>
              </a:buClr>
              <a:buFont typeface="Arial" pitchFamily="34" charset="0"/>
              <a:buChar char="•"/>
              <a:defRPr sz="1350"/>
            </a:lvl2pPr>
            <a:lvl3pPr marL="539987">
              <a:defRPr sz="1350"/>
            </a:lvl3pPr>
            <a:lvl4pPr marL="809980">
              <a:defRPr sz="1350" baseline="0"/>
            </a:lvl4pPr>
            <a:lvl5pPr marL="1079973">
              <a:defRPr sz="1350" baseline="0"/>
            </a:lvl5pPr>
            <a:lvl6pPr marL="1349966">
              <a:defRPr baseline="0"/>
            </a:lvl6pPr>
            <a:lvl7pPr marL="1619960">
              <a:defRPr baseline="0"/>
            </a:lvl7pPr>
            <a:lvl8pPr marL="1889953">
              <a:defRPr baseline="0"/>
            </a:lvl8pPr>
            <a:lvl9pPr marL="2159946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33583587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147084" y="4935751"/>
            <a:ext cx="2563837" cy="184666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Präsentationstitel hier eintragen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noProof="0" smtClean="0"/>
              <a:t>19.02.2020</a:t>
            </a:fld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513000" y="1836000"/>
            <a:ext cx="4320000" cy="2862000"/>
          </a:xfrm>
        </p:spPr>
        <p:txBody>
          <a:bodyPr/>
          <a:lstStyle>
            <a:lvl1pPr marL="0" marR="0" indent="0" algn="l" defTabSz="685783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C80F0F"/>
              </a:buClr>
              <a:buSzTx/>
              <a:buFontTx/>
              <a:buNone/>
              <a:tabLst>
                <a:tab pos="1643022" algn="l"/>
              </a:tabLst>
              <a:defRPr sz="1350" baseline="0"/>
            </a:lvl1pPr>
            <a:lvl2pPr marL="269993" indent="-269993">
              <a:buClr>
                <a:srgbClr val="C80F0F"/>
              </a:buClr>
              <a:buFont typeface="Arial" pitchFamily="34" charset="0"/>
              <a:buChar char="•"/>
              <a:defRPr sz="1350"/>
            </a:lvl2pPr>
            <a:lvl3pPr marL="539987">
              <a:defRPr sz="1350"/>
            </a:lvl3pPr>
            <a:lvl4pPr marL="809980">
              <a:defRPr sz="1350" baseline="0"/>
            </a:lvl4pPr>
            <a:lvl5pPr marL="1079973">
              <a:defRPr sz="1350" baseline="0"/>
            </a:lvl5pPr>
            <a:lvl6pPr marL="1349966">
              <a:defRPr baseline="0"/>
            </a:lvl6pPr>
            <a:lvl7pPr marL="1619960">
              <a:defRPr baseline="0"/>
            </a:lvl7pPr>
            <a:lvl8pPr marL="1889953">
              <a:defRPr baseline="0"/>
            </a:lvl8pPr>
            <a:lvl9pPr marL="2159946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/>
          </p:nvPr>
        </p:nvSpPr>
        <p:spPr>
          <a:xfrm>
            <a:off x="5089500" y="1836001"/>
            <a:ext cx="1768500" cy="1539000"/>
          </a:xfrm>
        </p:spPr>
        <p:txBody>
          <a:bodyPr/>
          <a:lstStyle>
            <a:lvl1pPr marL="0" indent="0">
              <a:buNone/>
              <a:defRPr sz="135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de-DE" noProof="0"/>
              <a:t>Bild auf Platzhalter ziehen oder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58142785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großes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147084" y="4935751"/>
            <a:ext cx="2563837" cy="184666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Präsentationstitel hier eintragen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noProof="0" smtClean="0"/>
              <a:t>19.02.2020</a:t>
            </a:fld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513000" y="1836000"/>
            <a:ext cx="4320000" cy="2862000"/>
          </a:xfrm>
        </p:spPr>
        <p:txBody>
          <a:bodyPr/>
          <a:lstStyle>
            <a:lvl1pPr marL="0" marR="0" indent="0" algn="l" defTabSz="685783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C80F0F"/>
              </a:buClr>
              <a:buSzTx/>
              <a:buFontTx/>
              <a:buNone/>
              <a:tabLst>
                <a:tab pos="1643022" algn="l"/>
              </a:tabLst>
              <a:defRPr sz="1350" baseline="0"/>
            </a:lvl1pPr>
            <a:lvl2pPr marL="269993" indent="-269993">
              <a:buClr>
                <a:srgbClr val="C80F0F"/>
              </a:buClr>
              <a:buFont typeface="Arial" pitchFamily="34" charset="0"/>
              <a:buChar char="•"/>
              <a:defRPr sz="1350"/>
            </a:lvl2pPr>
            <a:lvl3pPr marL="539987">
              <a:defRPr sz="1350"/>
            </a:lvl3pPr>
            <a:lvl4pPr marL="809980">
              <a:defRPr sz="1350" baseline="0"/>
            </a:lvl4pPr>
            <a:lvl5pPr marL="1079973">
              <a:defRPr sz="1350" baseline="0"/>
            </a:lvl5pPr>
            <a:lvl6pPr marL="1349966">
              <a:defRPr baseline="0"/>
            </a:lvl6pPr>
            <a:lvl7pPr marL="1619960">
              <a:defRPr baseline="0"/>
            </a:lvl7pPr>
            <a:lvl8pPr marL="1889953">
              <a:defRPr baseline="0"/>
            </a:lvl8pPr>
            <a:lvl9pPr marL="2159946">
              <a:defRPr/>
            </a:lvl9pPr>
          </a:lstStyle>
          <a:p>
            <a:pPr lvl="0"/>
            <a:r>
              <a:rPr lang="de-DE" noProof="0" dirty="0"/>
              <a:t>Text durch klicken hinzufügen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/>
          </p:nvPr>
        </p:nvSpPr>
        <p:spPr>
          <a:xfrm>
            <a:off x="5089500" y="1836001"/>
            <a:ext cx="1768500" cy="2511000"/>
          </a:xfrm>
        </p:spPr>
        <p:txBody>
          <a:bodyPr/>
          <a:lstStyle>
            <a:lvl1pPr marL="0" indent="0">
              <a:buNone/>
              <a:defRPr sz="135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de-DE" noProof="0"/>
              <a:t>Bild auf Platzhalter ziehen oder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80162670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3000" y="1112400"/>
            <a:ext cx="5832000" cy="463446"/>
          </a:xfrm>
        </p:spPr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147084" y="4935751"/>
            <a:ext cx="2563837" cy="184666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Präsentationstitel hier eintragen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noProof="0" smtClean="0"/>
              <a:t>19.02.2020</a:t>
            </a:fld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513000" y="1836000"/>
            <a:ext cx="2835000" cy="2862000"/>
          </a:xfrm>
        </p:spPr>
        <p:txBody>
          <a:bodyPr/>
          <a:lstStyle>
            <a:lvl1pPr marL="0" marR="0" indent="0" algn="l" defTabSz="685783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C80F0F"/>
              </a:buClr>
              <a:buSzTx/>
              <a:buFontTx/>
              <a:buNone/>
              <a:tabLst>
                <a:tab pos="1643022" algn="l"/>
              </a:tabLst>
              <a:defRPr sz="1350" baseline="0"/>
            </a:lvl1pPr>
            <a:lvl2pPr marL="269993" indent="-269993">
              <a:buClr>
                <a:srgbClr val="C80F0F"/>
              </a:buClr>
              <a:buFont typeface="Arial" pitchFamily="34" charset="0"/>
              <a:buChar char="•"/>
              <a:defRPr sz="1350"/>
            </a:lvl2pPr>
            <a:lvl3pPr marL="539987">
              <a:defRPr sz="1350"/>
            </a:lvl3pPr>
            <a:lvl4pPr marL="809980">
              <a:defRPr sz="1350" baseline="0"/>
            </a:lvl4pPr>
            <a:lvl5pPr marL="1079973">
              <a:defRPr sz="1350" baseline="0"/>
            </a:lvl5pPr>
            <a:lvl6pPr marL="1349966">
              <a:defRPr baseline="0"/>
            </a:lvl6pPr>
            <a:lvl7pPr marL="1619960">
              <a:defRPr baseline="0"/>
            </a:lvl7pPr>
            <a:lvl8pPr marL="1889953">
              <a:defRPr baseline="0"/>
            </a:lvl8pPr>
            <a:lvl9pPr marL="2159946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 hasCustomPrompt="1"/>
          </p:nvPr>
        </p:nvSpPr>
        <p:spPr>
          <a:xfrm>
            <a:off x="3510000" y="1836000"/>
            <a:ext cx="2835000" cy="2862000"/>
          </a:xfrm>
        </p:spPr>
        <p:txBody>
          <a:bodyPr/>
          <a:lstStyle>
            <a:lvl1pPr marL="0" marR="0" indent="0" algn="l" defTabSz="685783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C80F0F"/>
              </a:buClr>
              <a:buSzTx/>
              <a:buFontTx/>
              <a:buNone/>
              <a:tabLst>
                <a:tab pos="1643022" algn="l"/>
              </a:tabLst>
              <a:defRPr sz="1350" baseline="0"/>
            </a:lvl1pPr>
            <a:lvl2pPr marL="269993" indent="-269993">
              <a:buClr>
                <a:srgbClr val="C80F0F"/>
              </a:buClr>
              <a:buFont typeface="Arial" pitchFamily="34" charset="0"/>
              <a:buChar char="•"/>
              <a:defRPr sz="1350"/>
            </a:lvl2pPr>
            <a:lvl3pPr marL="539987">
              <a:defRPr sz="1350"/>
            </a:lvl3pPr>
            <a:lvl4pPr marL="809980">
              <a:defRPr sz="1350" baseline="0"/>
            </a:lvl4pPr>
            <a:lvl5pPr marL="1079973">
              <a:defRPr sz="1350" baseline="0"/>
            </a:lvl5pPr>
            <a:lvl6pPr marL="1349966">
              <a:defRPr baseline="0"/>
            </a:lvl6pPr>
            <a:lvl7pPr marL="1619960">
              <a:defRPr baseline="0"/>
            </a:lvl7pPr>
            <a:lvl8pPr marL="1889953">
              <a:defRPr baseline="0"/>
            </a:lvl8pPr>
            <a:lvl9pPr marL="2159946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424179538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3000" y="1112400"/>
            <a:ext cx="5832000" cy="463446"/>
          </a:xfrm>
        </p:spPr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147084" y="4935751"/>
            <a:ext cx="2563837" cy="184666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Präsentationstitel hier eintragen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noProof="0" smtClean="0"/>
              <a:t>19.02.2020</a:t>
            </a:fld>
            <a:endParaRPr lang="de-DE" noProof="0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512999" y="1836000"/>
            <a:ext cx="2835000" cy="2862000"/>
          </a:xfrm>
        </p:spPr>
        <p:txBody>
          <a:bodyPr/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 hasCustomPrompt="1"/>
          </p:nvPr>
        </p:nvSpPr>
        <p:spPr>
          <a:xfrm>
            <a:off x="3510000" y="1836000"/>
            <a:ext cx="2835000" cy="2862000"/>
          </a:xfrm>
        </p:spPr>
        <p:txBody>
          <a:bodyPr/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993457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ss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147084" y="4935751"/>
            <a:ext cx="2563837" cy="184666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Präsentationstitel hier eintragen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noProof="0" smtClean="0"/>
              <a:t>19.02.2020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10084467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Präsentationstitel hier eintragen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smtClean="0"/>
              <a:t>19.02.2020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642892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gi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513000" y="1112400"/>
            <a:ext cx="5832000" cy="46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dirty="0"/>
          </a:p>
        </p:txBody>
      </p:sp>
      <p:pic>
        <p:nvPicPr>
          <p:cNvPr id="20" name="Grafik 8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388647"/>
            <a:ext cx="6858000" cy="553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3000" y="1835999"/>
            <a:ext cx="5832000" cy="28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dirty="0"/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5777765" y="4935754"/>
            <a:ext cx="695325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sz="750" b="0" noProof="0" dirty="0">
                <a:solidFill>
                  <a:srgbClr val="6E6452"/>
                </a:solidFill>
                <a:latin typeface="Arial Narrow" pitchFamily="34" charset="0"/>
              </a:rPr>
              <a:t>Page </a:t>
            </a:r>
            <a:fld id="{327115CA-E6A4-425F-BB4F-A64D48743A27}" type="slidenum">
              <a:rPr lang="de-DE" sz="750" b="0" noProof="0">
                <a:solidFill>
                  <a:srgbClr val="6E6452"/>
                </a:solidFill>
                <a:latin typeface="Arial Narrow" pitchFamily="34" charset="0"/>
              </a:rPr>
              <a:pPr/>
              <a:t>‹#›</a:t>
            </a:fld>
            <a:endParaRPr lang="de-DE" sz="750" b="0" noProof="0" dirty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366" y="4935754"/>
            <a:ext cx="971550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50" b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fld id="{9317A057-C766-48FB-B1EC-CC1898F04EF1}" type="datetime1">
              <a:rPr lang="de-DE" noProof="0" smtClean="0"/>
              <a:t>19.02.2020</a:t>
            </a:fld>
            <a:endParaRPr lang="de-DE" noProof="0"/>
          </a:p>
        </p:txBody>
      </p:sp>
      <p:pic>
        <p:nvPicPr>
          <p:cNvPr id="11" name="Bild 10" descr="weltkugel-5-Europa-Orient.jpg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81"/>
          <a:stretch/>
        </p:blipFill>
        <p:spPr>
          <a:xfrm>
            <a:off x="1018517" y="144379"/>
            <a:ext cx="4856588" cy="7563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197014" y="4809988"/>
            <a:ext cx="2223939" cy="3283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8" r:id="rId2"/>
    <p:sldLayoutId id="2147483709" r:id="rId3"/>
    <p:sldLayoutId id="2147483714" r:id="rId4"/>
    <p:sldLayoutId id="2147483710" r:id="rId5"/>
    <p:sldLayoutId id="2147483711" r:id="rId6"/>
    <p:sldLayoutId id="2147483716" r:id="rId7"/>
  </p:sldLayoutIdLst>
  <p:transition/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>
          <a:solidFill>
            <a:srgbClr val="6E645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</a:defRPr>
      </a:lvl5pPr>
      <a:lvl6pPr marL="342892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</a:defRPr>
      </a:lvl6pPr>
      <a:lvl7pPr marL="685783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</a:defRPr>
      </a:lvl7pPr>
      <a:lvl8pPr marL="1028675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</a:defRPr>
      </a:lvl8pPr>
      <a:lvl9pPr marL="1371566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</a:defRPr>
      </a:lvl9pPr>
    </p:titleStyle>
    <p:bodyStyle>
      <a:lvl1pPr marL="269993" indent="-269993" algn="l" rtl="0" eaLnBrk="1" fontAlgn="base" hangingPunct="1">
        <a:spcBef>
          <a:spcPts val="300"/>
        </a:spcBef>
        <a:spcAft>
          <a:spcPts val="600"/>
        </a:spcAft>
        <a:buClr>
          <a:srgbClr val="C80F0F"/>
        </a:buClr>
        <a:buFont typeface="Arial" pitchFamily="34" charset="0"/>
        <a:buChar char="•"/>
        <a:tabLst>
          <a:tab pos="1643022" algn="l"/>
        </a:tabLst>
        <a:defRPr sz="1350">
          <a:solidFill>
            <a:srgbClr val="6E6452"/>
          </a:solidFill>
          <a:latin typeface="+mn-lt"/>
          <a:ea typeface="+mn-ea"/>
          <a:cs typeface="+mn-cs"/>
        </a:defRPr>
      </a:lvl1pPr>
      <a:lvl2pPr marL="539987" indent="-269993" algn="l" rtl="0" eaLnBrk="1" fontAlgn="base" hangingPunct="1">
        <a:spcBef>
          <a:spcPts val="300"/>
        </a:spcBef>
        <a:spcAft>
          <a:spcPts val="600"/>
        </a:spcAft>
        <a:buClr>
          <a:srgbClr val="6E6452"/>
        </a:buClr>
        <a:buFont typeface="Arial" pitchFamily="34" charset="0"/>
        <a:buChar char="•"/>
        <a:tabLst>
          <a:tab pos="1643022" algn="l"/>
        </a:tabLst>
        <a:defRPr sz="1350">
          <a:solidFill>
            <a:srgbClr val="6E6452"/>
          </a:solidFill>
          <a:latin typeface="+mn-lt"/>
        </a:defRPr>
      </a:lvl2pPr>
      <a:lvl3pPr marL="809980" indent="-269993" algn="l" rtl="0" eaLnBrk="1" fontAlgn="base" hangingPunct="1">
        <a:spcBef>
          <a:spcPts val="300"/>
        </a:spcBef>
        <a:spcAft>
          <a:spcPts val="600"/>
        </a:spcAft>
        <a:buClr>
          <a:srgbClr val="6E6452"/>
        </a:buClr>
        <a:buFont typeface="Arial" pitchFamily="34" charset="0"/>
        <a:buChar char="•"/>
        <a:tabLst>
          <a:tab pos="1643022" algn="l"/>
        </a:tabLst>
        <a:defRPr sz="1350">
          <a:solidFill>
            <a:srgbClr val="6E6452"/>
          </a:solidFill>
          <a:latin typeface="+mn-lt"/>
        </a:defRPr>
      </a:lvl3pPr>
      <a:lvl4pPr marL="1079973" indent="-269993" algn="l" rtl="0" eaLnBrk="1" fontAlgn="base" hangingPunct="1">
        <a:spcBef>
          <a:spcPts val="300"/>
        </a:spcBef>
        <a:spcAft>
          <a:spcPts val="600"/>
        </a:spcAft>
        <a:buClr>
          <a:srgbClr val="6E6452"/>
        </a:buClr>
        <a:buFont typeface="Arial" pitchFamily="34" charset="0"/>
        <a:buChar char="•"/>
        <a:tabLst>
          <a:tab pos="1643022" algn="l"/>
        </a:tabLst>
        <a:defRPr sz="1350" baseline="0">
          <a:solidFill>
            <a:srgbClr val="6E6452"/>
          </a:solidFill>
          <a:latin typeface="+mn-lt"/>
        </a:defRPr>
      </a:lvl4pPr>
      <a:lvl5pPr marL="1349966" indent="-269993" algn="l" rtl="0" eaLnBrk="1" fontAlgn="base" hangingPunct="1">
        <a:spcBef>
          <a:spcPts val="300"/>
        </a:spcBef>
        <a:spcAft>
          <a:spcPts val="600"/>
        </a:spcAft>
        <a:buClr>
          <a:srgbClr val="6E6452"/>
        </a:buClr>
        <a:buFont typeface="Arial" pitchFamily="34" charset="0"/>
        <a:buChar char="•"/>
        <a:tabLst>
          <a:tab pos="1643022" algn="l"/>
        </a:tabLst>
        <a:defRPr sz="1350" baseline="0">
          <a:solidFill>
            <a:srgbClr val="6E6452"/>
          </a:solidFill>
          <a:latin typeface="+mn-lt"/>
        </a:defRPr>
      </a:lvl5pPr>
      <a:lvl6pPr marL="1619960" indent="-269993" algn="l" rtl="0" eaLnBrk="1" fontAlgn="base" hangingPunct="1">
        <a:spcBef>
          <a:spcPts val="300"/>
        </a:spcBef>
        <a:spcAft>
          <a:spcPts val="600"/>
        </a:spcAft>
        <a:buClr>
          <a:srgbClr val="6E6452"/>
        </a:buClr>
        <a:buFont typeface="Arial" pitchFamily="34" charset="0"/>
        <a:buChar char="•"/>
        <a:tabLst>
          <a:tab pos="1643022" algn="l"/>
        </a:tabLst>
        <a:defRPr sz="1350" baseline="0">
          <a:solidFill>
            <a:srgbClr val="6E6452"/>
          </a:solidFill>
          <a:latin typeface="+mn-lt"/>
        </a:defRPr>
      </a:lvl6pPr>
      <a:lvl7pPr marL="1889953" indent="-269993" algn="l" rtl="0" eaLnBrk="1" fontAlgn="base" hangingPunct="1">
        <a:spcBef>
          <a:spcPts val="300"/>
        </a:spcBef>
        <a:spcAft>
          <a:spcPts val="600"/>
        </a:spcAft>
        <a:buClr>
          <a:srgbClr val="6E6452"/>
        </a:buClr>
        <a:buFont typeface="Arial" pitchFamily="34" charset="0"/>
        <a:buChar char="•"/>
        <a:tabLst>
          <a:tab pos="1643022" algn="l"/>
        </a:tabLst>
        <a:defRPr sz="1350" baseline="0">
          <a:solidFill>
            <a:srgbClr val="6E6452"/>
          </a:solidFill>
          <a:latin typeface="+mn-lt"/>
        </a:defRPr>
      </a:lvl7pPr>
      <a:lvl8pPr marL="2159946" indent="-269993" algn="l" rtl="0" eaLnBrk="1" fontAlgn="base" hangingPunct="1">
        <a:spcBef>
          <a:spcPts val="300"/>
        </a:spcBef>
        <a:spcAft>
          <a:spcPts val="600"/>
        </a:spcAft>
        <a:buClr>
          <a:srgbClr val="6E6452"/>
        </a:buClr>
        <a:buFont typeface="Arial" pitchFamily="34" charset="0"/>
        <a:buChar char="•"/>
        <a:tabLst>
          <a:tab pos="1643022" algn="l"/>
        </a:tabLst>
        <a:defRPr sz="1350" baseline="0">
          <a:solidFill>
            <a:srgbClr val="6E6452"/>
          </a:solidFill>
          <a:latin typeface="+mn-lt"/>
        </a:defRPr>
      </a:lvl8pPr>
      <a:lvl9pPr marL="2429939" indent="-269993" algn="l" rtl="0" eaLnBrk="1" fontAlgn="base" hangingPunct="1">
        <a:spcBef>
          <a:spcPts val="300"/>
        </a:spcBef>
        <a:spcAft>
          <a:spcPts val="600"/>
        </a:spcAft>
        <a:buClr>
          <a:srgbClr val="6E6452"/>
        </a:buClr>
        <a:buFont typeface="Arial" pitchFamily="34" charset="0"/>
        <a:buChar char="•"/>
        <a:tabLst>
          <a:tab pos="1643022" algn="l"/>
        </a:tabLst>
        <a:defRPr sz="135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88647"/>
            <a:ext cx="6858000" cy="553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5777765" y="4935754"/>
            <a:ext cx="695325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sz="750" b="0" dirty="0">
                <a:solidFill>
                  <a:srgbClr val="6E6452"/>
                </a:solidFill>
                <a:latin typeface="Arial Narrow" pitchFamily="34" charset="0"/>
              </a:rPr>
              <a:t>Seite </a:t>
            </a:r>
            <a:fld id="{327115CA-E6A4-425F-BB4F-A64D48743A27}" type="slidenum">
              <a:rPr lang="de-DE" sz="750" b="0">
                <a:solidFill>
                  <a:srgbClr val="6E6452"/>
                </a:solidFill>
                <a:latin typeface="Arial Narrow" pitchFamily="34" charset="0"/>
              </a:rPr>
              <a:pPr/>
              <a:t>‹#›</a:t>
            </a:fld>
            <a:endParaRPr lang="de-DE" sz="750" b="0" dirty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7084" y="4935754"/>
            <a:ext cx="2563837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750" b="1" spc="53" baseline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r>
              <a:rPr lang="de-DE" noProof="0" dirty="0"/>
              <a:t>Präsentationstitel hier eintragen</a:t>
            </a:r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366" y="4935754"/>
            <a:ext cx="971550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50" b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fld id="{9317A057-C766-48FB-B1EC-CC1898F04EF1}" type="datetime1">
              <a:rPr lang="de-DE" smtClean="0"/>
              <a:t>19.02.2020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6890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ransition/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>
          <a:solidFill>
            <a:srgbClr val="6E645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</a:defRPr>
      </a:lvl5pPr>
      <a:lvl6pPr marL="342892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</a:defRPr>
      </a:lvl6pPr>
      <a:lvl7pPr marL="685783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</a:defRPr>
      </a:lvl7pPr>
      <a:lvl8pPr marL="1028675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</a:defRPr>
      </a:lvl8pPr>
      <a:lvl9pPr marL="1371566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</a:defRPr>
      </a:lvl9pPr>
    </p:titleStyle>
    <p:bodyStyle>
      <a:lvl1pPr marL="269993" indent="-269993" algn="l" rtl="0" eaLnBrk="1" fontAlgn="base" hangingPunct="1">
        <a:spcBef>
          <a:spcPts val="300"/>
        </a:spcBef>
        <a:spcAft>
          <a:spcPts val="600"/>
        </a:spcAft>
        <a:buClr>
          <a:srgbClr val="C80F0F"/>
        </a:buClr>
        <a:buFont typeface="Arial" pitchFamily="34" charset="0"/>
        <a:buChar char="•"/>
        <a:tabLst>
          <a:tab pos="1643022" algn="l"/>
        </a:tabLst>
        <a:defRPr sz="1350">
          <a:solidFill>
            <a:srgbClr val="6E6452"/>
          </a:solidFill>
          <a:latin typeface="+mn-lt"/>
          <a:ea typeface="+mn-ea"/>
          <a:cs typeface="+mn-cs"/>
        </a:defRPr>
      </a:lvl1pPr>
      <a:lvl2pPr marL="539987" indent="-269993" algn="l" rtl="0" eaLnBrk="1" fontAlgn="base" hangingPunct="1">
        <a:spcBef>
          <a:spcPts val="300"/>
        </a:spcBef>
        <a:spcAft>
          <a:spcPts val="600"/>
        </a:spcAft>
        <a:buClr>
          <a:srgbClr val="6E6452"/>
        </a:buClr>
        <a:buFont typeface="Arial" pitchFamily="34" charset="0"/>
        <a:buChar char="•"/>
        <a:tabLst>
          <a:tab pos="1643022" algn="l"/>
        </a:tabLst>
        <a:defRPr sz="1350">
          <a:solidFill>
            <a:srgbClr val="6E6452"/>
          </a:solidFill>
          <a:latin typeface="+mn-lt"/>
        </a:defRPr>
      </a:lvl2pPr>
      <a:lvl3pPr marL="809980" indent="-269993" algn="l" rtl="0" eaLnBrk="1" fontAlgn="base" hangingPunct="1">
        <a:spcBef>
          <a:spcPts val="300"/>
        </a:spcBef>
        <a:spcAft>
          <a:spcPts val="600"/>
        </a:spcAft>
        <a:buClr>
          <a:srgbClr val="6E6452"/>
        </a:buClr>
        <a:buFont typeface="Arial" pitchFamily="34" charset="0"/>
        <a:buChar char="•"/>
        <a:tabLst>
          <a:tab pos="1643022" algn="l"/>
        </a:tabLst>
        <a:defRPr sz="1350">
          <a:solidFill>
            <a:srgbClr val="6E6452"/>
          </a:solidFill>
          <a:latin typeface="+mn-lt"/>
        </a:defRPr>
      </a:lvl3pPr>
      <a:lvl4pPr marL="1079973" indent="-269993" algn="l" rtl="0" eaLnBrk="1" fontAlgn="base" hangingPunct="1">
        <a:spcBef>
          <a:spcPts val="300"/>
        </a:spcBef>
        <a:spcAft>
          <a:spcPts val="600"/>
        </a:spcAft>
        <a:buClr>
          <a:srgbClr val="6E6452"/>
        </a:buClr>
        <a:buFont typeface="Arial" pitchFamily="34" charset="0"/>
        <a:buChar char="•"/>
        <a:tabLst>
          <a:tab pos="1643022" algn="l"/>
        </a:tabLst>
        <a:defRPr sz="1350" baseline="0">
          <a:solidFill>
            <a:srgbClr val="6E6452"/>
          </a:solidFill>
          <a:latin typeface="+mn-lt"/>
        </a:defRPr>
      </a:lvl4pPr>
      <a:lvl5pPr marL="1349966" indent="-269993" algn="l" rtl="0" eaLnBrk="1" fontAlgn="base" hangingPunct="1">
        <a:spcBef>
          <a:spcPts val="300"/>
        </a:spcBef>
        <a:spcAft>
          <a:spcPts val="600"/>
        </a:spcAft>
        <a:buClr>
          <a:srgbClr val="6E6452"/>
        </a:buClr>
        <a:buFont typeface="Arial" pitchFamily="34" charset="0"/>
        <a:buChar char="•"/>
        <a:tabLst>
          <a:tab pos="1643022" algn="l"/>
        </a:tabLst>
        <a:defRPr sz="1350" baseline="0">
          <a:solidFill>
            <a:srgbClr val="6E6452"/>
          </a:solidFill>
          <a:latin typeface="+mn-lt"/>
        </a:defRPr>
      </a:lvl5pPr>
      <a:lvl6pPr marL="1619960" indent="-269993" algn="l" rtl="0" eaLnBrk="1" fontAlgn="base" hangingPunct="1">
        <a:spcBef>
          <a:spcPts val="300"/>
        </a:spcBef>
        <a:spcAft>
          <a:spcPts val="600"/>
        </a:spcAft>
        <a:buClr>
          <a:srgbClr val="6E6452"/>
        </a:buClr>
        <a:buFont typeface="Arial" pitchFamily="34" charset="0"/>
        <a:buChar char="•"/>
        <a:tabLst>
          <a:tab pos="1643022" algn="l"/>
        </a:tabLst>
        <a:defRPr sz="1350" baseline="0">
          <a:solidFill>
            <a:srgbClr val="6E6452"/>
          </a:solidFill>
          <a:latin typeface="+mn-lt"/>
        </a:defRPr>
      </a:lvl6pPr>
      <a:lvl7pPr marL="1889953" indent="-269993" algn="l" rtl="0" eaLnBrk="1" fontAlgn="base" hangingPunct="1">
        <a:spcBef>
          <a:spcPts val="300"/>
        </a:spcBef>
        <a:spcAft>
          <a:spcPts val="600"/>
        </a:spcAft>
        <a:buClr>
          <a:srgbClr val="6E6452"/>
        </a:buClr>
        <a:buFont typeface="Arial" pitchFamily="34" charset="0"/>
        <a:buChar char="•"/>
        <a:tabLst>
          <a:tab pos="1643022" algn="l"/>
        </a:tabLst>
        <a:defRPr sz="1350" baseline="0">
          <a:solidFill>
            <a:srgbClr val="6E6452"/>
          </a:solidFill>
          <a:latin typeface="+mn-lt"/>
        </a:defRPr>
      </a:lvl7pPr>
      <a:lvl8pPr marL="2159946" indent="-269993" algn="l" rtl="0" eaLnBrk="1" fontAlgn="base" hangingPunct="1">
        <a:spcBef>
          <a:spcPts val="300"/>
        </a:spcBef>
        <a:spcAft>
          <a:spcPts val="600"/>
        </a:spcAft>
        <a:buClr>
          <a:srgbClr val="6E6452"/>
        </a:buClr>
        <a:buFont typeface="Arial" pitchFamily="34" charset="0"/>
        <a:buChar char="•"/>
        <a:tabLst>
          <a:tab pos="1643022" algn="l"/>
        </a:tabLst>
        <a:defRPr sz="1350" baseline="0">
          <a:solidFill>
            <a:srgbClr val="6E6452"/>
          </a:solidFill>
          <a:latin typeface="+mn-lt"/>
        </a:defRPr>
      </a:lvl8pPr>
      <a:lvl9pPr marL="2429939" indent="-269993" algn="l" rtl="0" eaLnBrk="1" fontAlgn="base" hangingPunct="1">
        <a:spcBef>
          <a:spcPts val="300"/>
        </a:spcBef>
        <a:spcAft>
          <a:spcPts val="600"/>
        </a:spcAft>
        <a:buClr>
          <a:srgbClr val="6E6452"/>
        </a:buClr>
        <a:buFont typeface="Arial" pitchFamily="34" charset="0"/>
        <a:buChar char="•"/>
        <a:tabLst>
          <a:tab pos="1643022" algn="l"/>
        </a:tabLst>
        <a:defRPr sz="135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noProof="0" smtClean="0"/>
              <a:t>19.02.2020</a:t>
            </a:fld>
            <a:endParaRPr lang="de-DE" noProof="0" dirty="0"/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509366" y="963203"/>
            <a:ext cx="6151467" cy="34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o-RO" sz="2800" dirty="0">
                <a:solidFill>
                  <a:srgbClr val="002060"/>
                </a:solidFill>
              </a:rPr>
              <a:t>Anularea acțiunilor bancare:</a:t>
            </a:r>
          </a:p>
          <a:p>
            <a:pPr algn="ctr"/>
            <a:r>
              <a:rPr lang="ro-RO" sz="2800" dirty="0">
                <a:solidFill>
                  <a:srgbClr val="002060"/>
                </a:solidFill>
              </a:rPr>
              <a:t>scopul scuză mijloacele?</a:t>
            </a:r>
          </a:p>
          <a:p>
            <a:pPr algn="ctr"/>
            <a:endParaRPr lang="en-US" sz="2800" dirty="0">
              <a:solidFill>
                <a:srgbClr val="002060"/>
              </a:solidFill>
            </a:endParaRPr>
          </a:p>
          <a:p>
            <a:pPr algn="ctr"/>
            <a:endParaRPr lang="en-US" sz="2800" dirty="0">
              <a:solidFill>
                <a:srgbClr val="002060"/>
              </a:solidFill>
            </a:endParaRPr>
          </a:p>
          <a:p>
            <a:pPr algn="ctr"/>
            <a:endParaRPr lang="en-US" sz="1400" dirty="0">
              <a:solidFill>
                <a:srgbClr val="002060"/>
              </a:solidFill>
            </a:endParaRPr>
          </a:p>
          <a:p>
            <a:pPr algn="ctr"/>
            <a:endParaRPr lang="en-US" sz="1400" dirty="0">
              <a:solidFill>
                <a:srgbClr val="002060"/>
              </a:solidFill>
            </a:endParaRPr>
          </a:p>
          <a:p>
            <a:pPr algn="ctr"/>
            <a:endParaRPr lang="en-US" sz="1400" dirty="0">
              <a:solidFill>
                <a:srgbClr val="002060"/>
              </a:solidFill>
            </a:endParaRPr>
          </a:p>
          <a:p>
            <a:pPr algn="ctr"/>
            <a:endParaRPr lang="en-US" sz="1400" dirty="0">
              <a:solidFill>
                <a:srgbClr val="002060"/>
              </a:solidFill>
            </a:endParaRPr>
          </a:p>
          <a:p>
            <a:pPr algn="ctr"/>
            <a:endParaRPr lang="en-US" sz="1400" dirty="0">
              <a:solidFill>
                <a:srgbClr val="002060"/>
              </a:solidFill>
            </a:endParaRPr>
          </a:p>
          <a:p>
            <a:pPr algn="ctr"/>
            <a:endParaRPr lang="en-US" sz="1400" dirty="0">
              <a:solidFill>
                <a:srgbClr val="002060"/>
              </a:solidFill>
            </a:endParaRPr>
          </a:p>
          <a:p>
            <a:pPr algn="ctr"/>
            <a:endParaRPr lang="en-US" sz="1400" dirty="0">
              <a:solidFill>
                <a:srgbClr val="002060"/>
              </a:solidFill>
            </a:endParaRPr>
          </a:p>
          <a:p>
            <a:pPr algn="ctr"/>
            <a:r>
              <a:rPr lang="ro-RO" sz="1400" dirty="0">
                <a:solidFill>
                  <a:srgbClr val="002060"/>
                </a:solidFill>
              </a:rPr>
              <a:t>Av.</a:t>
            </a:r>
            <a:r>
              <a:rPr lang="en-US" sz="1400" dirty="0">
                <a:solidFill>
                  <a:srgbClr val="002060"/>
                </a:solidFill>
              </a:rPr>
              <a:t> Roger Gladei</a:t>
            </a:r>
          </a:p>
          <a:p>
            <a:pPr algn="ctr"/>
            <a:r>
              <a:rPr lang="en-US" sz="1400" dirty="0">
                <a:solidFill>
                  <a:srgbClr val="002060"/>
                </a:solidFill>
              </a:rPr>
              <a:t>BAA Gladei </a:t>
            </a:r>
            <a:r>
              <a:rPr lang="en-US" sz="1400" dirty="0" err="1">
                <a:solidFill>
                  <a:srgbClr val="002060"/>
                </a:solidFill>
              </a:rPr>
              <a:t>si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Partenerii</a:t>
            </a:r>
            <a:endParaRPr lang="en-US" sz="1400" dirty="0">
              <a:solidFill>
                <a:srgbClr val="00206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885C11-AFA0-4B22-BB20-81BF4E22D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727" y="2066273"/>
            <a:ext cx="3120546" cy="190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279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noProof="0" smtClean="0"/>
              <a:t>19.02.2020</a:t>
            </a:fld>
            <a:endParaRPr lang="de-DE" noProof="0" dirty="0"/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509366" y="853709"/>
            <a:ext cx="6151467" cy="34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o-RO" sz="2100" dirty="0">
                <a:solidFill>
                  <a:srgbClr val="002060"/>
                </a:solidFill>
              </a:rPr>
              <a:t>Bine ați venit / </a:t>
            </a:r>
            <a:r>
              <a:rPr lang="ro-RO" sz="2100" dirty="0" err="1">
                <a:solidFill>
                  <a:srgbClr val="002060"/>
                </a:solidFill>
              </a:rPr>
              <a:t>welcome</a:t>
            </a:r>
            <a:r>
              <a:rPr lang="ro-RO" sz="2100" dirty="0">
                <a:solidFill>
                  <a:srgbClr val="002060"/>
                </a:solidFill>
              </a:rPr>
              <a:t> / </a:t>
            </a:r>
            <a:r>
              <a:rPr lang="ru-RU" sz="2100" dirty="0">
                <a:solidFill>
                  <a:srgbClr val="002060"/>
                </a:solidFill>
              </a:rPr>
              <a:t>добро пожаловать</a:t>
            </a:r>
            <a:endParaRPr lang="de-DE" sz="2100" i="1" dirty="0">
              <a:solidFill>
                <a:srgbClr val="002060"/>
              </a:solidFill>
            </a:endParaRPr>
          </a:p>
        </p:txBody>
      </p:sp>
      <p:sp>
        <p:nvSpPr>
          <p:cNvPr id="10" name="Inhaltsplatzhalter 4"/>
          <p:cNvSpPr txBox="1">
            <a:spLocks/>
          </p:cNvSpPr>
          <p:nvPr/>
        </p:nvSpPr>
        <p:spPr bwMode="auto">
          <a:xfrm>
            <a:off x="509366" y="1323209"/>
            <a:ext cx="5891434" cy="3483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  <a:ea typeface="+mn-ea"/>
                <a:cs typeface="+mn-cs"/>
              </a:defRPr>
            </a:lvl1pPr>
            <a:lvl2pPr marL="7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2pPr>
            <a:lvl3pPr marL="10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3pPr>
            <a:lvl4pPr marL="14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4pPr>
            <a:lvl5pPr marL="180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5pPr>
            <a:lvl6pPr marL="21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5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8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32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pPr marL="0" indent="0" fontAlgn="auto">
              <a:spcBef>
                <a:spcPts val="600"/>
              </a:spcBef>
              <a:spcAft>
                <a:spcPts val="0"/>
              </a:spcAft>
              <a:buClrTx/>
              <a:buFont typeface="Wingdings 2"/>
              <a:buChar char="E"/>
              <a:tabLst/>
            </a:pPr>
            <a:r>
              <a:rPr lang="ro-MD" sz="1200" b="0" dirty="0">
                <a:solidFill>
                  <a:srgbClr val="002060"/>
                </a:solidFill>
              </a:rPr>
              <a:t>Constituția RM: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  <a:tabLst/>
            </a:pPr>
            <a:r>
              <a:rPr lang="ro-MD" sz="1200" b="0" dirty="0">
                <a:solidFill>
                  <a:srgbClr val="002060"/>
                </a:solidFill>
              </a:rPr>
              <a:t>Nimeni nu poate fi </a:t>
            </a:r>
            <a:r>
              <a:rPr lang="ro-MD" sz="1200" b="0" u="sng" dirty="0">
                <a:solidFill>
                  <a:srgbClr val="002060"/>
                </a:solidFill>
              </a:rPr>
              <a:t>expropriat</a:t>
            </a:r>
            <a:r>
              <a:rPr lang="ro-MD" sz="1200" b="0" dirty="0">
                <a:solidFill>
                  <a:srgbClr val="002060"/>
                </a:solidFill>
              </a:rPr>
              <a:t> decât pentru o cauză de utilitate publică, stabilită potrivit legii, cu dreaptă </a:t>
            </a:r>
            <a:r>
              <a:rPr lang="ro-MD" sz="1200" b="0" dirty="0" err="1">
                <a:solidFill>
                  <a:srgbClr val="002060"/>
                </a:solidFill>
              </a:rPr>
              <a:t>şi</a:t>
            </a:r>
            <a:r>
              <a:rPr lang="ro-MD" sz="1200" b="0" dirty="0">
                <a:solidFill>
                  <a:srgbClr val="002060"/>
                </a:solidFill>
              </a:rPr>
              <a:t> </a:t>
            </a:r>
            <a:r>
              <a:rPr lang="ro-MD" sz="1200" b="0" u="sng" dirty="0">
                <a:solidFill>
                  <a:srgbClr val="002060"/>
                </a:solidFill>
              </a:rPr>
              <a:t>prealabilă</a:t>
            </a:r>
            <a:r>
              <a:rPr lang="ro-MD" sz="1200" b="0" dirty="0">
                <a:solidFill>
                  <a:srgbClr val="002060"/>
                </a:solidFill>
              </a:rPr>
              <a:t> despăgubire. – art.46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  <a:tabLst/>
            </a:pPr>
            <a:r>
              <a:rPr lang="ro-MD" sz="1200" b="0" dirty="0">
                <a:solidFill>
                  <a:srgbClr val="002060"/>
                </a:solidFill>
              </a:rPr>
              <a:t>În RM nu pot fi adoptate legi care ar </a:t>
            </a:r>
            <a:r>
              <a:rPr lang="ro-MD" sz="1200" b="0" u="sng" dirty="0">
                <a:solidFill>
                  <a:srgbClr val="002060"/>
                </a:solidFill>
              </a:rPr>
              <a:t>suprima sau ar diminua </a:t>
            </a:r>
            <a:r>
              <a:rPr lang="ro-MD" sz="1200" b="0" dirty="0">
                <a:solidFill>
                  <a:srgbClr val="002060"/>
                </a:solidFill>
              </a:rPr>
              <a:t>drepturile </a:t>
            </a:r>
            <a:r>
              <a:rPr lang="ro-MD" sz="1200" b="0" dirty="0" err="1">
                <a:solidFill>
                  <a:srgbClr val="002060"/>
                </a:solidFill>
              </a:rPr>
              <a:t>şi</a:t>
            </a:r>
            <a:r>
              <a:rPr lang="ro-MD" sz="1200" b="0" dirty="0">
                <a:solidFill>
                  <a:srgbClr val="002060"/>
                </a:solidFill>
              </a:rPr>
              <a:t> </a:t>
            </a:r>
            <a:r>
              <a:rPr lang="ro-MD" sz="1200" b="0" dirty="0" err="1">
                <a:solidFill>
                  <a:srgbClr val="002060"/>
                </a:solidFill>
              </a:rPr>
              <a:t>libertăţile</a:t>
            </a:r>
            <a:r>
              <a:rPr lang="ro-MD" sz="1200" b="0" dirty="0">
                <a:solidFill>
                  <a:srgbClr val="002060"/>
                </a:solidFill>
              </a:rPr>
              <a:t> fundamentale ale omului. </a:t>
            </a:r>
            <a:r>
              <a:rPr lang="ro-MD" sz="1200" b="0" u="sng" dirty="0" err="1">
                <a:solidFill>
                  <a:srgbClr val="002060"/>
                </a:solidFill>
              </a:rPr>
              <a:t>Exerciţiul</a:t>
            </a:r>
            <a:r>
              <a:rPr lang="ro-MD" sz="1200" b="0" u="sng" dirty="0">
                <a:solidFill>
                  <a:srgbClr val="002060"/>
                </a:solidFill>
              </a:rPr>
              <a:t> drepturilor </a:t>
            </a:r>
            <a:r>
              <a:rPr lang="ro-MD" sz="1200" b="0" dirty="0" err="1">
                <a:solidFill>
                  <a:srgbClr val="002060"/>
                </a:solidFill>
              </a:rPr>
              <a:t>şi</a:t>
            </a:r>
            <a:r>
              <a:rPr lang="ro-MD" sz="1200" b="0" dirty="0">
                <a:solidFill>
                  <a:srgbClr val="002060"/>
                </a:solidFill>
              </a:rPr>
              <a:t> </a:t>
            </a:r>
            <a:r>
              <a:rPr lang="ro-MD" sz="1200" b="0" dirty="0" err="1">
                <a:solidFill>
                  <a:srgbClr val="002060"/>
                </a:solidFill>
              </a:rPr>
              <a:t>libertăţilor</a:t>
            </a:r>
            <a:r>
              <a:rPr lang="ro-MD" sz="1200" b="0" dirty="0">
                <a:solidFill>
                  <a:srgbClr val="002060"/>
                </a:solidFill>
              </a:rPr>
              <a:t> nu poate fi supus altor restrângeri decât celor prevăzute de lege.... Restrângerea trebuie să fie </a:t>
            </a:r>
            <a:r>
              <a:rPr lang="ro-MD" sz="1200" b="0" u="sng" dirty="0" err="1">
                <a:solidFill>
                  <a:srgbClr val="002060"/>
                </a:solidFill>
              </a:rPr>
              <a:t>proporţională</a:t>
            </a:r>
            <a:r>
              <a:rPr lang="ro-MD" sz="1200" b="0" dirty="0">
                <a:solidFill>
                  <a:srgbClr val="002060"/>
                </a:solidFill>
              </a:rPr>
              <a:t> cu </a:t>
            </a:r>
            <a:r>
              <a:rPr lang="ro-MD" sz="1200" b="0" dirty="0" err="1">
                <a:solidFill>
                  <a:srgbClr val="002060"/>
                </a:solidFill>
              </a:rPr>
              <a:t>situaţia</a:t>
            </a:r>
            <a:r>
              <a:rPr lang="ro-MD" sz="1200" b="0" dirty="0">
                <a:solidFill>
                  <a:srgbClr val="002060"/>
                </a:solidFill>
              </a:rPr>
              <a:t> care a determinat-o </a:t>
            </a:r>
            <a:r>
              <a:rPr lang="ro-MD" sz="1200" b="0" dirty="0" err="1">
                <a:solidFill>
                  <a:srgbClr val="002060"/>
                </a:solidFill>
              </a:rPr>
              <a:t>şi</a:t>
            </a:r>
            <a:r>
              <a:rPr lang="ro-MD" sz="1200" b="0" dirty="0">
                <a:solidFill>
                  <a:srgbClr val="002060"/>
                </a:solidFill>
              </a:rPr>
              <a:t> </a:t>
            </a:r>
            <a:r>
              <a:rPr lang="ro-MD" sz="1200" b="0" u="sng" dirty="0">
                <a:solidFill>
                  <a:srgbClr val="002060"/>
                </a:solidFill>
              </a:rPr>
              <a:t>nu poate atinge </a:t>
            </a:r>
            <a:r>
              <a:rPr lang="ro-MD" sz="1200" b="0" u="sng" dirty="0" err="1">
                <a:solidFill>
                  <a:srgbClr val="002060"/>
                </a:solidFill>
              </a:rPr>
              <a:t>existenţa</a:t>
            </a:r>
            <a:r>
              <a:rPr lang="ro-MD" sz="1200" b="0" u="sng" dirty="0">
                <a:solidFill>
                  <a:srgbClr val="002060"/>
                </a:solidFill>
              </a:rPr>
              <a:t> dreptului</a:t>
            </a:r>
            <a:r>
              <a:rPr lang="ro-MD" sz="1200" b="0" dirty="0">
                <a:solidFill>
                  <a:srgbClr val="002060"/>
                </a:solidFill>
              </a:rPr>
              <a:t>. - art.54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  <a:tabLst/>
            </a:pPr>
            <a:r>
              <a:rPr lang="ro-MD" sz="1200" b="0" dirty="0">
                <a:solidFill>
                  <a:srgbClr val="002060"/>
                </a:solidFill>
              </a:rPr>
              <a:t>Statul trebuie să asigure … libertatea </a:t>
            </a:r>
            <a:r>
              <a:rPr lang="ro-MD" sz="1200" b="0" dirty="0" err="1">
                <a:solidFill>
                  <a:srgbClr val="002060"/>
                </a:solidFill>
              </a:rPr>
              <a:t>activităţii</a:t>
            </a:r>
            <a:r>
              <a:rPr lang="ro-MD" sz="1200" b="0" dirty="0">
                <a:solidFill>
                  <a:srgbClr val="002060"/>
                </a:solidFill>
              </a:rPr>
              <a:t> de întreprinzător, ... </a:t>
            </a:r>
            <a:r>
              <a:rPr lang="ro-MD" sz="1200" b="0" u="sng" dirty="0">
                <a:solidFill>
                  <a:srgbClr val="002060"/>
                </a:solidFill>
              </a:rPr>
              <a:t>inviolabilitatea </a:t>
            </a:r>
            <a:r>
              <a:rPr lang="ro-MD" sz="1200" b="0" u="sng" dirty="0" err="1">
                <a:solidFill>
                  <a:srgbClr val="002060"/>
                </a:solidFill>
              </a:rPr>
              <a:t>investiţiilor</a:t>
            </a:r>
            <a:r>
              <a:rPr lang="ro-MD" sz="1200" b="0" dirty="0">
                <a:solidFill>
                  <a:srgbClr val="002060"/>
                </a:solidFill>
              </a:rPr>
              <a:t>, inclusiv străine. - art.126</a:t>
            </a:r>
          </a:p>
          <a:p>
            <a:pPr marL="0" indent="0" fontAlgn="auto">
              <a:spcBef>
                <a:spcPts val="600"/>
              </a:spcBef>
              <a:spcAft>
                <a:spcPts val="0"/>
              </a:spcAft>
              <a:buClrTx/>
              <a:buFont typeface="Wingdings 2"/>
              <a:buChar char="E"/>
              <a:tabLst/>
            </a:pPr>
            <a:r>
              <a:rPr lang="ro-MD" sz="1200" b="0" dirty="0">
                <a:solidFill>
                  <a:srgbClr val="002060"/>
                </a:solidFill>
              </a:rPr>
              <a:t>CEDO, art.1 din Protocol adițional.</a:t>
            </a:r>
          </a:p>
          <a:p>
            <a:pPr marL="0" indent="0" fontAlgn="auto">
              <a:spcBef>
                <a:spcPts val="600"/>
              </a:spcBef>
              <a:spcAft>
                <a:spcPts val="0"/>
              </a:spcAft>
              <a:buClrTx/>
              <a:buFont typeface="Wingdings 2"/>
              <a:buChar char="E"/>
              <a:tabLst/>
            </a:pPr>
            <a:r>
              <a:rPr lang="ro-MD" sz="1200" b="0" dirty="0">
                <a:solidFill>
                  <a:srgbClr val="002060"/>
                </a:solidFill>
              </a:rPr>
              <a:t> Tratate bilaterale de protejarea investițiilor (peste 30), ex. BIT România 1997: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  <a:tabLst/>
            </a:pPr>
            <a:r>
              <a:rPr lang="ro-MD" sz="1200" b="0" dirty="0" err="1">
                <a:solidFill>
                  <a:srgbClr val="002060"/>
                </a:solidFill>
              </a:rPr>
              <a:t>investiţiile</a:t>
            </a:r>
            <a:r>
              <a:rPr lang="ro-MD" sz="1200" b="0" dirty="0">
                <a:solidFill>
                  <a:srgbClr val="002060"/>
                </a:solidFill>
              </a:rPr>
              <a:t> nu vor putea fi expropriate sau supuse unor </a:t>
            </a:r>
            <a:r>
              <a:rPr lang="ro-MD" sz="1200" b="0" u="sng" dirty="0">
                <a:solidFill>
                  <a:srgbClr val="002060"/>
                </a:solidFill>
              </a:rPr>
              <a:t>măsuri având un efect similar</a:t>
            </a:r>
            <a:r>
              <a:rPr lang="ro-MD" sz="1200" b="0" dirty="0">
                <a:solidFill>
                  <a:srgbClr val="002060"/>
                </a:solidFill>
              </a:rPr>
              <a:t>;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  <a:tabLst/>
            </a:pPr>
            <a:r>
              <a:rPr lang="ro-MD" sz="1200" b="0" dirty="0">
                <a:solidFill>
                  <a:srgbClr val="002060"/>
                </a:solidFill>
              </a:rPr>
              <a:t>suma despăgubirii se va determinată în conformitate cu valoarea efectivă  </a:t>
            </a:r>
            <a:r>
              <a:rPr lang="ro-MD" sz="1200" b="0" dirty="0" err="1">
                <a:solidFill>
                  <a:srgbClr val="002060"/>
                </a:solidFill>
              </a:rPr>
              <a:t>şi</a:t>
            </a:r>
            <a:r>
              <a:rPr lang="ro-MD" sz="1200" b="0" dirty="0">
                <a:solidFill>
                  <a:srgbClr val="002060"/>
                </a:solidFill>
              </a:rPr>
              <a:t> </a:t>
            </a:r>
            <a:r>
              <a:rPr lang="ro-MD" sz="1200" b="0" u="sng" dirty="0">
                <a:solidFill>
                  <a:srgbClr val="002060"/>
                </a:solidFill>
              </a:rPr>
              <a:t>justă</a:t>
            </a:r>
            <a:r>
              <a:rPr lang="ro-MD" sz="1200" b="0" dirty="0">
                <a:solidFill>
                  <a:srgbClr val="002060"/>
                </a:solidFill>
              </a:rPr>
              <a:t> de </a:t>
            </a:r>
            <a:r>
              <a:rPr lang="ro-MD" sz="1200" b="0" dirty="0" err="1">
                <a:solidFill>
                  <a:srgbClr val="002060"/>
                </a:solidFill>
              </a:rPr>
              <a:t>piaţă</a:t>
            </a:r>
            <a:r>
              <a:rPr lang="ro-MD" sz="1200" b="0" dirty="0">
                <a:solidFill>
                  <a:srgbClr val="002060"/>
                </a:solidFill>
              </a:rPr>
              <a:t> a </a:t>
            </a:r>
            <a:r>
              <a:rPr lang="ro-MD" sz="1200" b="0" dirty="0" err="1">
                <a:solidFill>
                  <a:srgbClr val="002060"/>
                </a:solidFill>
              </a:rPr>
              <a:t>investiţiei</a:t>
            </a:r>
            <a:r>
              <a:rPr lang="ro-MD" sz="1200" b="0" dirty="0">
                <a:solidFill>
                  <a:srgbClr val="002060"/>
                </a:solidFill>
              </a:rPr>
              <a:t>, cu </a:t>
            </a:r>
            <a:r>
              <a:rPr lang="ro-MD" sz="1200" b="0" dirty="0" err="1">
                <a:solidFill>
                  <a:srgbClr val="002060"/>
                </a:solidFill>
              </a:rPr>
              <a:t>puţin</a:t>
            </a:r>
            <a:r>
              <a:rPr lang="ro-MD" sz="1200" b="0" dirty="0">
                <a:solidFill>
                  <a:srgbClr val="002060"/>
                </a:solidFill>
              </a:rPr>
              <a:t> </a:t>
            </a:r>
            <a:r>
              <a:rPr lang="ro-MD" sz="1200" b="0" u="sng" dirty="0">
                <a:solidFill>
                  <a:srgbClr val="002060"/>
                </a:solidFill>
              </a:rPr>
              <a:t>înainte</a:t>
            </a:r>
            <a:r>
              <a:rPr lang="ro-MD" sz="1200" b="0" dirty="0">
                <a:solidFill>
                  <a:srgbClr val="002060"/>
                </a:solidFill>
              </a:rPr>
              <a:t> de momentul </a:t>
            </a:r>
            <a:r>
              <a:rPr lang="ro-MD" sz="1200" b="0" dirty="0" err="1">
                <a:solidFill>
                  <a:srgbClr val="002060"/>
                </a:solidFill>
              </a:rPr>
              <a:t>anunţării</a:t>
            </a:r>
            <a:r>
              <a:rPr lang="ro-MD" sz="1200" b="0" dirty="0">
                <a:solidFill>
                  <a:srgbClr val="002060"/>
                </a:solidFill>
              </a:rPr>
              <a:t> deciziei de expropriere.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Tx/>
              <a:buNone/>
              <a:tabLst/>
            </a:pPr>
            <a:endParaRPr lang="ro-MD" sz="1200" b="0" dirty="0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020E59-0432-4088-9F05-F8AB85585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902" y="-150448"/>
            <a:ext cx="1628648" cy="128281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8960117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noProof="0" smtClean="0"/>
              <a:t>19.02.2020</a:t>
            </a:fld>
            <a:endParaRPr lang="de-DE" noProof="0" dirty="0"/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509366" y="846565"/>
            <a:ext cx="6151467" cy="34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o-RO" sz="2100" dirty="0">
                <a:solidFill>
                  <a:srgbClr val="002060"/>
                </a:solidFill>
              </a:rPr>
              <a:t>”Cacofonie” legislativă (L202/2017):</a:t>
            </a:r>
            <a:endParaRPr lang="de-DE" sz="2100" i="1" dirty="0">
              <a:solidFill>
                <a:srgbClr val="002060"/>
              </a:solidFill>
            </a:endParaRPr>
          </a:p>
        </p:txBody>
      </p:sp>
      <p:sp>
        <p:nvSpPr>
          <p:cNvPr id="10" name="Inhaltsplatzhalter 4"/>
          <p:cNvSpPr txBox="1">
            <a:spLocks/>
          </p:cNvSpPr>
          <p:nvPr/>
        </p:nvSpPr>
        <p:spPr bwMode="auto">
          <a:xfrm>
            <a:off x="509366" y="1323209"/>
            <a:ext cx="5891434" cy="3483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  <a:ea typeface="+mn-ea"/>
                <a:cs typeface="+mn-cs"/>
              </a:defRPr>
            </a:lvl1pPr>
            <a:lvl2pPr marL="7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2pPr>
            <a:lvl3pPr marL="10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3pPr>
            <a:lvl4pPr marL="14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4pPr>
            <a:lvl5pPr marL="180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5pPr>
            <a:lvl6pPr marL="21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5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8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32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pPr marL="0" indent="0" fontAlgn="auto">
              <a:spcBef>
                <a:spcPts val="600"/>
              </a:spcBef>
              <a:spcAft>
                <a:spcPts val="0"/>
              </a:spcAft>
              <a:buClrTx/>
              <a:buFont typeface="Wingdings 2"/>
              <a:buChar char="E"/>
              <a:tabLst/>
            </a:pPr>
            <a:r>
              <a:rPr lang="ro-MD" sz="1200" b="0" i="1" dirty="0" err="1">
                <a:solidFill>
                  <a:srgbClr val="002060"/>
                </a:solidFill>
              </a:rPr>
              <a:t>deţinere</a:t>
            </a:r>
            <a:r>
              <a:rPr lang="ro-MD" sz="1200" b="0" i="1" dirty="0">
                <a:solidFill>
                  <a:srgbClr val="002060"/>
                </a:solidFill>
              </a:rPr>
              <a:t> </a:t>
            </a:r>
            <a:r>
              <a:rPr lang="ro-MD" sz="1200" i="1" dirty="0">
                <a:solidFill>
                  <a:srgbClr val="002060"/>
                </a:solidFill>
              </a:rPr>
              <a:t>calificată</a:t>
            </a:r>
            <a:r>
              <a:rPr lang="ro-MD" sz="1200" b="0" i="1" dirty="0">
                <a:solidFill>
                  <a:srgbClr val="002060"/>
                </a:solidFill>
              </a:rPr>
              <a:t> </a:t>
            </a:r>
            <a:r>
              <a:rPr lang="ro-MD" sz="1200" b="0" dirty="0">
                <a:solidFill>
                  <a:srgbClr val="002060"/>
                </a:solidFill>
              </a:rPr>
              <a:t>– </a:t>
            </a:r>
            <a:r>
              <a:rPr lang="ro-MD" sz="1200" b="0" dirty="0" err="1">
                <a:solidFill>
                  <a:srgbClr val="002060"/>
                </a:solidFill>
              </a:rPr>
              <a:t>deţinere</a:t>
            </a:r>
            <a:r>
              <a:rPr lang="ro-MD" sz="1200" b="0" dirty="0">
                <a:solidFill>
                  <a:srgbClr val="002060"/>
                </a:solidFill>
              </a:rPr>
              <a:t> directă sau indirectă care reprezintă 1% din </a:t>
            </a:r>
            <a:r>
              <a:rPr lang="ro-MD" sz="1200" b="0" dirty="0" err="1">
                <a:solidFill>
                  <a:srgbClr val="002060"/>
                </a:solidFill>
              </a:rPr>
              <a:t>cap.soc</a:t>
            </a:r>
            <a:r>
              <a:rPr lang="ro-MD" sz="1200" b="0" dirty="0">
                <a:solidFill>
                  <a:srgbClr val="002060"/>
                </a:solidFill>
              </a:rPr>
              <a:t>. sau </a:t>
            </a:r>
            <a:r>
              <a:rPr lang="ro-MD" sz="1200" b="0" dirty="0" err="1">
                <a:solidFill>
                  <a:srgbClr val="002060"/>
                </a:solidFill>
              </a:rPr>
              <a:t>dr.vot</a:t>
            </a:r>
            <a:endParaRPr lang="ro-MD" sz="1200" b="0" dirty="0">
              <a:solidFill>
                <a:srgbClr val="002060"/>
              </a:solidFill>
            </a:endParaRPr>
          </a:p>
          <a:p>
            <a:pPr marL="360000" lvl="1" indent="0" fontAlgn="auto">
              <a:spcBef>
                <a:spcPts val="600"/>
              </a:spcBef>
              <a:spcAft>
                <a:spcPts val="0"/>
              </a:spcAft>
              <a:buClrTx/>
              <a:buFont typeface="Wingdings 2"/>
              <a:buChar char="L"/>
              <a:tabLst/>
            </a:pPr>
            <a:r>
              <a:rPr lang="ro-MD" sz="1200" b="0" dirty="0">
                <a:solidFill>
                  <a:srgbClr val="C00000"/>
                </a:solidFill>
                <a:cs typeface="Calibri" pitchFamily="34" charset="0"/>
              </a:rPr>
              <a:t>Regulamentul UE nr. 575/2013 – 10%</a:t>
            </a:r>
            <a:r>
              <a:rPr lang="ro-RO" sz="1200" b="0" i="1" dirty="0">
                <a:solidFill>
                  <a:srgbClr val="002060"/>
                </a:solidFill>
              </a:rPr>
              <a:t>.</a:t>
            </a:r>
            <a:r>
              <a:rPr lang="ro-MD" sz="1200" b="0" dirty="0">
                <a:solidFill>
                  <a:srgbClr val="002060"/>
                </a:solidFill>
              </a:rPr>
              <a:t> </a:t>
            </a:r>
            <a:endParaRPr lang="ro-RO" sz="1200" b="0" dirty="0">
              <a:solidFill>
                <a:srgbClr val="002060"/>
              </a:solidFill>
            </a:endParaRPr>
          </a:p>
          <a:p>
            <a:pPr marL="0" indent="0" fontAlgn="auto">
              <a:spcBef>
                <a:spcPts val="600"/>
              </a:spcBef>
              <a:spcAft>
                <a:spcPts val="0"/>
              </a:spcAft>
              <a:buClrTx/>
              <a:buFont typeface="Wingdings 2"/>
              <a:buChar char="E"/>
              <a:tabLst/>
            </a:pPr>
            <a:r>
              <a:rPr lang="ro-MD" sz="1200" b="0" i="1" dirty="0">
                <a:solidFill>
                  <a:srgbClr val="002060"/>
                </a:solidFill>
              </a:rPr>
              <a:t>persoane care </a:t>
            </a:r>
            <a:r>
              <a:rPr lang="ro-MD" sz="1200" b="0" i="1" dirty="0" err="1">
                <a:solidFill>
                  <a:srgbClr val="002060"/>
                </a:solidFill>
              </a:rPr>
              <a:t>acţionează</a:t>
            </a:r>
            <a:r>
              <a:rPr lang="ro-MD" sz="1200" b="0" i="1" dirty="0">
                <a:solidFill>
                  <a:srgbClr val="002060"/>
                </a:solidFill>
              </a:rPr>
              <a:t> </a:t>
            </a:r>
            <a:r>
              <a:rPr lang="ro-MD" sz="1200" i="1" dirty="0">
                <a:solidFill>
                  <a:srgbClr val="002060"/>
                </a:solidFill>
              </a:rPr>
              <a:t>concertat</a:t>
            </a:r>
            <a:r>
              <a:rPr lang="ro-MD" sz="1200" b="0" i="1" dirty="0">
                <a:solidFill>
                  <a:srgbClr val="002060"/>
                </a:solidFill>
              </a:rPr>
              <a:t> </a:t>
            </a:r>
            <a:r>
              <a:rPr lang="ro-MD" sz="1200" b="0" dirty="0">
                <a:solidFill>
                  <a:srgbClr val="002060"/>
                </a:solidFill>
              </a:rPr>
              <a:t>– </a:t>
            </a:r>
            <a:r>
              <a:rPr lang="en-US" sz="1200" b="0" dirty="0">
                <a:solidFill>
                  <a:srgbClr val="002060"/>
                </a:solidFill>
              </a:rPr>
              <a:t>…</a:t>
            </a:r>
            <a:r>
              <a:rPr lang="ro-MD" sz="1200" b="0" dirty="0">
                <a:solidFill>
                  <a:srgbClr val="002060"/>
                </a:solidFill>
              </a:rPr>
              <a:t>decide să-</a:t>
            </a:r>
            <a:r>
              <a:rPr lang="ro-MD" sz="1200" b="0" dirty="0" err="1">
                <a:solidFill>
                  <a:srgbClr val="002060"/>
                </a:solidFill>
              </a:rPr>
              <a:t>şi</a:t>
            </a:r>
            <a:r>
              <a:rPr lang="ro-MD" sz="1200" b="0" dirty="0">
                <a:solidFill>
                  <a:srgbClr val="002060"/>
                </a:solidFill>
              </a:rPr>
              <a:t> exercite drepturile legate de o </a:t>
            </a:r>
            <a:r>
              <a:rPr lang="ro-MD" sz="1200" b="0" dirty="0" err="1">
                <a:solidFill>
                  <a:srgbClr val="002060"/>
                </a:solidFill>
              </a:rPr>
              <a:t>deţinere</a:t>
            </a:r>
            <a:r>
              <a:rPr lang="ro-MD" sz="1200" b="0" dirty="0">
                <a:solidFill>
                  <a:srgbClr val="002060"/>
                </a:solidFill>
              </a:rPr>
              <a:t> dobândită sau pe care urmează să o dobândească în conformitate cu un acord implicit sau explicit încheiat între acestea. Până la proba contrară, următoarele persoane se prezumă că acționează concertat: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  <a:tabLst/>
            </a:pPr>
            <a:r>
              <a:rPr lang="ro-MD" sz="1200" b="0" dirty="0">
                <a:solidFill>
                  <a:srgbClr val="002060"/>
                </a:solidFill>
              </a:rPr>
              <a:t>achiziție coordonată / intenție comună,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  <a:tabLst/>
            </a:pPr>
            <a:r>
              <a:rPr lang="ro-MD" sz="1200" b="0" dirty="0">
                <a:solidFill>
                  <a:srgbClr val="002060"/>
                </a:solidFill>
              </a:rPr>
              <a:t>acord de vot comun,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  <a:tabLst/>
            </a:pPr>
            <a:r>
              <a:rPr lang="ro-MD" sz="1200" b="0" dirty="0">
                <a:solidFill>
                  <a:srgbClr val="002060"/>
                </a:solidFill>
              </a:rPr>
              <a:t>resurse financiare din </a:t>
            </a:r>
            <a:r>
              <a:rPr lang="ro-MD" sz="1200" b="0" dirty="0" err="1">
                <a:solidFill>
                  <a:srgbClr val="002060"/>
                </a:solidFill>
              </a:rPr>
              <a:t>aceeaşi</a:t>
            </a:r>
            <a:r>
              <a:rPr lang="ro-MD" sz="1200" b="0" dirty="0">
                <a:solidFill>
                  <a:srgbClr val="002060"/>
                </a:solidFill>
              </a:rPr>
              <a:t> sursă,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  <a:tabLst/>
            </a:pPr>
            <a:r>
              <a:rPr lang="ro-MD" sz="1200" b="0" dirty="0">
                <a:solidFill>
                  <a:srgbClr val="002060"/>
                </a:solidFill>
              </a:rPr>
              <a:t>politică </a:t>
            </a:r>
            <a:r>
              <a:rPr lang="ro-MD" sz="1200" b="0" dirty="0" err="1">
                <a:solidFill>
                  <a:srgbClr val="002060"/>
                </a:solidFill>
              </a:rPr>
              <a:t>investiţională</a:t>
            </a:r>
            <a:r>
              <a:rPr lang="ro-MD" sz="1200" b="0" dirty="0">
                <a:solidFill>
                  <a:srgbClr val="002060"/>
                </a:solidFill>
              </a:rPr>
              <a:t> similară,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  <a:tabLst/>
            </a:pPr>
            <a:r>
              <a:rPr lang="ro-MD" sz="1200" b="0" dirty="0" err="1">
                <a:solidFill>
                  <a:srgbClr val="002060"/>
                </a:solidFill>
              </a:rPr>
              <a:t>exerciţiu</a:t>
            </a:r>
            <a:r>
              <a:rPr lang="ro-MD" sz="1200" b="0" dirty="0">
                <a:solidFill>
                  <a:srgbClr val="002060"/>
                </a:solidFill>
              </a:rPr>
              <a:t> identic al drepturilor de acționar bancar, de durată,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  <a:tabLst/>
            </a:pPr>
            <a:r>
              <a:rPr lang="ro-MD" sz="1200" b="0" dirty="0">
                <a:solidFill>
                  <a:srgbClr val="002060"/>
                </a:solidFill>
              </a:rPr>
              <a:t>reprezentant comun,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  <a:tabLst/>
            </a:pPr>
            <a:r>
              <a:rPr lang="ro-MD" sz="1200" b="0" dirty="0" err="1">
                <a:solidFill>
                  <a:srgbClr val="002060"/>
                </a:solidFill>
              </a:rPr>
              <a:t>operaţiuni</a:t>
            </a:r>
            <a:r>
              <a:rPr lang="ro-MD" sz="1200" b="0" dirty="0">
                <a:solidFill>
                  <a:srgbClr val="002060"/>
                </a:solidFill>
              </a:rPr>
              <a:t> economice împreună,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  <a:tabLst/>
            </a:pPr>
            <a:r>
              <a:rPr lang="ro-MD" sz="1200" b="0" dirty="0">
                <a:solidFill>
                  <a:srgbClr val="002060"/>
                </a:solidFill>
              </a:rPr>
              <a:t>alții, cf criteriilor stabilite în actele BNM.</a:t>
            </a:r>
            <a:endParaRPr lang="en-US" sz="1200" b="0" dirty="0">
              <a:solidFill>
                <a:srgbClr val="002060"/>
              </a:solidFill>
            </a:endParaRPr>
          </a:p>
          <a:p>
            <a:pPr marL="360000" lvl="1" indent="0" fontAlgn="auto">
              <a:spcBef>
                <a:spcPts val="600"/>
              </a:spcBef>
              <a:spcAft>
                <a:spcPts val="0"/>
              </a:spcAft>
              <a:buClrTx/>
              <a:buFont typeface="Wingdings 2"/>
              <a:buChar char="L"/>
              <a:tabLst/>
            </a:pPr>
            <a:r>
              <a:rPr lang="en-US" sz="1200" b="0" dirty="0" err="1">
                <a:solidFill>
                  <a:srgbClr val="C00000"/>
                </a:solidFill>
                <a:cs typeface="Calibri" pitchFamily="34" charset="0"/>
              </a:rPr>
              <a:t>Directiva</a:t>
            </a:r>
            <a:r>
              <a:rPr lang="en-US" sz="1200" b="0" dirty="0">
                <a:solidFill>
                  <a:srgbClr val="C00000"/>
                </a:solidFill>
                <a:cs typeface="Calibri" pitchFamily="34" charset="0"/>
              </a:rPr>
              <a:t> </a:t>
            </a:r>
            <a:r>
              <a:rPr lang="ro-MD" sz="1200" b="0" dirty="0">
                <a:solidFill>
                  <a:srgbClr val="C00000"/>
                </a:solidFill>
                <a:cs typeface="Calibri" pitchFamily="34" charset="0"/>
              </a:rPr>
              <a:t>UE nr. 36/2013 – ”potențial achizitor” (art.22), similar OUG nr.99/2006 (art.7 + art.25(2) condițiile se stabilesc prin </a:t>
            </a:r>
            <a:r>
              <a:rPr lang="ro-MD" sz="1200" b="0" dirty="0" err="1">
                <a:solidFill>
                  <a:srgbClr val="C00000"/>
                </a:solidFill>
                <a:cs typeface="Calibri" pitchFamily="34" charset="0"/>
              </a:rPr>
              <a:t>reglem</a:t>
            </a:r>
            <a:r>
              <a:rPr lang="ro-MD" sz="1200" b="0" dirty="0">
                <a:solidFill>
                  <a:srgbClr val="C00000"/>
                </a:solidFill>
                <a:cs typeface="Calibri" pitchFamily="34" charset="0"/>
              </a:rPr>
              <a:t>-le BNR) </a:t>
            </a:r>
            <a:endParaRPr lang="ro-RO" sz="1200" b="0" dirty="0">
              <a:solidFill>
                <a:srgbClr val="C00000"/>
              </a:solidFill>
              <a:cs typeface="Calibri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Tx/>
              <a:buNone/>
              <a:tabLst/>
            </a:pPr>
            <a:endParaRPr lang="ro-MD" sz="1200" b="0" dirty="0">
              <a:solidFill>
                <a:srgbClr val="00206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31A5D5-C3CD-4371-A921-895ABE81A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772" y="0"/>
            <a:ext cx="767228" cy="80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8278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noProof="0" smtClean="0"/>
              <a:t>19.02.2020</a:t>
            </a:fld>
            <a:endParaRPr lang="de-DE" noProof="0" dirty="0"/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509366" y="846565"/>
            <a:ext cx="6151467" cy="34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o-RO" sz="2100" dirty="0">
                <a:solidFill>
                  <a:srgbClr val="002060"/>
                </a:solidFill>
              </a:rPr>
              <a:t>Ghilotina legislativă (L202/2017):</a:t>
            </a:r>
            <a:endParaRPr lang="de-DE" sz="2100" i="1" dirty="0">
              <a:solidFill>
                <a:srgbClr val="002060"/>
              </a:solidFill>
            </a:endParaRPr>
          </a:p>
        </p:txBody>
      </p:sp>
      <p:sp>
        <p:nvSpPr>
          <p:cNvPr id="10" name="Inhaltsplatzhalter 4"/>
          <p:cNvSpPr txBox="1">
            <a:spLocks/>
          </p:cNvSpPr>
          <p:nvPr/>
        </p:nvSpPr>
        <p:spPr bwMode="auto">
          <a:xfrm>
            <a:off x="483283" y="1316065"/>
            <a:ext cx="5891434" cy="3483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  <a:ea typeface="+mn-ea"/>
                <a:cs typeface="+mn-cs"/>
              </a:defRPr>
            </a:lvl1pPr>
            <a:lvl2pPr marL="7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2pPr>
            <a:lvl3pPr marL="10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3pPr>
            <a:lvl4pPr marL="14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4pPr>
            <a:lvl5pPr marL="180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5pPr>
            <a:lvl6pPr marL="21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5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8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32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  <a:tabLst/>
            </a:pPr>
            <a:r>
              <a:rPr lang="ro-MD" sz="1200" b="0" dirty="0" err="1">
                <a:solidFill>
                  <a:srgbClr val="002060"/>
                </a:solidFill>
              </a:rPr>
              <a:t>Exerciţiul</a:t>
            </a:r>
            <a:r>
              <a:rPr lang="ro-MD" sz="1200" b="0" dirty="0">
                <a:solidFill>
                  <a:srgbClr val="002060"/>
                </a:solidFill>
              </a:rPr>
              <a:t> drepturilor de acționar (de vot, convocare AGA, primire dividende, etc) este </a:t>
            </a:r>
            <a:r>
              <a:rPr lang="ro-MD" sz="1200" b="0" u="sng" dirty="0">
                <a:solidFill>
                  <a:srgbClr val="002060"/>
                </a:solidFill>
              </a:rPr>
              <a:t>suspendat de drept </a:t>
            </a:r>
            <a:r>
              <a:rPr lang="ro-MD" sz="1200" b="0" dirty="0">
                <a:solidFill>
                  <a:srgbClr val="002060"/>
                </a:solidFill>
              </a:rPr>
              <a:t>din data </a:t>
            </a:r>
            <a:r>
              <a:rPr lang="ro-MD" sz="1200" b="0" dirty="0" err="1">
                <a:solidFill>
                  <a:srgbClr val="002060"/>
                </a:solidFill>
              </a:rPr>
              <a:t>achiziţiei</a:t>
            </a:r>
            <a:r>
              <a:rPr lang="ro-MD" sz="1200" b="0" dirty="0">
                <a:solidFill>
                  <a:srgbClr val="002060"/>
                </a:solidFill>
              </a:rPr>
              <a:t> fără aprobarea prealabilă a BNM.</a:t>
            </a:r>
          </a:p>
          <a:p>
            <a:pPr marL="720000" lvl="2" indent="0" fontAlgn="auto">
              <a:spcBef>
                <a:spcPts val="600"/>
              </a:spcBef>
              <a:spcAft>
                <a:spcPts val="0"/>
              </a:spcAft>
              <a:buClrTx/>
              <a:buFont typeface="Wingdings 2"/>
              <a:buChar char="L"/>
              <a:tabLst/>
            </a:pPr>
            <a:r>
              <a:rPr lang="ro-RO" sz="1200" b="0" dirty="0">
                <a:solidFill>
                  <a:srgbClr val="C00000"/>
                </a:solidFill>
                <a:cs typeface="Calibri" pitchFamily="34" charset="0"/>
              </a:rPr>
              <a:t>Directiva 36/2013: </a:t>
            </a:r>
            <a:r>
              <a:rPr lang="ro-RO" sz="1200" b="0" i="1" dirty="0">
                <a:solidFill>
                  <a:srgbClr val="C00000"/>
                </a:solidFill>
                <a:cs typeface="Calibri" pitchFamily="34" charset="0"/>
              </a:rPr>
              <a:t>În cazul în care se dobândește o participație </a:t>
            </a:r>
            <a:r>
              <a:rPr lang="ro-RO" sz="1200" b="0" i="1" u="sng" dirty="0">
                <a:solidFill>
                  <a:srgbClr val="C00000"/>
                </a:solidFill>
                <a:cs typeface="Calibri" pitchFamily="34" charset="0"/>
              </a:rPr>
              <a:t>în pofida opoziției </a:t>
            </a:r>
            <a:r>
              <a:rPr lang="ro-RO" sz="1200" b="0" i="1" dirty="0">
                <a:solidFill>
                  <a:srgbClr val="C00000"/>
                </a:solidFill>
                <a:cs typeface="Calibri" pitchFamily="34" charset="0"/>
              </a:rPr>
              <a:t>autorităților competente, statele membre ... dispun fie </a:t>
            </a:r>
            <a:r>
              <a:rPr lang="ro-RO" sz="1200" b="0" i="1" u="sng" dirty="0">
                <a:solidFill>
                  <a:srgbClr val="C00000"/>
                </a:solidFill>
                <a:cs typeface="Calibri" pitchFamily="34" charset="0"/>
              </a:rPr>
              <a:t>suspendarea</a:t>
            </a:r>
            <a:r>
              <a:rPr lang="ro-RO" sz="1200" b="0" i="1" dirty="0">
                <a:solidFill>
                  <a:srgbClr val="C00000"/>
                </a:solidFill>
                <a:cs typeface="Calibri" pitchFamily="34" charset="0"/>
              </a:rPr>
              <a:t> exercitării drepturilor de vot aferente, fie </a:t>
            </a:r>
            <a:r>
              <a:rPr lang="ro-RO" sz="1200" b="0" i="1" u="sng" dirty="0">
                <a:solidFill>
                  <a:srgbClr val="C00000"/>
                </a:solidFill>
                <a:cs typeface="Calibri" pitchFamily="34" charset="0"/>
              </a:rPr>
              <a:t>nulitatea</a:t>
            </a:r>
            <a:r>
              <a:rPr lang="ro-RO" sz="1200" b="0" i="1" dirty="0">
                <a:solidFill>
                  <a:srgbClr val="C00000"/>
                </a:solidFill>
                <a:cs typeface="Calibri" pitchFamily="34" charset="0"/>
              </a:rPr>
              <a:t> voturilor exprimate, fie posibilitatea anulării acestora</a:t>
            </a:r>
            <a:r>
              <a:rPr lang="ro-RO" sz="1200" b="0" dirty="0">
                <a:solidFill>
                  <a:srgbClr val="C00000"/>
                </a:solidFill>
                <a:cs typeface="Calibri" pitchFamily="34" charset="0"/>
              </a:rPr>
              <a:t>.</a:t>
            </a:r>
            <a:r>
              <a:rPr lang="ro-MD" sz="1200" b="0" dirty="0">
                <a:solidFill>
                  <a:srgbClr val="C00000"/>
                </a:solidFill>
                <a:cs typeface="Calibri" pitchFamily="34" charset="0"/>
              </a:rPr>
              <a:t> </a:t>
            </a:r>
            <a:endParaRPr lang="ro-RO" sz="1200" b="0" dirty="0">
              <a:solidFill>
                <a:srgbClr val="C00000"/>
              </a:solidFill>
              <a:cs typeface="Calibri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Tx/>
              <a:buNone/>
              <a:tabLst/>
            </a:pPr>
            <a:endParaRPr lang="ro-MD" sz="1200" b="0" dirty="0">
              <a:solidFill>
                <a:srgbClr val="00206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  <a:tabLst/>
            </a:pPr>
            <a:r>
              <a:rPr lang="ro-MD" sz="1200" b="0" dirty="0" err="1">
                <a:solidFill>
                  <a:srgbClr val="002060"/>
                </a:solidFill>
              </a:rPr>
              <a:t>Acţiunea</a:t>
            </a:r>
            <a:r>
              <a:rPr lang="ro-MD" sz="1200" b="0" dirty="0">
                <a:solidFill>
                  <a:srgbClr val="002060"/>
                </a:solidFill>
              </a:rPr>
              <a:t> concertată </a:t>
            </a:r>
            <a:r>
              <a:rPr lang="ro-MD" sz="1200" b="0" dirty="0" err="1">
                <a:solidFill>
                  <a:srgbClr val="002060"/>
                </a:solidFill>
              </a:rPr>
              <a:t>şi</a:t>
            </a:r>
            <a:r>
              <a:rPr lang="ro-MD" sz="1200" b="0" dirty="0">
                <a:solidFill>
                  <a:srgbClr val="002060"/>
                </a:solidFill>
              </a:rPr>
              <a:t> </a:t>
            </a:r>
            <a:r>
              <a:rPr lang="ro-MD" sz="1200" b="0" u="sng" dirty="0">
                <a:solidFill>
                  <a:srgbClr val="002060"/>
                </a:solidFill>
              </a:rPr>
              <a:t>data </a:t>
            </a:r>
            <a:r>
              <a:rPr lang="ro-MD" sz="1200" b="0" u="sng" dirty="0" err="1">
                <a:solidFill>
                  <a:srgbClr val="002060"/>
                </a:solidFill>
              </a:rPr>
              <a:t>achiziţiei</a:t>
            </a:r>
            <a:r>
              <a:rPr lang="ro-MD" sz="1200" b="0" u="sng" dirty="0">
                <a:solidFill>
                  <a:srgbClr val="002060"/>
                </a:solidFill>
              </a:rPr>
              <a:t> </a:t>
            </a:r>
            <a:r>
              <a:rPr lang="ro-MD" sz="1200" b="0" dirty="0">
                <a:solidFill>
                  <a:srgbClr val="002060"/>
                </a:solidFill>
              </a:rPr>
              <a:t>sunt constatate de BNM. Acțiunea concertată </a:t>
            </a:r>
            <a:r>
              <a:rPr lang="ro-MD" sz="1200" b="0" u="sng" dirty="0">
                <a:solidFill>
                  <a:srgbClr val="002060"/>
                </a:solidFill>
              </a:rPr>
              <a:t>se prezumă</a:t>
            </a:r>
            <a:r>
              <a:rPr lang="ro-MD" sz="1200" b="0" dirty="0">
                <a:solidFill>
                  <a:srgbClr val="002060"/>
                </a:solidFill>
              </a:rPr>
              <a:t>, conform </a:t>
            </a:r>
            <a:r>
              <a:rPr lang="ro-MD" sz="1200" b="0" u="sng" dirty="0">
                <a:solidFill>
                  <a:srgbClr val="002060"/>
                </a:solidFill>
              </a:rPr>
              <a:t>constatărilor</a:t>
            </a:r>
            <a:r>
              <a:rPr lang="ro-MD" sz="1200" b="0" dirty="0">
                <a:solidFill>
                  <a:srgbClr val="002060"/>
                </a:solidFill>
              </a:rPr>
              <a:t> BNM.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Tx/>
              <a:buNone/>
              <a:tabLst/>
            </a:pPr>
            <a:endParaRPr lang="ro-MD" sz="1200" b="0" dirty="0">
              <a:solidFill>
                <a:srgbClr val="00206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  <a:tabLst/>
            </a:pPr>
            <a:r>
              <a:rPr lang="ro-MD" sz="1200" b="0" dirty="0">
                <a:solidFill>
                  <a:srgbClr val="002060"/>
                </a:solidFill>
              </a:rPr>
              <a:t>BNM </a:t>
            </a:r>
            <a:r>
              <a:rPr lang="ro-MD" sz="1200" b="0" u="sng" dirty="0">
                <a:solidFill>
                  <a:srgbClr val="002060"/>
                </a:solidFill>
              </a:rPr>
              <a:t>informează</a:t>
            </a:r>
            <a:r>
              <a:rPr lang="ro-MD" sz="1200" b="0" dirty="0">
                <a:solidFill>
                  <a:srgbClr val="002060"/>
                </a:solidFill>
              </a:rPr>
              <a:t> achizitorul </a:t>
            </a:r>
            <a:r>
              <a:rPr lang="ro-MD" sz="1200" b="0" dirty="0" err="1">
                <a:solidFill>
                  <a:srgbClr val="002060"/>
                </a:solidFill>
              </a:rPr>
              <a:t>şi</a:t>
            </a:r>
            <a:r>
              <a:rPr lang="ro-MD" sz="1200" b="0" dirty="0">
                <a:solidFill>
                  <a:srgbClr val="002060"/>
                </a:solidFill>
              </a:rPr>
              <a:t> banca, în 5 zile de la data la care a aflat despre </a:t>
            </a:r>
            <a:r>
              <a:rPr lang="ro-MD" sz="1200" b="0" dirty="0" err="1">
                <a:solidFill>
                  <a:srgbClr val="002060"/>
                </a:solidFill>
              </a:rPr>
              <a:t>achiziţie</a:t>
            </a:r>
            <a:r>
              <a:rPr lang="ro-MD" sz="1200" b="0" dirty="0">
                <a:solidFill>
                  <a:srgbClr val="002060"/>
                </a:solidFill>
              </a:rPr>
              <a:t>, despre </a:t>
            </a:r>
            <a:r>
              <a:rPr lang="ro-MD" sz="1200" b="0" dirty="0" err="1">
                <a:solidFill>
                  <a:srgbClr val="002060"/>
                </a:solidFill>
              </a:rPr>
              <a:t>incidenţa</a:t>
            </a:r>
            <a:r>
              <a:rPr lang="ro-MD" sz="1200" b="0" dirty="0">
                <a:solidFill>
                  <a:srgbClr val="002060"/>
                </a:solidFill>
              </a:rPr>
              <a:t> prevederilor vizând suspendarea exercițiului.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Tx/>
              <a:buNone/>
              <a:tabLst/>
            </a:pPr>
            <a:endParaRPr lang="ro-MD" sz="1200" b="0" dirty="0">
              <a:solidFill>
                <a:srgbClr val="00206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  <a:tabLst/>
            </a:pPr>
            <a:r>
              <a:rPr lang="ro-MD" sz="1200" b="0" dirty="0">
                <a:solidFill>
                  <a:srgbClr val="002060"/>
                </a:solidFill>
              </a:rPr>
              <a:t>Achizitorii vor înstrăina </a:t>
            </a:r>
            <a:r>
              <a:rPr lang="ro-MD" sz="1200" b="0" dirty="0" err="1">
                <a:solidFill>
                  <a:srgbClr val="002060"/>
                </a:solidFill>
              </a:rPr>
              <a:t>acţiunile</a:t>
            </a:r>
            <a:r>
              <a:rPr lang="ro-MD" sz="1200" b="0" dirty="0">
                <a:solidFill>
                  <a:srgbClr val="002060"/>
                </a:solidFill>
              </a:rPr>
              <a:t> în termen de 3 luni de la data </a:t>
            </a:r>
            <a:r>
              <a:rPr lang="ro-MD" sz="1200" b="0" dirty="0" err="1">
                <a:solidFill>
                  <a:srgbClr val="002060"/>
                </a:solidFill>
              </a:rPr>
              <a:t>achiziţiei</a:t>
            </a:r>
            <a:r>
              <a:rPr lang="ro-MD" sz="1200" b="0" dirty="0">
                <a:solidFill>
                  <a:srgbClr val="002060"/>
                </a:solidFill>
              </a:rPr>
              <a:t>. BNM poate </a:t>
            </a:r>
            <a:r>
              <a:rPr lang="ro-MD" sz="1200" b="0" u="sng" dirty="0">
                <a:solidFill>
                  <a:srgbClr val="002060"/>
                </a:solidFill>
              </a:rPr>
              <a:t>prelungi</a:t>
            </a:r>
            <a:r>
              <a:rPr lang="ro-MD" sz="1200" b="0" dirty="0">
                <a:solidFill>
                  <a:srgbClr val="002060"/>
                </a:solidFill>
              </a:rPr>
              <a:t> termenul de </a:t>
            </a:r>
            <a:r>
              <a:rPr lang="ro-MD" sz="1200" b="0" dirty="0" err="1">
                <a:solidFill>
                  <a:srgbClr val="002060"/>
                </a:solidFill>
              </a:rPr>
              <a:t>max</a:t>
            </a:r>
            <a:r>
              <a:rPr lang="ro-MD" sz="1200" b="0" dirty="0">
                <a:solidFill>
                  <a:srgbClr val="002060"/>
                </a:solidFill>
              </a:rPr>
              <a:t> 3 ori (i) în vederea neadmiterii periclitării </a:t>
            </a:r>
            <a:r>
              <a:rPr lang="ro-MD" sz="1200" b="0" dirty="0" err="1">
                <a:solidFill>
                  <a:srgbClr val="002060"/>
                </a:solidFill>
              </a:rPr>
              <a:t>stabilităţii</a:t>
            </a:r>
            <a:r>
              <a:rPr lang="ro-MD" sz="1200" b="0" dirty="0">
                <a:solidFill>
                  <a:srgbClr val="002060"/>
                </a:solidFill>
              </a:rPr>
              <a:t> financiare sau în cazul în care există un interes public, sau (ii) dacă a  a fost identificat prealabil un achizitor </a:t>
            </a:r>
            <a:r>
              <a:rPr lang="ro-MD" sz="1200" b="0" dirty="0" err="1">
                <a:solidFill>
                  <a:srgbClr val="002060"/>
                </a:solidFill>
              </a:rPr>
              <a:t>potenţial</a:t>
            </a:r>
            <a:r>
              <a:rPr lang="ro-MD" sz="1200" b="0" dirty="0">
                <a:solidFill>
                  <a:srgbClr val="002060"/>
                </a:solidFill>
              </a:rPr>
              <a:t> potrivit </a:t>
            </a:r>
            <a:r>
              <a:rPr lang="ro-MD" sz="1200" b="0" dirty="0" err="1">
                <a:solidFill>
                  <a:srgbClr val="002060"/>
                </a:solidFill>
              </a:rPr>
              <a:t>şi</a:t>
            </a:r>
            <a:r>
              <a:rPr lang="ro-MD" sz="1200" b="0" dirty="0">
                <a:solidFill>
                  <a:srgbClr val="002060"/>
                </a:solidFill>
              </a:rPr>
              <a:t> adecvat.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31A5D5-C3CD-4371-A921-895ABE81A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772" y="0"/>
            <a:ext cx="767228" cy="80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48614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noProof="0" smtClean="0"/>
              <a:t>19.02.2020</a:t>
            </a:fld>
            <a:endParaRPr lang="de-DE" noProof="0" dirty="0"/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509366" y="846565"/>
            <a:ext cx="6151467" cy="34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o-RO" sz="2100" dirty="0">
                <a:solidFill>
                  <a:srgbClr val="002060"/>
                </a:solidFill>
              </a:rPr>
              <a:t>Ghilotina legislativă (L202/2017):</a:t>
            </a:r>
            <a:endParaRPr lang="de-DE" sz="2100" i="1" dirty="0">
              <a:solidFill>
                <a:srgbClr val="002060"/>
              </a:solidFill>
            </a:endParaRPr>
          </a:p>
        </p:txBody>
      </p:sp>
      <p:sp>
        <p:nvSpPr>
          <p:cNvPr id="10" name="Inhaltsplatzhalter 4"/>
          <p:cNvSpPr txBox="1">
            <a:spLocks/>
          </p:cNvSpPr>
          <p:nvPr/>
        </p:nvSpPr>
        <p:spPr bwMode="auto">
          <a:xfrm>
            <a:off x="483283" y="1316065"/>
            <a:ext cx="5891434" cy="3483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  <a:ea typeface="+mn-ea"/>
                <a:cs typeface="+mn-cs"/>
              </a:defRPr>
            </a:lvl1pPr>
            <a:lvl2pPr marL="7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2pPr>
            <a:lvl3pPr marL="10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3pPr>
            <a:lvl4pPr marL="14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4pPr>
            <a:lvl5pPr marL="180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5pPr>
            <a:lvl6pPr marL="21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5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8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32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  <a:tabLst/>
            </a:pPr>
            <a:r>
              <a:rPr lang="ro-MD" sz="1200" b="0" dirty="0">
                <a:solidFill>
                  <a:srgbClr val="002060"/>
                </a:solidFill>
              </a:rPr>
              <a:t>După expirarea termenului de vânzare, </a:t>
            </a:r>
            <a:r>
              <a:rPr lang="ro-MD" sz="1200" b="0" u="sng" dirty="0">
                <a:solidFill>
                  <a:srgbClr val="002060"/>
                </a:solidFill>
              </a:rPr>
              <a:t>organul executiv </a:t>
            </a:r>
            <a:r>
              <a:rPr lang="ro-MD" sz="1200" b="0" dirty="0">
                <a:solidFill>
                  <a:srgbClr val="002060"/>
                </a:solidFill>
              </a:rPr>
              <a:t>al băncii </a:t>
            </a:r>
          </a:p>
          <a:p>
            <a:pPr marL="645750" lvl="1" indent="-285750" fontAlgn="auto">
              <a:spcBef>
                <a:spcPts val="0"/>
              </a:spcBef>
              <a:spcAft>
                <a:spcPts val="0"/>
              </a:spcAft>
              <a:buClrTx/>
              <a:buAutoNum type="romanLcParenBoth"/>
              <a:tabLst/>
            </a:pPr>
            <a:r>
              <a:rPr lang="ro-MD" sz="1200" b="0" u="sng" dirty="0">
                <a:solidFill>
                  <a:srgbClr val="002060"/>
                </a:solidFill>
              </a:rPr>
              <a:t>anulează</a:t>
            </a:r>
            <a:r>
              <a:rPr lang="ro-MD" sz="1200" b="0" dirty="0">
                <a:solidFill>
                  <a:srgbClr val="002060"/>
                </a:solidFill>
              </a:rPr>
              <a:t> acțiunile și emite altele noi, </a:t>
            </a:r>
          </a:p>
          <a:p>
            <a:pPr marL="645750" lvl="1" indent="-285750" fontAlgn="auto">
              <a:spcBef>
                <a:spcPts val="0"/>
              </a:spcBef>
              <a:spcAft>
                <a:spcPts val="0"/>
              </a:spcAft>
              <a:buClrTx/>
              <a:buAutoNum type="romanLcParenBoth"/>
              <a:tabLst/>
            </a:pPr>
            <a:r>
              <a:rPr lang="ro-MD" sz="1200" b="0" dirty="0">
                <a:solidFill>
                  <a:srgbClr val="002060"/>
                </a:solidFill>
              </a:rPr>
              <a:t>comandă evaluare independentă, </a:t>
            </a:r>
          </a:p>
          <a:p>
            <a:pPr marL="645750" lvl="1" indent="-285750" fontAlgn="auto">
              <a:spcBef>
                <a:spcPts val="0"/>
              </a:spcBef>
              <a:spcAft>
                <a:spcPts val="0"/>
              </a:spcAft>
              <a:buClrTx/>
              <a:buAutoNum type="romanLcParenBoth"/>
              <a:tabLst/>
            </a:pPr>
            <a:r>
              <a:rPr lang="ro-MD" sz="1200" b="0" dirty="0">
                <a:solidFill>
                  <a:srgbClr val="002060"/>
                </a:solidFill>
              </a:rPr>
              <a:t>expune la vânzare acțiunile noi, în </a:t>
            </a:r>
            <a:r>
              <a:rPr lang="ro-MD" sz="1200" b="0" u="sng" dirty="0">
                <a:solidFill>
                  <a:srgbClr val="002060"/>
                </a:solidFill>
              </a:rPr>
              <a:t>pachet unic</a:t>
            </a:r>
            <a:r>
              <a:rPr lang="ro-MD" sz="1200" b="0" dirty="0">
                <a:solidFill>
                  <a:srgbClr val="002060"/>
                </a:solidFill>
              </a:rPr>
              <a:t>, la BVM, pentru </a:t>
            </a:r>
            <a:r>
              <a:rPr lang="ro-MD" sz="1200" b="0" dirty="0" err="1">
                <a:solidFill>
                  <a:srgbClr val="002060"/>
                </a:solidFill>
              </a:rPr>
              <a:t>max</a:t>
            </a:r>
            <a:r>
              <a:rPr lang="ro-MD" sz="1200" b="0" dirty="0">
                <a:solidFill>
                  <a:srgbClr val="002060"/>
                </a:solidFill>
              </a:rPr>
              <a:t> 3 (x3)  luni,</a:t>
            </a:r>
          </a:p>
          <a:p>
            <a:pPr marL="645750" lvl="1" indent="-285750" fontAlgn="auto">
              <a:spcBef>
                <a:spcPts val="0"/>
              </a:spcBef>
              <a:spcAft>
                <a:spcPts val="0"/>
              </a:spcAft>
              <a:buClrTx/>
              <a:buAutoNum type="romanLcParenBoth"/>
              <a:tabLst/>
            </a:pPr>
            <a:r>
              <a:rPr lang="ro-MD" sz="1200" b="0" dirty="0">
                <a:solidFill>
                  <a:srgbClr val="002060"/>
                </a:solidFill>
              </a:rPr>
              <a:t>ulterior, le vinde în </a:t>
            </a:r>
            <a:r>
              <a:rPr lang="ro-MD" sz="1200" b="0" u="sng" dirty="0">
                <a:solidFill>
                  <a:srgbClr val="002060"/>
                </a:solidFill>
              </a:rPr>
              <a:t>pachete separate </a:t>
            </a:r>
            <a:r>
              <a:rPr lang="ro-MD" sz="1200" b="0" dirty="0">
                <a:solidFill>
                  <a:srgbClr val="002060"/>
                </a:solidFill>
              </a:rPr>
              <a:t>(6 luni, cu reducerea prețului 10-30%),</a:t>
            </a:r>
          </a:p>
          <a:p>
            <a:pPr marL="645750" lvl="1" indent="-285750" fontAlgn="auto">
              <a:spcBef>
                <a:spcPts val="0"/>
              </a:spcBef>
              <a:spcAft>
                <a:spcPts val="0"/>
              </a:spcAft>
              <a:buClrTx/>
              <a:buAutoNum type="romanLcParenBoth"/>
              <a:tabLst/>
            </a:pPr>
            <a:r>
              <a:rPr lang="ro-MD" sz="1200" b="0" dirty="0">
                <a:solidFill>
                  <a:srgbClr val="002060"/>
                </a:solidFill>
              </a:rPr>
              <a:t>consemnează prețul, după deducerea sancțiunilor și costurilor, în conturile deschise ex-acționarilor.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  <a:tabLst/>
            </a:pPr>
            <a:endParaRPr lang="ro-MD" sz="1200" b="0" dirty="0">
              <a:solidFill>
                <a:srgbClr val="002060"/>
              </a:solidFill>
            </a:endParaRPr>
          </a:p>
          <a:p>
            <a:pPr marL="360000" lvl="1" indent="0" fontAlgn="auto">
              <a:spcBef>
                <a:spcPts val="600"/>
              </a:spcBef>
              <a:spcAft>
                <a:spcPts val="0"/>
              </a:spcAft>
              <a:buClrTx/>
              <a:buFont typeface="Wingdings 2"/>
              <a:buChar char="L"/>
              <a:tabLst/>
            </a:pPr>
            <a:r>
              <a:rPr lang="ro-RO" sz="1200" b="0" dirty="0">
                <a:solidFill>
                  <a:srgbClr val="C00000"/>
                </a:solidFill>
                <a:cs typeface="Calibri" pitchFamily="34" charset="0"/>
              </a:rPr>
              <a:t>Directiva 36/2013, art.26(2): În cazul în care se dobândește o participație în pofida opoziției autorităților competente, statele membre ... dispun fie </a:t>
            </a:r>
            <a:r>
              <a:rPr lang="ro-RO" sz="1200" b="0" u="sng" dirty="0">
                <a:solidFill>
                  <a:srgbClr val="C00000"/>
                </a:solidFill>
                <a:cs typeface="Calibri" pitchFamily="34" charset="0"/>
              </a:rPr>
              <a:t>suspendarea</a:t>
            </a:r>
            <a:r>
              <a:rPr lang="ro-RO" sz="1200" b="0" dirty="0">
                <a:solidFill>
                  <a:srgbClr val="C00000"/>
                </a:solidFill>
                <a:cs typeface="Calibri" pitchFamily="34" charset="0"/>
              </a:rPr>
              <a:t> exercitării drepturilor de vot aferente, fie </a:t>
            </a:r>
            <a:r>
              <a:rPr lang="ro-RO" sz="1200" b="0" u="sng" dirty="0">
                <a:solidFill>
                  <a:srgbClr val="C00000"/>
                </a:solidFill>
                <a:cs typeface="Calibri" pitchFamily="34" charset="0"/>
              </a:rPr>
              <a:t>nulitatea voturilor </a:t>
            </a:r>
            <a:r>
              <a:rPr lang="ro-RO" sz="1200" b="0" dirty="0">
                <a:solidFill>
                  <a:srgbClr val="C00000"/>
                </a:solidFill>
                <a:cs typeface="Calibri" pitchFamily="34" charset="0"/>
              </a:rPr>
              <a:t>exprimate, fie posibilitatea anulării acestora.</a:t>
            </a:r>
            <a:r>
              <a:rPr lang="ro-MD" sz="1200" b="0" dirty="0">
                <a:solidFill>
                  <a:srgbClr val="C00000"/>
                </a:solidFill>
                <a:cs typeface="Calibri" pitchFamily="34" charset="0"/>
              </a:rPr>
              <a:t> </a:t>
            </a:r>
          </a:p>
          <a:p>
            <a:pPr marL="360000" lvl="1" indent="0" fontAlgn="auto">
              <a:spcBef>
                <a:spcPts val="600"/>
              </a:spcBef>
              <a:spcAft>
                <a:spcPts val="0"/>
              </a:spcAft>
              <a:buClrTx/>
              <a:buFont typeface="Wingdings 2"/>
              <a:buChar char="L"/>
              <a:tabLst/>
            </a:pPr>
            <a:r>
              <a:rPr lang="ro-RO" sz="1200" b="0" dirty="0">
                <a:solidFill>
                  <a:srgbClr val="C00000"/>
                </a:solidFill>
                <a:cs typeface="Calibri" pitchFamily="34" charset="0"/>
              </a:rPr>
              <a:t>OUG 99/2016, art.232(1): Dacă după expirarea termenului </a:t>
            </a:r>
            <a:r>
              <a:rPr lang="en-US" sz="1200" b="0" dirty="0">
                <a:solidFill>
                  <a:srgbClr val="C00000"/>
                </a:solidFill>
                <a:cs typeface="Calibri" pitchFamily="34" charset="0"/>
              </a:rPr>
              <a:t>[de 3 </a:t>
            </a:r>
            <a:r>
              <a:rPr lang="en-US" sz="1200" b="0" dirty="0" err="1">
                <a:solidFill>
                  <a:srgbClr val="C00000"/>
                </a:solidFill>
                <a:cs typeface="Calibri" pitchFamily="34" charset="0"/>
              </a:rPr>
              <a:t>luni</a:t>
            </a:r>
            <a:r>
              <a:rPr lang="en-US" sz="1200" b="0" dirty="0">
                <a:solidFill>
                  <a:srgbClr val="C00000"/>
                </a:solidFill>
                <a:cs typeface="Calibri" pitchFamily="34" charset="0"/>
              </a:rPr>
              <a:t> de la data </a:t>
            </a:r>
            <a:r>
              <a:rPr lang="en-US" sz="1200" b="0" dirty="0" err="1">
                <a:solidFill>
                  <a:srgbClr val="C00000"/>
                </a:solidFill>
                <a:cs typeface="Calibri" pitchFamily="34" charset="0"/>
              </a:rPr>
              <a:t>comunic</a:t>
            </a:r>
            <a:r>
              <a:rPr lang="ro-MD" sz="1200" b="0" dirty="0" err="1">
                <a:solidFill>
                  <a:srgbClr val="C00000"/>
                </a:solidFill>
                <a:cs typeface="Calibri" pitchFamily="34" charset="0"/>
              </a:rPr>
              <a:t>ării</a:t>
            </a:r>
            <a:r>
              <a:rPr lang="ro-MD" sz="1200" b="0" dirty="0">
                <a:solidFill>
                  <a:srgbClr val="C00000"/>
                </a:solidFill>
                <a:cs typeface="Calibri" pitchFamily="34" charset="0"/>
              </a:rPr>
              <a:t> opoziției</a:t>
            </a:r>
            <a:r>
              <a:rPr lang="en-US" sz="1200" b="0" dirty="0">
                <a:solidFill>
                  <a:srgbClr val="C00000"/>
                </a:solidFill>
                <a:cs typeface="Calibri" pitchFamily="34" charset="0"/>
              </a:rPr>
              <a:t>] </a:t>
            </a:r>
            <a:r>
              <a:rPr lang="ro-RO" sz="1200" b="0" dirty="0" err="1">
                <a:solidFill>
                  <a:srgbClr val="C00000"/>
                </a:solidFill>
                <a:cs typeface="Calibri" pitchFamily="34" charset="0"/>
              </a:rPr>
              <a:t>acţiunile</a:t>
            </a:r>
            <a:r>
              <a:rPr lang="ro-RO" sz="1200" b="0" dirty="0">
                <a:solidFill>
                  <a:srgbClr val="C00000"/>
                </a:solidFill>
                <a:cs typeface="Calibri" pitchFamily="34" charset="0"/>
              </a:rPr>
              <a:t> nu au fost vândute, BNR </a:t>
            </a:r>
            <a:r>
              <a:rPr lang="ro-RO" sz="1200" b="0" u="sng" dirty="0">
                <a:solidFill>
                  <a:srgbClr val="C00000"/>
                </a:solidFill>
                <a:cs typeface="Calibri" pitchFamily="34" charset="0"/>
              </a:rPr>
              <a:t>dispune</a:t>
            </a:r>
            <a:r>
              <a:rPr lang="ro-RO" sz="1200" b="0" dirty="0">
                <a:solidFill>
                  <a:srgbClr val="C00000"/>
                </a:solidFill>
                <a:cs typeface="Calibri" pitchFamily="34" charset="0"/>
              </a:rPr>
              <a:t> </a:t>
            </a:r>
            <a:r>
              <a:rPr lang="ro-RO" sz="1200" b="0" dirty="0" err="1">
                <a:solidFill>
                  <a:srgbClr val="C00000"/>
                </a:solidFill>
                <a:cs typeface="Calibri" pitchFamily="34" charset="0"/>
              </a:rPr>
              <a:t>instituţiei</a:t>
            </a:r>
            <a:r>
              <a:rPr lang="ro-RO" sz="1200" b="0" dirty="0">
                <a:solidFill>
                  <a:srgbClr val="C00000"/>
                </a:solidFill>
                <a:cs typeface="Calibri" pitchFamily="34" charset="0"/>
              </a:rPr>
              <a:t> de credit anularea </a:t>
            </a:r>
            <a:r>
              <a:rPr lang="ro-RO" sz="1200" b="0" dirty="0" err="1">
                <a:solidFill>
                  <a:srgbClr val="C00000"/>
                </a:solidFill>
                <a:cs typeface="Calibri" pitchFamily="34" charset="0"/>
              </a:rPr>
              <a:t>acţiunilor</a:t>
            </a:r>
            <a:r>
              <a:rPr lang="ro-RO" sz="1200" b="0" dirty="0">
                <a:solidFill>
                  <a:srgbClr val="C00000"/>
                </a:solidFill>
                <a:cs typeface="Calibri" pitchFamily="34" charset="0"/>
              </a:rPr>
              <a:t>, emiterea unor noi </a:t>
            </a:r>
            <a:r>
              <a:rPr lang="ro-RO" sz="1200" b="0" dirty="0" err="1">
                <a:solidFill>
                  <a:srgbClr val="C00000"/>
                </a:solidFill>
                <a:cs typeface="Calibri" pitchFamily="34" charset="0"/>
              </a:rPr>
              <a:t>acţiuni</a:t>
            </a:r>
            <a:r>
              <a:rPr lang="ro-RO" sz="1200" b="0" dirty="0">
                <a:solidFill>
                  <a:srgbClr val="C00000"/>
                </a:solidFill>
                <a:cs typeface="Calibri" pitchFamily="34" charset="0"/>
              </a:rPr>
              <a:t> purtând </a:t>
            </a:r>
            <a:r>
              <a:rPr lang="ro-RO" sz="1200" b="0" dirty="0" err="1">
                <a:solidFill>
                  <a:srgbClr val="C00000"/>
                </a:solidFill>
                <a:cs typeface="Calibri" pitchFamily="34" charset="0"/>
              </a:rPr>
              <a:t>acelaşi</a:t>
            </a:r>
            <a:r>
              <a:rPr lang="ro-RO" sz="1200" b="0" dirty="0">
                <a:solidFill>
                  <a:srgbClr val="C00000"/>
                </a:solidFill>
                <a:cs typeface="Calibri" pitchFamily="34" charset="0"/>
              </a:rPr>
              <a:t> număr </a:t>
            </a:r>
            <a:r>
              <a:rPr lang="ro-RO" sz="1200" b="0" dirty="0" err="1">
                <a:solidFill>
                  <a:srgbClr val="C00000"/>
                </a:solidFill>
                <a:cs typeface="Calibri" pitchFamily="34" charset="0"/>
              </a:rPr>
              <a:t>şi</a:t>
            </a:r>
            <a:r>
              <a:rPr lang="ro-RO" sz="1200" b="0" dirty="0">
                <a:solidFill>
                  <a:srgbClr val="C00000"/>
                </a:solidFill>
                <a:cs typeface="Calibri" pitchFamily="34" charset="0"/>
              </a:rPr>
              <a:t> vânzarea acestora....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  <a:tabLst/>
            </a:pPr>
            <a:endParaRPr lang="ro-MD" sz="1200" b="0" dirty="0">
              <a:solidFill>
                <a:srgbClr val="002060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Tx/>
              <a:buNone/>
              <a:tabLst/>
            </a:pPr>
            <a:endParaRPr lang="ro-MD" sz="1200" b="0" dirty="0">
              <a:solidFill>
                <a:srgbClr val="00206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31A5D5-C3CD-4371-A921-895ABE81A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772" y="0"/>
            <a:ext cx="767228" cy="80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53751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noProof="0" smtClean="0"/>
              <a:t>19.02.2020</a:t>
            </a:fld>
            <a:endParaRPr lang="de-DE" noProof="0" dirty="0"/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509366" y="846565"/>
            <a:ext cx="6151467" cy="34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o-RO" sz="2100" dirty="0">
                <a:solidFill>
                  <a:srgbClr val="002060"/>
                </a:solidFill>
              </a:rPr>
              <a:t>Ghilotina în practica</a:t>
            </a:r>
            <a:endParaRPr lang="de-DE" sz="2100" i="1" dirty="0">
              <a:solidFill>
                <a:srgbClr val="002060"/>
              </a:solidFill>
            </a:endParaRPr>
          </a:p>
        </p:txBody>
      </p:sp>
      <p:sp>
        <p:nvSpPr>
          <p:cNvPr id="10" name="Inhaltsplatzhalter 4"/>
          <p:cNvSpPr txBox="1">
            <a:spLocks/>
          </p:cNvSpPr>
          <p:nvPr/>
        </p:nvSpPr>
        <p:spPr bwMode="auto">
          <a:xfrm>
            <a:off x="483283" y="1256448"/>
            <a:ext cx="5891434" cy="3483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  <a:ea typeface="+mn-ea"/>
                <a:cs typeface="+mn-cs"/>
              </a:defRPr>
            </a:lvl1pPr>
            <a:lvl2pPr marL="7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2pPr>
            <a:lvl3pPr marL="10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3pPr>
            <a:lvl4pPr marL="14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4pPr>
            <a:lvl5pPr marL="180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5pPr>
            <a:lvl6pPr marL="21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5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8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32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ClrTx/>
              <a:buNone/>
              <a:tabLst/>
            </a:pPr>
            <a:endParaRPr lang="ro-MD" sz="1200" b="0" dirty="0">
              <a:solidFill>
                <a:srgbClr val="002060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Tx/>
              <a:buNone/>
              <a:tabLst/>
            </a:pPr>
            <a:r>
              <a:rPr lang="ro-MD" sz="1200" b="0" dirty="0">
                <a:solidFill>
                  <a:srgbClr val="002060"/>
                </a:solidFill>
              </a:rPr>
              <a:t>MAIB: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Tx/>
              <a:buNone/>
              <a:tabLst/>
            </a:pPr>
            <a:r>
              <a:rPr lang="ro-MD" sz="1200" b="0" dirty="0">
                <a:solidFill>
                  <a:srgbClr val="002060"/>
                </a:solidFill>
              </a:rPr>
              <a:t>Dec 2015 + Mar 2016, 20 acționari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Tx/>
              <a:buNone/>
              <a:tabLst/>
            </a:pPr>
            <a:r>
              <a:rPr lang="ro-MD" sz="1200" b="0" dirty="0">
                <a:solidFill>
                  <a:srgbClr val="002060"/>
                </a:solidFill>
              </a:rPr>
              <a:t>(ca. 43%) </a:t>
            </a:r>
          </a:p>
          <a:p>
            <a:pPr marL="0" indent="0" fontAlgn="auto">
              <a:spcBef>
                <a:spcPts val="600"/>
              </a:spcBef>
              <a:spcAft>
                <a:spcPts val="0"/>
              </a:spcAft>
              <a:buClrTx/>
              <a:buNone/>
              <a:tabLst/>
            </a:pPr>
            <a:endParaRPr lang="ro-MD" sz="1200" b="0" dirty="0">
              <a:solidFill>
                <a:srgbClr val="002060"/>
              </a:solidFill>
            </a:endParaRPr>
          </a:p>
          <a:p>
            <a:pPr marL="0" indent="0" fontAlgn="auto">
              <a:spcBef>
                <a:spcPts val="600"/>
              </a:spcBef>
              <a:spcAft>
                <a:spcPts val="0"/>
              </a:spcAft>
              <a:buClrTx/>
              <a:buNone/>
              <a:tabLst/>
            </a:pPr>
            <a:r>
              <a:rPr lang="ro-MD" sz="1200" b="0" dirty="0" err="1">
                <a:solidFill>
                  <a:srgbClr val="002060"/>
                </a:solidFill>
              </a:rPr>
              <a:t>Moldindconbank</a:t>
            </a:r>
            <a:r>
              <a:rPr lang="ro-MD" sz="1200" b="0" dirty="0">
                <a:solidFill>
                  <a:srgbClr val="002060"/>
                </a:solidFill>
              </a:rPr>
              <a:t>: </a:t>
            </a:r>
          </a:p>
          <a:p>
            <a:pPr marL="0" indent="0" fontAlgn="auto">
              <a:spcBef>
                <a:spcPts val="600"/>
              </a:spcBef>
              <a:spcAft>
                <a:spcPts val="0"/>
              </a:spcAft>
              <a:buClrTx/>
              <a:buNone/>
              <a:tabLst/>
            </a:pPr>
            <a:r>
              <a:rPr lang="ro-MD" sz="1200" b="0" dirty="0">
                <a:solidFill>
                  <a:srgbClr val="002060"/>
                </a:solidFill>
              </a:rPr>
              <a:t>Oct 2016, 19 acționari (ca.64%)</a:t>
            </a:r>
          </a:p>
          <a:p>
            <a:pPr marL="0" indent="0" fontAlgn="auto">
              <a:spcBef>
                <a:spcPts val="600"/>
              </a:spcBef>
              <a:spcAft>
                <a:spcPts val="0"/>
              </a:spcAft>
              <a:buClrTx/>
              <a:buFont typeface="Wingdings 2"/>
              <a:buChar char="E"/>
              <a:tabLst/>
            </a:pPr>
            <a:endParaRPr lang="ro-MD" sz="1200" b="0" dirty="0">
              <a:solidFill>
                <a:srgbClr val="002060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Tx/>
              <a:buNone/>
              <a:tabLst/>
            </a:pPr>
            <a:r>
              <a:rPr lang="ro-MD" sz="1200" b="0" dirty="0" err="1">
                <a:solidFill>
                  <a:srgbClr val="002060"/>
                </a:solidFill>
              </a:rPr>
              <a:t>Energbank</a:t>
            </a:r>
            <a:r>
              <a:rPr lang="ro-MD" sz="1200" b="0" dirty="0">
                <a:solidFill>
                  <a:srgbClr val="002060"/>
                </a:solidFill>
              </a:rPr>
              <a:t>: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Tx/>
              <a:buNone/>
              <a:tabLst/>
            </a:pPr>
            <a:r>
              <a:rPr lang="ro-MD" sz="1200" b="0" dirty="0">
                <a:solidFill>
                  <a:srgbClr val="002060"/>
                </a:solidFill>
              </a:rPr>
              <a:t>Ian 2019, 12 acționari (ca.52%)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Tx/>
              <a:buNone/>
              <a:tabLst/>
            </a:pPr>
            <a:endParaRPr lang="ro-MD" sz="1200" b="0" dirty="0">
              <a:solidFill>
                <a:srgbClr val="002060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Tx/>
              <a:buNone/>
              <a:tabLst/>
            </a:pPr>
            <a:endParaRPr lang="ro-MD" sz="1200" b="0" dirty="0">
              <a:solidFill>
                <a:srgbClr val="002060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Tx/>
              <a:buNone/>
              <a:tabLst/>
            </a:pPr>
            <a:r>
              <a:rPr lang="ro-MD" sz="1200" b="0" dirty="0" err="1">
                <a:solidFill>
                  <a:srgbClr val="002060"/>
                </a:solidFill>
              </a:rPr>
              <a:t>FinComBank</a:t>
            </a:r>
            <a:r>
              <a:rPr lang="ro-MD" sz="1200" b="0" dirty="0">
                <a:solidFill>
                  <a:srgbClr val="002060"/>
                </a:solidFill>
              </a:rPr>
              <a:t>: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Tx/>
              <a:buNone/>
              <a:tabLst/>
            </a:pPr>
            <a:r>
              <a:rPr lang="ro-MD" sz="1200" b="0" dirty="0">
                <a:solidFill>
                  <a:srgbClr val="002060"/>
                </a:solidFill>
              </a:rPr>
              <a:t>Ian 2019, ca. 36%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Tx/>
              <a:buNone/>
              <a:tabLst/>
            </a:pPr>
            <a:endParaRPr lang="ro-MD" sz="1200" b="0" dirty="0">
              <a:solidFill>
                <a:srgbClr val="002060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Tx/>
              <a:buNone/>
              <a:tabLst/>
            </a:pPr>
            <a:endParaRPr lang="ro-MD" sz="1200" b="0" dirty="0">
              <a:solidFill>
                <a:srgbClr val="002060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Tx/>
              <a:buNone/>
              <a:tabLst/>
            </a:pPr>
            <a:endParaRPr lang="ro-MD" sz="1200" b="0" dirty="0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A253F1-69D3-44F3-A4B6-F2CCEA37C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759" y="0"/>
            <a:ext cx="841321" cy="1121761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D9A30896-BE56-45C1-BF33-C66A6BA1D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948" y="2350577"/>
            <a:ext cx="2762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oldova-Agroindbank">
            <a:extLst>
              <a:ext uri="{FF2B5EF4-FFF2-40B4-BE49-F238E27FC236}">
                <a16:creationId xmlns:a16="http://schemas.microsoft.com/office/drawing/2014/main" id="{D4C66A6A-485E-426B-A7F2-E493A2CB8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443" y="1579724"/>
            <a:ext cx="1258395" cy="53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882A8C-5511-4675-A415-FD9750E97A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3068136"/>
            <a:ext cx="3026826" cy="476829"/>
          </a:xfrm>
          <a:prstGeom prst="rect">
            <a:avLst/>
          </a:prstGeom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DFB512C5-34CD-416D-A1EB-EB19C4B53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498" y="3985865"/>
            <a:ext cx="234315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06887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giz-powerpoint-20141103-v3">
  <a:themeElements>
    <a:clrScheme name="GIZ Farbtabelle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D0CBC1"/>
      </a:accent2>
      <a:accent3>
        <a:srgbClr val="7C7563"/>
      </a:accent3>
      <a:accent4>
        <a:srgbClr val="660000"/>
      </a:accent4>
      <a:accent5>
        <a:srgbClr val="CC0000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Cover">
  <a:themeElements>
    <a:clrScheme name="GTZ-DE">
      <a:dk1>
        <a:srgbClr val="000000"/>
      </a:dk1>
      <a:lt1>
        <a:srgbClr val="FFFFFF"/>
      </a:lt1>
      <a:dk2>
        <a:srgbClr val="727272"/>
      </a:dk2>
      <a:lt2>
        <a:srgbClr val="D9D9D9"/>
      </a:lt2>
      <a:accent1>
        <a:srgbClr val="4B859F"/>
      </a:accent1>
      <a:accent2>
        <a:srgbClr val="C80F0E"/>
      </a:accent2>
      <a:accent3>
        <a:srgbClr val="DEDEAF"/>
      </a:accent3>
      <a:accent4>
        <a:srgbClr val="939393"/>
      </a:accent4>
      <a:accent5>
        <a:srgbClr val="9AB0BA"/>
      </a:accent5>
      <a:accent6>
        <a:srgbClr val="BABA93"/>
      </a:accent6>
      <a:hlink>
        <a:srgbClr val="0000FF"/>
      </a:hlink>
      <a:folHlink>
        <a:srgbClr val="800080"/>
      </a:folHlink>
    </a:clrScheme>
    <a:fontScheme name="GTZ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giz-powerpoint-20141103-v3.potx</Template>
  <TotalTime>6920</TotalTime>
  <Words>766</Words>
  <Application>Microsoft Office PowerPoint</Application>
  <PresentationFormat>Custom</PresentationFormat>
  <Paragraphs>76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Narrow</vt:lpstr>
      <vt:lpstr>Wingdings</vt:lpstr>
      <vt:lpstr>Wingdings 2</vt:lpstr>
      <vt:lpstr>giz-powerpoint-20141103-v3</vt:lpstr>
      <vt:lpstr>Cover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Crossmedia Beratung und Design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GP</dc:creator>
  <cp:keywords>GIZ-Leerfolie</cp:keywords>
  <cp:lastModifiedBy>GP</cp:lastModifiedBy>
  <cp:revision>505</cp:revision>
  <cp:lastPrinted>2018-11-16T10:27:00Z</cp:lastPrinted>
  <dcterms:created xsi:type="dcterms:W3CDTF">2013-03-28T07:18:44Z</dcterms:created>
  <dcterms:modified xsi:type="dcterms:W3CDTF">2020-02-19T14:46:45Z</dcterms:modified>
</cp:coreProperties>
</file>