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53" r:id="rId1"/>
  </p:sldMasterIdLst>
  <p:notesMasterIdLst>
    <p:notesMasterId r:id="rId21"/>
  </p:notesMasterIdLst>
  <p:handoutMasterIdLst>
    <p:handoutMasterId r:id="rId22"/>
  </p:handoutMasterIdLst>
  <p:sldIdLst>
    <p:sldId id="269" r:id="rId2"/>
    <p:sldId id="276" r:id="rId3"/>
    <p:sldId id="278" r:id="rId4"/>
    <p:sldId id="272" r:id="rId5"/>
    <p:sldId id="279" r:id="rId6"/>
    <p:sldId id="257" r:id="rId7"/>
    <p:sldId id="280" r:id="rId8"/>
    <p:sldId id="281" r:id="rId9"/>
    <p:sldId id="265" r:id="rId10"/>
    <p:sldId id="286" r:id="rId11"/>
    <p:sldId id="287" r:id="rId12"/>
    <p:sldId id="288" r:id="rId13"/>
    <p:sldId id="262" r:id="rId14"/>
    <p:sldId id="289" r:id="rId15"/>
    <p:sldId id="271" r:id="rId16"/>
    <p:sldId id="275" r:id="rId17"/>
    <p:sldId id="291" r:id="rId18"/>
    <p:sldId id="292" r:id="rId19"/>
    <p:sldId id="274" r:id="rId20"/>
  </p:sldIdLst>
  <p:sldSz cx="12228513" cy="8047038"/>
  <p:notesSz cx="6797675" cy="9928225"/>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114"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227"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34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454"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5568" algn="l" defTabSz="457114" rtl="0" eaLnBrk="1" latinLnBrk="0" hangingPunct="1">
      <a:defRPr sz="1200" kern="1200">
        <a:solidFill>
          <a:schemeClr val="bg1"/>
        </a:solidFill>
        <a:latin typeface="Arial" charset="0"/>
        <a:ea typeface="ＭＳ Ｐゴシック" charset="0"/>
        <a:cs typeface="Arial" charset="0"/>
      </a:defRPr>
    </a:lvl6pPr>
    <a:lvl7pPr marL="2742681" algn="l" defTabSz="457114" rtl="0" eaLnBrk="1" latinLnBrk="0" hangingPunct="1">
      <a:defRPr sz="1200" kern="1200">
        <a:solidFill>
          <a:schemeClr val="bg1"/>
        </a:solidFill>
        <a:latin typeface="Arial" charset="0"/>
        <a:ea typeface="ＭＳ Ｐゴシック" charset="0"/>
        <a:cs typeface="Arial" charset="0"/>
      </a:defRPr>
    </a:lvl7pPr>
    <a:lvl8pPr marL="3199795" algn="l" defTabSz="457114" rtl="0" eaLnBrk="1" latinLnBrk="0" hangingPunct="1">
      <a:defRPr sz="1200" kern="1200">
        <a:solidFill>
          <a:schemeClr val="bg1"/>
        </a:solidFill>
        <a:latin typeface="Arial" charset="0"/>
        <a:ea typeface="ＭＳ Ｐゴシック" charset="0"/>
        <a:cs typeface="Arial" charset="0"/>
      </a:defRPr>
    </a:lvl8pPr>
    <a:lvl9pPr marL="3656908" algn="l" defTabSz="457114" rtl="0" eaLnBrk="1" latinLnBrk="0" hangingPunct="1">
      <a:defRPr sz="1200" kern="1200">
        <a:solidFill>
          <a:schemeClr val="bg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1332" userDrawn="1">
          <p15:clr>
            <a:srgbClr val="A4A3A4"/>
          </p15:clr>
        </p15:guide>
        <p15:guide id="2" orient="horz" pos="4795" userDrawn="1">
          <p15:clr>
            <a:srgbClr val="A4A3A4"/>
          </p15:clr>
        </p15:guide>
        <p15:guide id="3" orient="horz" pos="1603" userDrawn="1">
          <p15:clr>
            <a:srgbClr val="A4A3A4"/>
          </p15:clr>
        </p15:guide>
        <p15:guide id="4" orient="horz" pos="1868" userDrawn="1">
          <p15:clr>
            <a:srgbClr val="A4A3A4"/>
          </p15:clr>
        </p15:guide>
        <p15:guide id="5" orient="horz" pos="2134" userDrawn="1">
          <p15:clr>
            <a:srgbClr val="A4A3A4"/>
          </p15:clr>
        </p15:guide>
        <p15:guide id="6" orient="horz" pos="2398" userDrawn="1">
          <p15:clr>
            <a:srgbClr val="A4A3A4"/>
          </p15:clr>
        </p15:guide>
        <p15:guide id="7" orient="horz" pos="2662" userDrawn="1">
          <p15:clr>
            <a:srgbClr val="A4A3A4"/>
          </p15:clr>
        </p15:guide>
        <p15:guide id="8" orient="horz" pos="2929" userDrawn="1">
          <p15:clr>
            <a:srgbClr val="A4A3A4"/>
          </p15:clr>
        </p15:guide>
        <p15:guide id="9" orient="horz" pos="3195" userDrawn="1">
          <p15:clr>
            <a:srgbClr val="A4A3A4"/>
          </p15:clr>
        </p15:guide>
        <p15:guide id="10" orient="horz" pos="3466" userDrawn="1">
          <p15:clr>
            <a:srgbClr val="A4A3A4"/>
          </p15:clr>
        </p15:guide>
        <p15:guide id="11" orient="horz" pos="3731" userDrawn="1">
          <p15:clr>
            <a:srgbClr val="A4A3A4"/>
          </p15:clr>
        </p15:guide>
        <p15:guide id="12" orient="horz" pos="4005" userDrawn="1">
          <p15:clr>
            <a:srgbClr val="A4A3A4"/>
          </p15:clr>
        </p15:guide>
        <p15:guide id="13" orient="horz" pos="4261" userDrawn="1">
          <p15:clr>
            <a:srgbClr val="A4A3A4"/>
          </p15:clr>
        </p15:guide>
        <p15:guide id="14" orient="horz" pos="4527" userDrawn="1">
          <p15:clr>
            <a:srgbClr val="A4A3A4"/>
          </p15:clr>
        </p15:guide>
        <p15:guide id="15" orient="horz" pos="1069" userDrawn="1">
          <p15:clr>
            <a:srgbClr val="A4A3A4"/>
          </p15:clr>
        </p15:guide>
        <p15:guide id="16" orient="horz" pos="804" userDrawn="1">
          <p15:clr>
            <a:srgbClr val="A4A3A4"/>
          </p15:clr>
        </p15:guide>
        <p15:guide id="17" orient="horz" pos="538" userDrawn="1">
          <p15:clr>
            <a:srgbClr val="A4A3A4"/>
          </p15:clr>
        </p15:guide>
        <p15:guide id="18" orient="horz" pos="273" userDrawn="1">
          <p15:clr>
            <a:srgbClr val="A4A3A4"/>
          </p15:clr>
        </p15:guide>
        <p15:guide id="19" orient="horz" pos="9" userDrawn="1">
          <p15:clr>
            <a:srgbClr val="A4A3A4"/>
          </p15:clr>
        </p15:guide>
        <p15:guide id="20" pos="7098" userDrawn="1">
          <p15:clr>
            <a:srgbClr val="A4A3A4"/>
          </p15:clr>
        </p15:guide>
        <p15:guide id="21" pos="4361" userDrawn="1">
          <p15:clr>
            <a:srgbClr val="A4A3A4"/>
          </p15:clr>
        </p15:guide>
        <p15:guide id="22" pos="317" userDrawn="1">
          <p15:clr>
            <a:srgbClr val="A4A3A4"/>
          </p15:clr>
        </p15:guide>
        <p15:guide id="23" pos="4060" userDrawn="1">
          <p15:clr>
            <a:srgbClr val="A4A3A4"/>
          </p15:clr>
        </p15:guide>
        <p15:guide id="24" pos="1216" userDrawn="1">
          <p15:clr>
            <a:srgbClr val="A4A3A4"/>
          </p15:clr>
        </p15:guide>
        <p15:guide id="25" pos="908" userDrawn="1">
          <p15:clr>
            <a:srgbClr val="A4A3A4"/>
          </p15:clr>
        </p15:guide>
        <p15:guide id="26" pos="7399" userDrawn="1">
          <p15:clr>
            <a:srgbClr val="A4A3A4"/>
          </p15:clr>
        </p15:guide>
        <p15:guide id="27" pos="7702" userDrawn="1">
          <p15:clr>
            <a:srgbClr val="A4A3A4"/>
          </p15:clr>
        </p15:guide>
        <p15:guide id="28" pos="6792" userDrawn="1">
          <p15:clr>
            <a:srgbClr val="A4A3A4"/>
          </p15:clr>
        </p15:guide>
        <p15:guide id="29" pos="6179" userDrawn="1">
          <p15:clr>
            <a:srgbClr val="A4A3A4"/>
          </p15:clr>
        </p15:guide>
        <p15:guide id="30" pos="6484" userDrawn="1">
          <p15:clr>
            <a:srgbClr val="A4A3A4"/>
          </p15:clr>
        </p15:guide>
        <p15:guide id="31" pos="5887" userDrawn="1">
          <p15:clr>
            <a:srgbClr val="A4A3A4"/>
          </p15:clr>
        </p15:guide>
        <p15:guide id="32" pos="5580" userDrawn="1">
          <p15:clr>
            <a:srgbClr val="A4A3A4"/>
          </p15:clr>
        </p15:guide>
        <p15:guide id="33" pos="5275" userDrawn="1">
          <p15:clr>
            <a:srgbClr val="A4A3A4"/>
          </p15:clr>
        </p15:guide>
        <p15:guide id="34" pos="4971" userDrawn="1">
          <p15:clr>
            <a:srgbClr val="A4A3A4"/>
          </p15:clr>
        </p15:guide>
        <p15:guide id="35" pos="4662" userDrawn="1">
          <p15:clr>
            <a:srgbClr val="A4A3A4"/>
          </p15:clr>
        </p15:guide>
        <p15:guide id="36" pos="3643" userDrawn="1">
          <p15:clr>
            <a:srgbClr val="A4A3A4"/>
          </p15:clr>
        </p15:guide>
        <p15:guide id="37" pos="3338" userDrawn="1">
          <p15:clr>
            <a:srgbClr val="A4A3A4"/>
          </p15:clr>
        </p15:guide>
        <p15:guide id="38" pos="3041" userDrawn="1">
          <p15:clr>
            <a:srgbClr val="A4A3A4"/>
          </p15:clr>
        </p15:guide>
        <p15:guide id="39" pos="2737" userDrawn="1">
          <p15:clr>
            <a:srgbClr val="A4A3A4"/>
          </p15:clr>
        </p15:guide>
        <p15:guide id="40" pos="2431" userDrawn="1">
          <p15:clr>
            <a:srgbClr val="A4A3A4"/>
          </p15:clr>
        </p15:guide>
        <p15:guide id="41" pos="2126" userDrawn="1">
          <p15:clr>
            <a:srgbClr val="A4A3A4"/>
          </p15:clr>
        </p15:guide>
        <p15:guide id="42" pos="1830" userDrawn="1">
          <p15:clr>
            <a:srgbClr val="A4A3A4"/>
          </p15:clr>
        </p15:guide>
        <p15:guide id="43" pos="1526" userDrawn="1">
          <p15:clr>
            <a:srgbClr val="A4A3A4"/>
          </p15:clr>
        </p15:guide>
        <p15:guide id="44" pos="5433" userDrawn="1">
          <p15:clr>
            <a:srgbClr val="A4A3A4"/>
          </p15:clr>
        </p15:guide>
        <p15:guide id="45" pos="605"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B8D"/>
    <a:srgbClr val="0E539B"/>
    <a:srgbClr val="EA3F33"/>
    <a:srgbClr val="3D79C3"/>
    <a:srgbClr val="E25F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566"/>
    <p:restoredTop sz="88618"/>
  </p:normalViewPr>
  <p:slideViewPr>
    <p:cSldViewPr snapToGrid="0" snapToObjects="1">
      <p:cViewPr varScale="1">
        <p:scale>
          <a:sx n="62" d="100"/>
          <a:sy n="62" d="100"/>
        </p:scale>
        <p:origin x="224" y="976"/>
      </p:cViewPr>
      <p:guideLst>
        <p:guide orient="horz" pos="1332"/>
        <p:guide orient="horz" pos="4795"/>
        <p:guide orient="horz" pos="1603"/>
        <p:guide orient="horz" pos="1868"/>
        <p:guide orient="horz" pos="2134"/>
        <p:guide orient="horz" pos="2398"/>
        <p:guide orient="horz" pos="2662"/>
        <p:guide orient="horz" pos="2929"/>
        <p:guide orient="horz" pos="3195"/>
        <p:guide orient="horz" pos="3466"/>
        <p:guide orient="horz" pos="3731"/>
        <p:guide orient="horz" pos="4005"/>
        <p:guide orient="horz" pos="4261"/>
        <p:guide orient="horz" pos="4527"/>
        <p:guide orient="horz" pos="1069"/>
        <p:guide orient="horz" pos="804"/>
        <p:guide orient="horz" pos="538"/>
        <p:guide orient="horz" pos="273"/>
        <p:guide orient="horz" pos="9"/>
        <p:guide pos="7098"/>
        <p:guide pos="4361"/>
        <p:guide pos="317"/>
        <p:guide pos="4060"/>
        <p:guide pos="1216"/>
        <p:guide pos="908"/>
        <p:guide pos="7399"/>
        <p:guide pos="7702"/>
        <p:guide pos="6792"/>
        <p:guide pos="6179"/>
        <p:guide pos="6484"/>
        <p:guide pos="5887"/>
        <p:guide pos="5580"/>
        <p:guide pos="5275"/>
        <p:guide pos="4971"/>
        <p:guide pos="4662"/>
        <p:guide pos="3643"/>
        <p:guide pos="3338"/>
        <p:guide pos="3041"/>
        <p:guide pos="2737"/>
        <p:guide pos="2431"/>
        <p:guide pos="2126"/>
        <p:guide pos="1830"/>
        <p:guide pos="1526"/>
        <p:guide pos="5433"/>
        <p:guide pos="605"/>
      </p:guideLst>
    </p:cSldViewPr>
  </p:slideViewPr>
  <p:notesTextViewPr>
    <p:cViewPr>
      <p:scale>
        <a:sx n="150" d="100"/>
        <a:sy n="150" d="100"/>
      </p:scale>
      <p:origin x="0" y="0"/>
    </p:cViewPr>
  </p:notesTextViewPr>
  <p:notesViewPr>
    <p:cSldViewPr snapToGrid="0" snapToObjects="1">
      <p:cViewPr varScale="1">
        <p:scale>
          <a:sx n="89" d="100"/>
          <a:sy n="89" d="100"/>
        </p:scale>
        <p:origin x="2112" y="19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95A43B-D630-6043-8F90-CD27076AA1A4}"/>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ro-RO"/>
          </a:p>
        </p:txBody>
      </p:sp>
      <p:sp>
        <p:nvSpPr>
          <p:cNvPr id="3" name="Date Placeholder 2">
            <a:extLst>
              <a:ext uri="{FF2B5EF4-FFF2-40B4-BE49-F238E27FC236}">
                <a16:creationId xmlns:a16="http://schemas.microsoft.com/office/drawing/2014/main" id="{5D3CE9AF-D098-A84F-A7DA-FB317AC53DAE}"/>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BA0E1A5-FD15-8C4E-85F0-6DEA55267BA4}" type="datetimeFigureOut">
              <a:rPr lang="ro-RO" smtClean="0"/>
              <a:t>08.08.2020</a:t>
            </a:fld>
            <a:endParaRPr lang="ro-RO"/>
          </a:p>
        </p:txBody>
      </p:sp>
      <p:sp>
        <p:nvSpPr>
          <p:cNvPr id="4" name="Footer Placeholder 3">
            <a:extLst>
              <a:ext uri="{FF2B5EF4-FFF2-40B4-BE49-F238E27FC236}">
                <a16:creationId xmlns:a16="http://schemas.microsoft.com/office/drawing/2014/main" id="{C4815FE8-6745-1441-8005-5088F4DC94BC}"/>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a:extLst>
              <a:ext uri="{FF2B5EF4-FFF2-40B4-BE49-F238E27FC236}">
                <a16:creationId xmlns:a16="http://schemas.microsoft.com/office/drawing/2014/main" id="{CE74B462-4A44-684C-B964-30E3F820C93C}"/>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8C76B900-7855-884A-8BD0-B4E62A2DB598}" type="slidenum">
              <a:rPr lang="ro-RO" smtClean="0"/>
              <a:t>‹#›</a:t>
            </a:fld>
            <a:endParaRPr lang="ro-RO"/>
          </a:p>
        </p:txBody>
      </p:sp>
    </p:spTree>
    <p:extLst>
      <p:ext uri="{BB962C8B-B14F-4D97-AF65-F5344CB8AC3E}">
        <p14:creationId xmlns:p14="http://schemas.microsoft.com/office/powerpoint/2010/main" val="147023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F727B9D5-6711-A34F-B353-5AAEA7351E34}" type="datetimeFigureOut">
              <a:rPr lang="ro-RO" smtClean="0"/>
              <a:t>08.08.2020</a:t>
            </a:fld>
            <a:endParaRPr lang="ro-RO"/>
          </a:p>
        </p:txBody>
      </p:sp>
      <p:sp>
        <p:nvSpPr>
          <p:cNvPr id="4" name="Slide Image Placeholder 3"/>
          <p:cNvSpPr>
            <a:spLocks noGrp="1" noRot="1" noChangeAspect="1"/>
          </p:cNvSpPr>
          <p:nvPr>
            <p:ph type="sldImg" idx="2"/>
          </p:nvPr>
        </p:nvSpPr>
        <p:spPr>
          <a:xfrm>
            <a:off x="854075" y="1241425"/>
            <a:ext cx="5089525" cy="3349625"/>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4BF310BB-5DDB-F946-81D8-35F6E82A7176}" type="slidenum">
              <a:rPr lang="ro-RO" smtClean="0"/>
              <a:t>‹#›</a:t>
            </a:fld>
            <a:endParaRPr lang="ro-RO"/>
          </a:p>
        </p:txBody>
      </p:sp>
    </p:spTree>
    <p:extLst>
      <p:ext uri="{BB962C8B-B14F-4D97-AF65-F5344CB8AC3E}">
        <p14:creationId xmlns:p14="http://schemas.microsoft.com/office/powerpoint/2010/main" val="2557403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BF310BB-5DDB-F946-81D8-35F6E82A7176}" type="slidenum">
              <a:rPr lang="ro-RO" smtClean="0"/>
              <a:t>0</a:t>
            </a:fld>
            <a:endParaRPr lang="ro-RO"/>
          </a:p>
        </p:txBody>
      </p:sp>
    </p:spTree>
    <p:extLst>
      <p:ext uri="{BB962C8B-B14F-4D97-AF65-F5344CB8AC3E}">
        <p14:creationId xmlns:p14="http://schemas.microsoft.com/office/powerpoint/2010/main" val="985793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241425"/>
            <a:ext cx="5089525" cy="3349625"/>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BF310BB-5DDB-F946-81D8-35F6E82A7176}" type="slidenum">
              <a:rPr lang="ro-RO" smtClean="0"/>
              <a:t>16</a:t>
            </a:fld>
            <a:endParaRPr lang="ro-RO"/>
          </a:p>
        </p:txBody>
      </p:sp>
    </p:spTree>
    <p:extLst>
      <p:ext uri="{BB962C8B-B14F-4D97-AF65-F5344CB8AC3E}">
        <p14:creationId xmlns:p14="http://schemas.microsoft.com/office/powerpoint/2010/main" val="3982434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241425"/>
            <a:ext cx="5089525" cy="3349625"/>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BF310BB-5DDB-F946-81D8-35F6E82A7176}" type="slidenum">
              <a:rPr lang="ro-RO" smtClean="0"/>
              <a:t>17</a:t>
            </a:fld>
            <a:endParaRPr lang="ro-RO"/>
          </a:p>
        </p:txBody>
      </p:sp>
    </p:spTree>
    <p:extLst>
      <p:ext uri="{BB962C8B-B14F-4D97-AF65-F5344CB8AC3E}">
        <p14:creationId xmlns:p14="http://schemas.microsoft.com/office/powerpoint/2010/main" val="411458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241425"/>
            <a:ext cx="5089525" cy="3349625"/>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BF310BB-5DDB-F946-81D8-35F6E82A7176}" type="slidenum">
              <a:rPr lang="ro-RO" smtClean="0"/>
              <a:t>3</a:t>
            </a:fld>
            <a:endParaRPr lang="ro-RO"/>
          </a:p>
        </p:txBody>
      </p:sp>
    </p:spTree>
    <p:extLst>
      <p:ext uri="{BB962C8B-B14F-4D97-AF65-F5344CB8AC3E}">
        <p14:creationId xmlns:p14="http://schemas.microsoft.com/office/powerpoint/2010/main" val="205465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241425"/>
            <a:ext cx="5089525" cy="3349625"/>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BF310BB-5DDB-F946-81D8-35F6E82A7176}" type="slidenum">
              <a:rPr lang="ro-RO" smtClean="0"/>
              <a:t>4</a:t>
            </a:fld>
            <a:endParaRPr lang="ro-RO"/>
          </a:p>
        </p:txBody>
      </p:sp>
    </p:spTree>
    <p:extLst>
      <p:ext uri="{BB962C8B-B14F-4D97-AF65-F5344CB8AC3E}">
        <p14:creationId xmlns:p14="http://schemas.microsoft.com/office/powerpoint/2010/main" val="141119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241425"/>
            <a:ext cx="5089525" cy="3349625"/>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BF310BB-5DDB-F946-81D8-35F6E82A7176}" type="slidenum">
              <a:rPr lang="ro-RO" smtClean="0"/>
              <a:t>8</a:t>
            </a:fld>
            <a:endParaRPr lang="ro-RO"/>
          </a:p>
        </p:txBody>
      </p:sp>
    </p:spTree>
    <p:extLst>
      <p:ext uri="{BB962C8B-B14F-4D97-AF65-F5344CB8AC3E}">
        <p14:creationId xmlns:p14="http://schemas.microsoft.com/office/powerpoint/2010/main" val="9026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BF310BB-5DDB-F946-81D8-35F6E82A7176}" type="slidenum">
              <a:rPr lang="ro-RO" smtClean="0"/>
              <a:t>9</a:t>
            </a:fld>
            <a:endParaRPr lang="ro-RO"/>
          </a:p>
        </p:txBody>
      </p:sp>
    </p:spTree>
    <p:extLst>
      <p:ext uri="{BB962C8B-B14F-4D97-AF65-F5344CB8AC3E}">
        <p14:creationId xmlns:p14="http://schemas.microsoft.com/office/powerpoint/2010/main" val="373825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BF310BB-5DDB-F946-81D8-35F6E82A7176}" type="slidenum">
              <a:rPr lang="ro-RO" smtClean="0"/>
              <a:t>10</a:t>
            </a:fld>
            <a:endParaRPr lang="ro-RO"/>
          </a:p>
        </p:txBody>
      </p:sp>
    </p:spTree>
    <p:extLst>
      <p:ext uri="{BB962C8B-B14F-4D97-AF65-F5344CB8AC3E}">
        <p14:creationId xmlns:p14="http://schemas.microsoft.com/office/powerpoint/2010/main" val="136166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BF310BB-5DDB-F946-81D8-35F6E82A7176}" type="slidenum">
              <a:rPr lang="ro-RO" smtClean="0"/>
              <a:t>11</a:t>
            </a:fld>
            <a:endParaRPr lang="ro-RO"/>
          </a:p>
        </p:txBody>
      </p:sp>
    </p:spTree>
    <p:extLst>
      <p:ext uri="{BB962C8B-B14F-4D97-AF65-F5344CB8AC3E}">
        <p14:creationId xmlns:p14="http://schemas.microsoft.com/office/powerpoint/2010/main" val="3695360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BF310BB-5DDB-F946-81D8-35F6E82A7176}" type="slidenum">
              <a:rPr lang="ro-RO" smtClean="0"/>
              <a:t>14</a:t>
            </a:fld>
            <a:endParaRPr lang="ro-RO"/>
          </a:p>
        </p:txBody>
      </p:sp>
    </p:spTree>
    <p:extLst>
      <p:ext uri="{BB962C8B-B14F-4D97-AF65-F5344CB8AC3E}">
        <p14:creationId xmlns:p14="http://schemas.microsoft.com/office/powerpoint/2010/main" val="38711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1241425"/>
            <a:ext cx="5089525" cy="3349625"/>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4BF310BB-5DDB-F946-81D8-35F6E82A7176}" type="slidenum">
              <a:rPr lang="ro-RO" smtClean="0"/>
              <a:t>15</a:t>
            </a:fld>
            <a:endParaRPr lang="ro-RO"/>
          </a:p>
        </p:txBody>
      </p:sp>
    </p:spTree>
    <p:extLst>
      <p:ext uri="{BB962C8B-B14F-4D97-AF65-F5344CB8AC3E}">
        <p14:creationId xmlns:p14="http://schemas.microsoft.com/office/powerpoint/2010/main" val="760899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5_Custom Layout">
    <p:bg>
      <p:bgPr>
        <a:solidFill>
          <a:schemeClr val="bg1">
            <a:lumMod val="95000"/>
            <a:alpha val="2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1207988" y="2"/>
            <a:ext cx="13243352" cy="8962802"/>
            <a:chOff x="-903288" y="0"/>
            <a:chExt cx="9902857" cy="7638450"/>
          </a:xfrm>
        </p:grpSpPr>
        <p:cxnSp>
          <p:nvCxnSpPr>
            <p:cNvPr id="8" name="Straight Connector 7"/>
            <p:cNvCxnSpPr/>
            <p:nvPr/>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87" r:id="rId1"/>
  </p:sldLayoutIdLst>
  <p:hf hdr="0" ftr="0" dt="0"/>
  <p:txStyles>
    <p:titleStyle>
      <a:lvl1pPr algn="l" rtl="0" eaLnBrk="1" fontAlgn="base" hangingPunct="1">
        <a:spcBef>
          <a:spcPct val="0"/>
        </a:spcBef>
        <a:spcAft>
          <a:spcPct val="0"/>
        </a:spcAft>
        <a:defRPr sz="2855"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55">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55">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55">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55">
          <a:solidFill>
            <a:schemeClr val="bg1"/>
          </a:solidFill>
          <a:latin typeface="Arial" charset="0"/>
          <a:ea typeface="ＭＳ Ｐゴシック" charset="0"/>
          <a:cs typeface="Arial" charset="0"/>
        </a:defRPr>
      </a:lvl5pPr>
      <a:lvl6pPr marL="466097" algn="l" rtl="0" eaLnBrk="1" fontAlgn="base" hangingPunct="1">
        <a:spcBef>
          <a:spcPct val="0"/>
        </a:spcBef>
        <a:spcAft>
          <a:spcPct val="0"/>
        </a:spcAft>
        <a:defRPr sz="2855">
          <a:solidFill>
            <a:schemeClr val="bg1"/>
          </a:solidFill>
          <a:latin typeface="Arial" charset="0"/>
          <a:cs typeface="Arial" charset="0"/>
        </a:defRPr>
      </a:lvl6pPr>
      <a:lvl7pPr marL="932192" algn="l" rtl="0" eaLnBrk="1" fontAlgn="base" hangingPunct="1">
        <a:spcBef>
          <a:spcPct val="0"/>
        </a:spcBef>
        <a:spcAft>
          <a:spcPct val="0"/>
        </a:spcAft>
        <a:defRPr sz="2855">
          <a:solidFill>
            <a:schemeClr val="bg1"/>
          </a:solidFill>
          <a:latin typeface="Arial" charset="0"/>
          <a:cs typeface="Arial" charset="0"/>
        </a:defRPr>
      </a:lvl7pPr>
      <a:lvl8pPr marL="1398288" algn="l" rtl="0" eaLnBrk="1" fontAlgn="base" hangingPunct="1">
        <a:spcBef>
          <a:spcPct val="0"/>
        </a:spcBef>
        <a:spcAft>
          <a:spcPct val="0"/>
        </a:spcAft>
        <a:defRPr sz="2855">
          <a:solidFill>
            <a:schemeClr val="bg1"/>
          </a:solidFill>
          <a:latin typeface="Arial" charset="0"/>
          <a:cs typeface="Arial" charset="0"/>
        </a:defRPr>
      </a:lvl8pPr>
      <a:lvl9pPr marL="1864385" algn="l" rtl="0" eaLnBrk="1" fontAlgn="base" hangingPunct="1">
        <a:spcBef>
          <a:spcPct val="0"/>
        </a:spcBef>
        <a:spcAft>
          <a:spcPct val="0"/>
        </a:spcAft>
        <a:defRPr sz="2855">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23"/>
        </a:spcAft>
        <a:buClrTx/>
        <a:buFontTx/>
        <a:buNone/>
        <a:defRPr lang="en-US" sz="2039" kern="1200" smtClean="0">
          <a:solidFill>
            <a:schemeClr val="tx1">
              <a:lumMod val="50000"/>
            </a:schemeClr>
          </a:solidFill>
          <a:latin typeface="Franklin Gothic Book"/>
          <a:ea typeface="ＭＳ Ｐゴシック" charset="0"/>
          <a:cs typeface="Franklin Gothic Book"/>
        </a:defRPr>
      </a:lvl1pPr>
      <a:lvl2pPr marL="182879" marR="0" indent="-182879" algn="l" defTabSz="932192" rtl="0" eaLnBrk="1" fontAlgn="base" latinLnBrk="0" hangingPunct="1">
        <a:lnSpc>
          <a:spcPct val="100000"/>
        </a:lnSpc>
        <a:spcBef>
          <a:spcPts val="0"/>
        </a:spcBef>
        <a:spcAft>
          <a:spcPts val="1223"/>
        </a:spcAft>
        <a:buClr>
          <a:srgbClr val="00539B"/>
        </a:buClr>
        <a:buSzTx/>
        <a:buFont typeface="Arial" charset="0"/>
        <a:buChar char="•"/>
        <a:tabLst/>
        <a:defRPr lang="en-US" sz="2039" kern="1200" smtClean="0">
          <a:solidFill>
            <a:schemeClr val="tx1">
              <a:lumMod val="50000"/>
            </a:schemeClr>
          </a:solidFill>
          <a:latin typeface="Franklin Gothic Book"/>
          <a:ea typeface="Franklin Gothic Book"/>
          <a:cs typeface="Franklin Gothic Book"/>
        </a:defRPr>
      </a:lvl2pPr>
      <a:lvl3pPr marL="367005" marR="0" indent="-183503" algn="l" defTabSz="932192" rtl="0" eaLnBrk="1" fontAlgn="base" latinLnBrk="0" hangingPunct="1">
        <a:lnSpc>
          <a:spcPct val="100000"/>
        </a:lnSpc>
        <a:spcBef>
          <a:spcPts val="0"/>
        </a:spcBef>
        <a:spcAft>
          <a:spcPts val="1223"/>
        </a:spcAft>
        <a:buClrTx/>
        <a:buSzTx/>
        <a:buFont typeface="Arial"/>
        <a:buChar char="•"/>
        <a:tabLst/>
        <a:defRPr lang="en-US" sz="2039" kern="1200" smtClean="0">
          <a:solidFill>
            <a:schemeClr val="tx1">
              <a:lumMod val="50000"/>
            </a:schemeClr>
          </a:solidFill>
          <a:latin typeface="Franklin Gothic Book"/>
          <a:ea typeface="Franklin Gothic Book"/>
          <a:cs typeface="Franklin Gothic Book"/>
        </a:defRPr>
      </a:lvl3pPr>
      <a:lvl4pPr marL="550507" marR="0" indent="-183503" algn="l" defTabSz="932192" rtl="0" eaLnBrk="1" fontAlgn="base" latinLnBrk="0" hangingPunct="1">
        <a:lnSpc>
          <a:spcPct val="100000"/>
        </a:lnSpc>
        <a:spcBef>
          <a:spcPts val="0"/>
        </a:spcBef>
        <a:spcAft>
          <a:spcPts val="1223"/>
        </a:spcAft>
        <a:buClrTx/>
        <a:buSzTx/>
        <a:buFont typeface="Arial" panose="020B0604020202020204" pitchFamily="34" charset="0"/>
        <a:buChar char="‒"/>
        <a:tabLst/>
        <a:defRPr lang="en-US" sz="2039" kern="1200" baseline="0" smtClean="0">
          <a:solidFill>
            <a:schemeClr val="tx1">
              <a:lumMod val="50000"/>
            </a:schemeClr>
          </a:solidFill>
          <a:latin typeface="Franklin Gothic Book"/>
          <a:ea typeface="Franklin Gothic Book"/>
          <a:cs typeface="Franklin Gothic Book"/>
        </a:defRPr>
      </a:lvl4pPr>
      <a:lvl5pPr marL="2097432" indent="0" algn="l" rtl="0" eaLnBrk="1" fontAlgn="base" hangingPunct="1">
        <a:lnSpc>
          <a:spcPct val="100000"/>
        </a:lnSpc>
        <a:spcBef>
          <a:spcPts val="0"/>
        </a:spcBef>
        <a:spcAft>
          <a:spcPts val="1223"/>
        </a:spcAft>
        <a:buFont typeface="Arial" charset="0"/>
        <a:buNone/>
        <a:defRPr sz="1223" kern="1200">
          <a:solidFill>
            <a:srgbClr val="929395"/>
          </a:solidFill>
          <a:latin typeface="Arial" pitchFamily="34" charset="0"/>
          <a:ea typeface="Arial" charset="0"/>
          <a:cs typeface="Arial" pitchFamily="34" charset="0"/>
        </a:defRPr>
      </a:lvl5pPr>
      <a:lvl6pPr marL="2563529" indent="-233048" algn="l" defTabSz="932192" rtl="0" eaLnBrk="1" latinLnBrk="0" hangingPunct="1">
        <a:spcBef>
          <a:spcPct val="20000"/>
        </a:spcBef>
        <a:buFont typeface="Arial" pitchFamily="34" charset="0"/>
        <a:buChar char="•"/>
        <a:defRPr sz="2039" kern="1200">
          <a:solidFill>
            <a:schemeClr val="tx1"/>
          </a:solidFill>
          <a:latin typeface="+mn-lt"/>
          <a:ea typeface="+mn-ea"/>
          <a:cs typeface="+mn-cs"/>
        </a:defRPr>
      </a:lvl6pPr>
      <a:lvl7pPr marL="3029625" indent="-233048" algn="l" defTabSz="932192" rtl="0" eaLnBrk="1" latinLnBrk="0" hangingPunct="1">
        <a:spcBef>
          <a:spcPct val="20000"/>
        </a:spcBef>
        <a:buFont typeface="Arial" pitchFamily="34" charset="0"/>
        <a:buChar char="•"/>
        <a:defRPr sz="2039" kern="1200">
          <a:solidFill>
            <a:schemeClr val="tx1"/>
          </a:solidFill>
          <a:latin typeface="+mn-lt"/>
          <a:ea typeface="+mn-ea"/>
          <a:cs typeface="+mn-cs"/>
        </a:defRPr>
      </a:lvl7pPr>
      <a:lvl8pPr marL="3495721" indent="-233048" algn="l" defTabSz="932192" rtl="0" eaLnBrk="1" latinLnBrk="0" hangingPunct="1">
        <a:spcBef>
          <a:spcPct val="20000"/>
        </a:spcBef>
        <a:buFont typeface="Arial" pitchFamily="34" charset="0"/>
        <a:buChar char="•"/>
        <a:defRPr sz="2039" kern="1200">
          <a:solidFill>
            <a:schemeClr val="tx1"/>
          </a:solidFill>
          <a:latin typeface="+mn-lt"/>
          <a:ea typeface="+mn-ea"/>
          <a:cs typeface="+mn-cs"/>
        </a:defRPr>
      </a:lvl8pPr>
      <a:lvl9pPr marL="3961817" indent="-233048" algn="l" defTabSz="932192" rtl="0" eaLnBrk="1" latinLnBrk="0" hangingPunct="1">
        <a:spcBef>
          <a:spcPct val="20000"/>
        </a:spcBef>
        <a:buFont typeface="Arial" pitchFamily="34" charset="0"/>
        <a:buChar char="•"/>
        <a:defRPr sz="2039" kern="1200">
          <a:solidFill>
            <a:schemeClr val="tx1"/>
          </a:solidFill>
          <a:latin typeface="+mn-lt"/>
          <a:ea typeface="+mn-ea"/>
          <a:cs typeface="+mn-cs"/>
        </a:defRPr>
      </a:lvl9pPr>
    </p:bodyStyle>
    <p:otherStyle>
      <a:defPPr>
        <a:defRPr lang="en-US"/>
      </a:defPPr>
      <a:lvl1pPr marL="0" algn="l" defTabSz="932192" rtl="0" eaLnBrk="1" latinLnBrk="0" hangingPunct="1">
        <a:defRPr sz="1836" kern="1200">
          <a:solidFill>
            <a:schemeClr val="tx1"/>
          </a:solidFill>
          <a:latin typeface="+mn-lt"/>
          <a:ea typeface="+mn-ea"/>
          <a:cs typeface="+mn-cs"/>
        </a:defRPr>
      </a:lvl1pPr>
      <a:lvl2pPr marL="466097" algn="l" defTabSz="932192" rtl="0" eaLnBrk="1" latinLnBrk="0" hangingPunct="1">
        <a:defRPr sz="1836" kern="1200">
          <a:solidFill>
            <a:schemeClr val="tx1"/>
          </a:solidFill>
          <a:latin typeface="+mn-lt"/>
          <a:ea typeface="+mn-ea"/>
          <a:cs typeface="+mn-cs"/>
        </a:defRPr>
      </a:lvl2pPr>
      <a:lvl3pPr marL="932192" algn="l" defTabSz="932192" rtl="0" eaLnBrk="1" latinLnBrk="0" hangingPunct="1">
        <a:defRPr sz="1836" kern="1200">
          <a:solidFill>
            <a:schemeClr val="tx1"/>
          </a:solidFill>
          <a:latin typeface="+mn-lt"/>
          <a:ea typeface="+mn-ea"/>
          <a:cs typeface="+mn-cs"/>
        </a:defRPr>
      </a:lvl3pPr>
      <a:lvl4pPr marL="1398288" algn="l" defTabSz="932192" rtl="0" eaLnBrk="1" latinLnBrk="0" hangingPunct="1">
        <a:defRPr sz="1836" kern="1200">
          <a:solidFill>
            <a:schemeClr val="tx1"/>
          </a:solidFill>
          <a:latin typeface="+mn-lt"/>
          <a:ea typeface="+mn-ea"/>
          <a:cs typeface="+mn-cs"/>
        </a:defRPr>
      </a:lvl4pPr>
      <a:lvl5pPr marL="1864385" algn="l" defTabSz="932192" rtl="0" eaLnBrk="1" latinLnBrk="0" hangingPunct="1">
        <a:defRPr sz="1836" kern="1200">
          <a:solidFill>
            <a:schemeClr val="tx1"/>
          </a:solidFill>
          <a:latin typeface="+mn-lt"/>
          <a:ea typeface="+mn-ea"/>
          <a:cs typeface="+mn-cs"/>
        </a:defRPr>
      </a:lvl5pPr>
      <a:lvl6pPr marL="2330480" algn="l" defTabSz="932192" rtl="0" eaLnBrk="1" latinLnBrk="0" hangingPunct="1">
        <a:defRPr sz="1836" kern="1200">
          <a:solidFill>
            <a:schemeClr val="tx1"/>
          </a:solidFill>
          <a:latin typeface="+mn-lt"/>
          <a:ea typeface="+mn-ea"/>
          <a:cs typeface="+mn-cs"/>
        </a:defRPr>
      </a:lvl6pPr>
      <a:lvl7pPr marL="2796577" algn="l" defTabSz="932192" rtl="0" eaLnBrk="1" latinLnBrk="0" hangingPunct="1">
        <a:defRPr sz="1836" kern="1200">
          <a:solidFill>
            <a:schemeClr val="tx1"/>
          </a:solidFill>
          <a:latin typeface="+mn-lt"/>
          <a:ea typeface="+mn-ea"/>
          <a:cs typeface="+mn-cs"/>
        </a:defRPr>
      </a:lvl7pPr>
      <a:lvl8pPr marL="3262674" algn="l" defTabSz="932192" rtl="0" eaLnBrk="1" latinLnBrk="0" hangingPunct="1">
        <a:defRPr sz="1836" kern="1200">
          <a:solidFill>
            <a:schemeClr val="tx1"/>
          </a:solidFill>
          <a:latin typeface="+mn-lt"/>
          <a:ea typeface="+mn-ea"/>
          <a:cs typeface="+mn-cs"/>
        </a:defRPr>
      </a:lvl8pPr>
      <a:lvl9pPr marL="3728768" algn="l" defTabSz="932192"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7.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7.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6.jpeg"/><Relationship Id="rId4" Type="http://schemas.openxmlformats.org/officeDocument/2006/relationships/image" Target="../media/image28.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png"/><Relationship Id="rId5" Type="http://schemas.microsoft.com/office/2007/relationships/hdphoto" Target="../media/hdphoto3.wdp"/><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g"/><Relationship Id="rId11" Type="http://schemas.microsoft.com/office/2007/relationships/hdphoto" Target="../media/hdphoto1.wdp"/><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6.jpe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jp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5CB7D5-5284-9944-8380-04576E61FF2B}"/>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37163" y="-70605"/>
            <a:ext cx="12265676" cy="8163511"/>
          </a:xfrm>
          <a:prstGeom prst="rect">
            <a:avLst/>
          </a:prstGeom>
        </p:spPr>
      </p:pic>
      <p:sp>
        <p:nvSpPr>
          <p:cNvPr id="2" name="Pentagon 1">
            <a:extLst>
              <a:ext uri="{FF2B5EF4-FFF2-40B4-BE49-F238E27FC236}">
                <a16:creationId xmlns:a16="http://schemas.microsoft.com/office/drawing/2014/main" id="{9CF30D31-B06C-ED42-A3C7-51418D198D1D}"/>
              </a:ext>
            </a:extLst>
          </p:cNvPr>
          <p:cNvSpPr/>
          <p:nvPr/>
        </p:nvSpPr>
        <p:spPr>
          <a:xfrm>
            <a:off x="-37163" y="0"/>
            <a:ext cx="6343369" cy="8047037"/>
          </a:xfrm>
          <a:prstGeom prst="homePlate">
            <a:avLst>
              <a:gd name="adj" fmla="val 40614"/>
            </a:avLst>
          </a:prstGeom>
          <a:solidFill>
            <a:srgbClr val="FF0000">
              <a:alpha val="57000"/>
            </a:srgb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31" tIns="46615" rIns="93231" bIns="46615" numCol="1" spcCol="0" rtlCol="0" fromWordArt="0" anchor="t" anchorCtr="0" forceAA="0" compatLnSpc="1">
            <a:prstTxWarp prst="textNoShape">
              <a:avLst/>
            </a:prstTxWarp>
            <a:noAutofit/>
          </a:bodyPr>
          <a:lstStyle/>
          <a:p>
            <a:pPr algn="ctr">
              <a:spcAft>
                <a:spcPts val="612"/>
              </a:spcAft>
            </a:pPr>
            <a:r>
              <a:rPr lang="ro-RO" sz="1223" dirty="0"/>
              <a:t> </a:t>
            </a:r>
          </a:p>
          <a:p>
            <a:pPr algn="ctr">
              <a:spcAft>
                <a:spcPts val="612"/>
              </a:spcAft>
            </a:pPr>
            <a:endParaRPr lang="ro-RO" sz="1223" dirty="0"/>
          </a:p>
          <a:p>
            <a:pPr algn="ctr">
              <a:spcAft>
                <a:spcPts val="612"/>
              </a:spcAft>
            </a:pPr>
            <a:endParaRPr lang="ro-RO" sz="1223" dirty="0"/>
          </a:p>
        </p:txBody>
      </p:sp>
      <p:sp>
        <p:nvSpPr>
          <p:cNvPr id="70" name="TextBox 69">
            <a:extLst>
              <a:ext uri="{FF2B5EF4-FFF2-40B4-BE49-F238E27FC236}">
                <a16:creationId xmlns:a16="http://schemas.microsoft.com/office/drawing/2014/main" id="{8BC00F72-9933-A040-8B72-CA342A24A8E5}"/>
              </a:ext>
            </a:extLst>
          </p:cNvPr>
          <p:cNvSpPr txBox="1"/>
          <p:nvPr/>
        </p:nvSpPr>
        <p:spPr>
          <a:xfrm>
            <a:off x="466855" y="3680149"/>
            <a:ext cx="3835235" cy="861774"/>
          </a:xfrm>
          <a:prstGeom prst="rect">
            <a:avLst/>
          </a:prstGeom>
          <a:noFill/>
          <a:effectLst>
            <a:outerShdw blurRad="50800" dist="38100" dir="18900000" algn="bl" rotWithShape="0">
              <a:prstClr val="black">
                <a:alpha val="40000"/>
              </a:prstClr>
            </a:outerShdw>
          </a:effectLst>
        </p:spPr>
        <p:txBody>
          <a:bodyPr wrap="square" rtlCol="0">
            <a:spAutoFit/>
          </a:bodyPr>
          <a:lstStyle/>
          <a:p>
            <a:pPr algn="ctr">
              <a:spcAft>
                <a:spcPts val="612"/>
              </a:spcAft>
            </a:pPr>
            <a:r>
              <a:rPr lang="ro-RO" sz="2500" b="1" dirty="0"/>
              <a:t>Întreprinderea în dreptul concurenței</a:t>
            </a:r>
          </a:p>
        </p:txBody>
      </p:sp>
      <p:sp>
        <p:nvSpPr>
          <p:cNvPr id="71" name="TextBox 70">
            <a:extLst>
              <a:ext uri="{FF2B5EF4-FFF2-40B4-BE49-F238E27FC236}">
                <a16:creationId xmlns:a16="http://schemas.microsoft.com/office/drawing/2014/main" id="{862DE867-B007-844D-B882-1E2F26D67638}"/>
              </a:ext>
            </a:extLst>
          </p:cNvPr>
          <p:cNvSpPr txBox="1"/>
          <p:nvPr/>
        </p:nvSpPr>
        <p:spPr>
          <a:xfrm>
            <a:off x="246616" y="5669758"/>
            <a:ext cx="3835235" cy="1938992"/>
          </a:xfrm>
          <a:prstGeom prst="rect">
            <a:avLst/>
          </a:prstGeom>
          <a:noFill/>
          <a:effectLst>
            <a:outerShdw blurRad="50800" dist="38100" dir="18900000" algn="bl" rotWithShape="0">
              <a:prstClr val="black">
                <a:alpha val="40000"/>
              </a:prstClr>
            </a:outerShdw>
          </a:effectLst>
        </p:spPr>
        <p:txBody>
          <a:bodyPr wrap="square" rtlCol="0">
            <a:spAutoFit/>
          </a:bodyPr>
          <a:lstStyle/>
          <a:p>
            <a:pPr algn="ctr">
              <a:spcAft>
                <a:spcPts val="0"/>
              </a:spcAft>
            </a:pPr>
            <a:r>
              <a:rPr lang="ro-RO" sz="2000" dirty="0"/>
              <a:t>08.08.2020</a:t>
            </a:r>
          </a:p>
          <a:p>
            <a:pPr algn="ctr">
              <a:spcAft>
                <a:spcPts val="0"/>
              </a:spcAft>
            </a:pPr>
            <a:r>
              <a:rPr lang="ro-RO" sz="2000" dirty="0"/>
              <a:t>Rogac Andrei, avocat</a:t>
            </a:r>
          </a:p>
          <a:p>
            <a:pPr algn="ctr">
              <a:spcAft>
                <a:spcPts val="0"/>
              </a:spcAft>
            </a:pPr>
            <a:r>
              <a:rPr lang="ro-RO" sz="2000" dirty="0"/>
              <a:t>LL.M. Queen Mary University of London</a:t>
            </a:r>
          </a:p>
          <a:p>
            <a:pPr algn="ctr">
              <a:spcAft>
                <a:spcPts val="0"/>
              </a:spcAft>
            </a:pPr>
            <a:r>
              <a:rPr lang="ro-RO" sz="2000" dirty="0"/>
              <a:t>M.A. </a:t>
            </a:r>
            <a:r>
              <a:rPr lang="ro-RO" sz="2000" dirty="0" err="1"/>
              <a:t>King’s</a:t>
            </a:r>
            <a:r>
              <a:rPr lang="ro-RO" sz="2000" dirty="0"/>
              <a:t> College London</a:t>
            </a:r>
          </a:p>
          <a:p>
            <a:pPr algn="ctr">
              <a:spcAft>
                <a:spcPts val="0"/>
              </a:spcAft>
            </a:pPr>
            <a:r>
              <a:rPr lang="ro-RO" sz="2000" dirty="0" err="1"/>
              <a:t>www.lawseconomics.com</a:t>
            </a:r>
            <a:endParaRPr lang="ro-RO" sz="2000" dirty="0"/>
          </a:p>
        </p:txBody>
      </p:sp>
    </p:spTree>
    <p:extLst>
      <p:ext uri="{BB962C8B-B14F-4D97-AF65-F5344CB8AC3E}">
        <p14:creationId xmlns:p14="http://schemas.microsoft.com/office/powerpoint/2010/main" val="3987282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FB51BF5-9F5C-3A47-958F-E22AD07E961E}"/>
              </a:ext>
            </a:extLst>
          </p:cNvPr>
          <p:cNvCxnSpPr>
            <a:cxnSpLocks/>
          </p:cNvCxnSpPr>
          <p:nvPr/>
        </p:nvCxnSpPr>
        <p:spPr>
          <a:xfrm>
            <a:off x="6160085" y="830510"/>
            <a:ext cx="204" cy="7216528"/>
          </a:xfrm>
          <a:prstGeom prst="line">
            <a:avLst/>
          </a:prstGeom>
          <a:ln w="254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D155312D-7E09-7042-B46A-258692599C2A}"/>
              </a:ext>
            </a:extLst>
          </p:cNvPr>
          <p:cNvSpPr txBox="1"/>
          <p:nvPr/>
        </p:nvSpPr>
        <p:spPr>
          <a:xfrm>
            <a:off x="1773099" y="923432"/>
            <a:ext cx="1334760" cy="307777"/>
          </a:xfrm>
          <a:prstGeom prst="rect">
            <a:avLst/>
          </a:prstGeom>
          <a:solidFill>
            <a:srgbClr val="EA3F33"/>
          </a:solidFill>
          <a:effectLst>
            <a:outerShdw blurRad="50800" dist="88900" dir="16200000" rotWithShape="0">
              <a:prstClr val="black">
                <a:alpha val="40000"/>
              </a:prstClr>
            </a:outerShdw>
          </a:effectLst>
        </p:spPr>
        <p:txBody>
          <a:bodyPr wrap="square" rtlCol="0">
            <a:spAutoFit/>
          </a:bodyPr>
          <a:lstStyle>
            <a:defPPr>
              <a:defRPr lang="en-GB"/>
            </a:defPPr>
            <a:lvl1pPr lvl="0" algn="ctr">
              <a:defRPr sz="1400"/>
            </a:lvl1pPr>
          </a:lstStyle>
          <a:p>
            <a:r>
              <a:rPr lang="en-US" b="1" dirty="0"/>
              <a:t>Moldova</a:t>
            </a:r>
          </a:p>
        </p:txBody>
      </p:sp>
      <p:sp>
        <p:nvSpPr>
          <p:cNvPr id="35" name="TextBox 34">
            <a:extLst>
              <a:ext uri="{FF2B5EF4-FFF2-40B4-BE49-F238E27FC236}">
                <a16:creationId xmlns:a16="http://schemas.microsoft.com/office/drawing/2014/main" id="{3871096D-663C-B143-876B-86E3F1AA275C}"/>
              </a:ext>
            </a:extLst>
          </p:cNvPr>
          <p:cNvSpPr txBox="1"/>
          <p:nvPr/>
        </p:nvSpPr>
        <p:spPr>
          <a:xfrm>
            <a:off x="7689676" y="894790"/>
            <a:ext cx="1591693" cy="523220"/>
          </a:xfrm>
          <a:prstGeom prst="rect">
            <a:avLst/>
          </a:prstGeom>
          <a:solidFill>
            <a:srgbClr val="EA3F33"/>
          </a:solidFill>
          <a:effectLst>
            <a:outerShdw blurRad="50800" dist="88900" dir="16200000" rotWithShape="0">
              <a:prstClr val="black">
                <a:alpha val="40000"/>
              </a:prstClr>
            </a:outerShdw>
          </a:effectLst>
        </p:spPr>
        <p:txBody>
          <a:bodyPr wrap="square" rtlCol="0">
            <a:spAutoFit/>
          </a:bodyPr>
          <a:lstStyle>
            <a:defPPr>
              <a:defRPr lang="en-GB"/>
            </a:defPPr>
            <a:lvl1pPr lvl="0" algn="ctr">
              <a:defRPr sz="1400"/>
            </a:lvl1pPr>
          </a:lstStyle>
          <a:p>
            <a:r>
              <a:rPr lang="en-US" b="1" dirty="0" err="1"/>
              <a:t>Uniunea</a:t>
            </a:r>
            <a:r>
              <a:rPr lang="en-US" b="1" dirty="0"/>
              <a:t> </a:t>
            </a:r>
            <a:r>
              <a:rPr lang="en-US" b="1" dirty="0" err="1"/>
              <a:t>Europeană</a:t>
            </a:r>
            <a:endParaRPr lang="en-US" b="1" dirty="0"/>
          </a:p>
        </p:txBody>
      </p:sp>
      <p:sp>
        <p:nvSpPr>
          <p:cNvPr id="50" name="TextBox 49">
            <a:extLst>
              <a:ext uri="{FF2B5EF4-FFF2-40B4-BE49-F238E27FC236}">
                <a16:creationId xmlns:a16="http://schemas.microsoft.com/office/drawing/2014/main" id="{19F65EC8-D899-F448-AF24-4827226DAD99}"/>
              </a:ext>
            </a:extLst>
          </p:cNvPr>
          <p:cNvSpPr txBox="1"/>
          <p:nvPr/>
        </p:nvSpPr>
        <p:spPr>
          <a:xfrm>
            <a:off x="6443305" y="6966745"/>
            <a:ext cx="5520968" cy="523220"/>
          </a:xfrm>
          <a:prstGeom prst="rect">
            <a:avLst/>
          </a:prstGeom>
          <a:solidFill>
            <a:schemeClr val="bg2">
              <a:lumMod val="75000"/>
            </a:schemeClr>
          </a:solidFill>
          <a:effectLst>
            <a:outerShdw blurRad="50800" dist="127000" dir="16200000" rotWithShape="0">
              <a:prstClr val="black">
                <a:alpha val="40000"/>
              </a:prstClr>
            </a:outerShdw>
          </a:effectLst>
        </p:spPr>
        <p:txBody>
          <a:bodyPr wrap="square" rtlCol="0">
            <a:spAutoFit/>
          </a:bodyPr>
          <a:lstStyle>
            <a:defPPr>
              <a:defRPr lang="en-GB"/>
            </a:defPPr>
            <a:lvl1pPr lvl="0" algn="ctr">
              <a:defRPr sz="1263"/>
            </a:lvl1pPr>
          </a:lstStyle>
          <a:p>
            <a:r>
              <a:rPr lang="ro-RO" sz="1400" b="1" dirty="0"/>
              <a:t>Este folosit, inclusiv, pentru a atrage la răspundere societatea-mamă pentru acțiunile societății fiică</a:t>
            </a:r>
            <a:endParaRPr lang="en-US" sz="1400" b="1" dirty="0"/>
          </a:p>
        </p:txBody>
      </p:sp>
      <p:sp>
        <p:nvSpPr>
          <p:cNvPr id="51" name="TextBox 50">
            <a:extLst>
              <a:ext uri="{FF2B5EF4-FFF2-40B4-BE49-F238E27FC236}">
                <a16:creationId xmlns:a16="http://schemas.microsoft.com/office/drawing/2014/main" id="{864155BE-2462-8045-929B-6C13D1DB8668}"/>
              </a:ext>
            </a:extLst>
          </p:cNvPr>
          <p:cNvSpPr txBox="1"/>
          <p:nvPr/>
        </p:nvSpPr>
        <p:spPr>
          <a:xfrm>
            <a:off x="281535" y="6996684"/>
            <a:ext cx="5615545" cy="738664"/>
          </a:xfrm>
          <a:prstGeom prst="rect">
            <a:avLst/>
          </a:prstGeom>
          <a:solidFill>
            <a:srgbClr val="EA3F33"/>
          </a:solidFill>
          <a:effectLst>
            <a:outerShdw blurRad="50800" dist="127000" dir="16200000" rotWithShape="0">
              <a:prstClr val="black">
                <a:alpha val="40000"/>
              </a:prstClr>
            </a:outerShdw>
          </a:effectLst>
        </p:spPr>
        <p:txBody>
          <a:bodyPr wrap="square" rtlCol="0">
            <a:spAutoFit/>
          </a:bodyPr>
          <a:lstStyle>
            <a:defPPr>
              <a:defRPr lang="en-GB"/>
            </a:defPPr>
            <a:lvl1pPr algn="ctr">
              <a:defRPr sz="1400"/>
            </a:lvl1pPr>
          </a:lstStyle>
          <a:p>
            <a:pPr lvl="0"/>
            <a:r>
              <a:rPr lang="ro-RO" b="1" dirty="0"/>
              <a:t>Din Legea concurenței nu este clar că unul din scopurile acestei norme este pentru pentru a atrage la răspundere societatea-mamă pentru acțiunile societății fiică</a:t>
            </a:r>
            <a:endParaRPr lang="en-US" b="1" dirty="0"/>
          </a:p>
        </p:txBody>
      </p:sp>
      <p:sp>
        <p:nvSpPr>
          <p:cNvPr id="3" name="Alternate Process 2">
            <a:extLst>
              <a:ext uri="{FF2B5EF4-FFF2-40B4-BE49-F238E27FC236}">
                <a16:creationId xmlns:a16="http://schemas.microsoft.com/office/drawing/2014/main" id="{168DD610-BFCF-7B4F-A6A3-53963A680208}"/>
              </a:ext>
            </a:extLst>
          </p:cNvPr>
          <p:cNvSpPr/>
          <p:nvPr/>
        </p:nvSpPr>
        <p:spPr>
          <a:xfrm>
            <a:off x="319664" y="3266487"/>
            <a:ext cx="5557405" cy="1770698"/>
          </a:xfrm>
          <a:prstGeom prst="flowChartAlternateProcess">
            <a:avLst/>
          </a:prstGeom>
          <a:solidFill>
            <a:schemeClr val="tx2">
              <a:alpha val="60000"/>
            </a:schemeClr>
          </a:solidFill>
          <a:effectLst>
            <a:outerShdw blurRad="50800" dist="38100" dir="16200000" rotWithShape="0">
              <a:prstClr val="black">
                <a:alpha val="40000"/>
              </a:prstClr>
            </a:outerShdw>
          </a:effectLst>
        </p:spPr>
        <p:txBody>
          <a:bodyPr wrap="square" rtlCol="0">
            <a:spAutoFit/>
          </a:bodyPr>
          <a:lstStyle/>
          <a:p>
            <a:r>
              <a:rPr lang="ro-RO" sz="1400" dirty="0"/>
              <a:t>Codul Civil de la 01.03.2019 are o nouă instituție:</a:t>
            </a:r>
          </a:p>
          <a:p>
            <a:r>
              <a:rPr lang="ro-RO" sz="1400" dirty="0"/>
              <a:t>Grupul de persoane juridice – art. 290-295 CC – se aplică PJ cu scop lucrativ</a:t>
            </a:r>
          </a:p>
          <a:p>
            <a:pPr lvl="1"/>
            <a:r>
              <a:rPr lang="ro-RO" sz="1400" dirty="0"/>
              <a:t>PJ care exercită control</a:t>
            </a:r>
          </a:p>
          <a:p>
            <a:pPr lvl="1"/>
            <a:r>
              <a:rPr lang="ro-RO" sz="1400" dirty="0"/>
              <a:t>PJ controlată (filială)</a:t>
            </a:r>
          </a:p>
          <a:p>
            <a:r>
              <a:rPr lang="ro-RO" sz="1400" dirty="0"/>
              <a:t>Administratorul filialei trebuie să execute instrucțiunile PJ care exercită control cu unele excepții.</a:t>
            </a:r>
          </a:p>
        </p:txBody>
      </p:sp>
      <p:sp>
        <p:nvSpPr>
          <p:cNvPr id="27" name="Alternate Process 26">
            <a:extLst>
              <a:ext uri="{FF2B5EF4-FFF2-40B4-BE49-F238E27FC236}">
                <a16:creationId xmlns:a16="http://schemas.microsoft.com/office/drawing/2014/main" id="{54617418-3504-BA48-A2EA-E2FD30095688}"/>
              </a:ext>
            </a:extLst>
          </p:cNvPr>
          <p:cNvSpPr/>
          <p:nvPr/>
        </p:nvSpPr>
        <p:spPr>
          <a:xfrm>
            <a:off x="324073" y="5334236"/>
            <a:ext cx="5567572" cy="1532334"/>
          </a:xfrm>
          <a:prstGeom prst="flowChartAlternateProcess">
            <a:avLst/>
          </a:prstGeom>
          <a:solidFill>
            <a:schemeClr val="tx2">
              <a:alpha val="60000"/>
            </a:schemeClr>
          </a:solidFill>
          <a:effectLst>
            <a:outerShdw blurRad="50800" dist="38100" dir="16200000" rotWithShape="0">
              <a:prstClr val="black">
                <a:alpha val="40000"/>
              </a:prstClr>
            </a:outerShdw>
          </a:effectLst>
        </p:spPr>
        <p:txBody>
          <a:bodyPr wrap="square" rtlCol="0">
            <a:spAutoFit/>
          </a:bodyPr>
          <a:lstStyle/>
          <a:p>
            <a:r>
              <a:rPr lang="ro-RO" sz="1400" dirty="0"/>
              <a:t>Articolul 4 LC</a:t>
            </a:r>
          </a:p>
          <a:p>
            <a:r>
              <a:rPr lang="ro-RO" sz="1400" dirty="0"/>
              <a:t>control – posibilitate de a exercita o </a:t>
            </a:r>
            <a:r>
              <a:rPr lang="ro-RO" sz="1400" dirty="0" err="1"/>
              <a:t>influenţă</a:t>
            </a:r>
            <a:r>
              <a:rPr lang="ro-RO" sz="1400" dirty="0"/>
              <a:t> decisivă asupra unei întreprinderi, care decurge din drepturi, din contracte sau din orice alte mijloace, separat sau combinate, </a:t>
            </a:r>
            <a:r>
              <a:rPr lang="ro-RO" sz="1400" dirty="0" err="1"/>
              <a:t>ţinînd</a:t>
            </a:r>
            <a:r>
              <a:rPr lang="ro-RO" sz="1400" dirty="0"/>
              <a:t> seama de </a:t>
            </a:r>
            <a:r>
              <a:rPr lang="ro-RO" sz="1400" dirty="0" err="1"/>
              <a:t>circumstanţele</a:t>
            </a:r>
            <a:r>
              <a:rPr lang="ro-RO" sz="1400" dirty="0"/>
              <a:t> de drept </a:t>
            </a:r>
            <a:r>
              <a:rPr lang="ro-RO" sz="1400" dirty="0" err="1"/>
              <a:t>şi</a:t>
            </a:r>
            <a:r>
              <a:rPr lang="ro-RO" sz="1400" dirty="0"/>
              <a:t> de fapt relevante [...]</a:t>
            </a:r>
          </a:p>
          <a:p>
            <a:r>
              <a:rPr lang="ro-RO" sz="1400" dirty="0"/>
              <a:t> </a:t>
            </a:r>
          </a:p>
        </p:txBody>
      </p:sp>
      <p:pic>
        <p:nvPicPr>
          <p:cNvPr id="31" name="Picture 30">
            <a:extLst>
              <a:ext uri="{FF2B5EF4-FFF2-40B4-BE49-F238E27FC236}">
                <a16:creationId xmlns:a16="http://schemas.microsoft.com/office/drawing/2014/main" id="{8A2AD306-2DD0-934D-BE6C-C584DD097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3155" y="748487"/>
            <a:ext cx="849227" cy="849227"/>
          </a:xfrm>
          <a:prstGeom prst="rect">
            <a:avLst/>
          </a:prstGeom>
          <a:effectLst>
            <a:outerShdw blurRad="50800" dist="127000" dir="18900000" algn="bl" rotWithShape="0">
              <a:prstClr val="black">
                <a:alpha val="40000"/>
              </a:prstClr>
            </a:outerShdw>
          </a:effectLst>
        </p:spPr>
      </p:pic>
      <p:pic>
        <p:nvPicPr>
          <p:cNvPr id="32" name="Picture 31">
            <a:extLst>
              <a:ext uri="{FF2B5EF4-FFF2-40B4-BE49-F238E27FC236}">
                <a16:creationId xmlns:a16="http://schemas.microsoft.com/office/drawing/2014/main" id="{136ACD0F-C360-004D-A84C-9380F243F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954" y="545129"/>
            <a:ext cx="1031219" cy="1031219"/>
          </a:xfrm>
          <a:prstGeom prst="rect">
            <a:avLst/>
          </a:prstGeom>
          <a:effectLst>
            <a:outerShdw blurRad="50800" dist="127000" dir="18900000" algn="bl" rotWithShape="0">
              <a:prstClr val="black">
                <a:alpha val="40000"/>
              </a:prstClr>
            </a:outerShdw>
          </a:effectLst>
        </p:spPr>
      </p:pic>
      <p:grpSp>
        <p:nvGrpSpPr>
          <p:cNvPr id="33" name="Group 32">
            <a:extLst>
              <a:ext uri="{FF2B5EF4-FFF2-40B4-BE49-F238E27FC236}">
                <a16:creationId xmlns:a16="http://schemas.microsoft.com/office/drawing/2014/main" id="{F503DB38-CBFA-794E-9215-B4B344599297}"/>
              </a:ext>
            </a:extLst>
          </p:cNvPr>
          <p:cNvGrpSpPr/>
          <p:nvPr/>
        </p:nvGrpSpPr>
        <p:grpSpPr>
          <a:xfrm>
            <a:off x="5480950" y="359540"/>
            <a:ext cx="6284330" cy="307777"/>
            <a:chOff x="899768" y="2451426"/>
            <a:chExt cx="6163598" cy="301865"/>
          </a:xfrm>
        </p:grpSpPr>
        <p:sp>
          <p:nvSpPr>
            <p:cNvPr id="36" name="Process 35">
              <a:extLst>
                <a:ext uri="{FF2B5EF4-FFF2-40B4-BE49-F238E27FC236}">
                  <a16:creationId xmlns:a16="http://schemas.microsoft.com/office/drawing/2014/main" id="{C986A82D-A5C5-7847-B19C-60DD19610380}"/>
                </a:ext>
              </a:extLst>
            </p:cNvPr>
            <p:cNvSpPr/>
            <p:nvPr/>
          </p:nvSpPr>
          <p:spPr>
            <a:xfrm>
              <a:off x="899768" y="2451426"/>
              <a:ext cx="595575" cy="301865"/>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b="1" dirty="0"/>
                <a:t>1.2</a:t>
              </a:r>
            </a:p>
          </p:txBody>
        </p:sp>
        <p:sp>
          <p:nvSpPr>
            <p:cNvPr id="39" name="Process 38">
              <a:extLst>
                <a:ext uri="{FF2B5EF4-FFF2-40B4-BE49-F238E27FC236}">
                  <a16:creationId xmlns:a16="http://schemas.microsoft.com/office/drawing/2014/main" id="{79BF123A-DF59-C04E-A8EE-53211FDE2D5A}"/>
                </a:ext>
              </a:extLst>
            </p:cNvPr>
            <p:cNvSpPr/>
            <p:nvPr/>
          </p:nvSpPr>
          <p:spPr>
            <a:xfrm>
              <a:off x="1495343" y="2451426"/>
              <a:ext cx="5568023" cy="301865"/>
            </a:xfrm>
            <a:prstGeom prst="flowChartProcess">
              <a:avLst/>
            </a:prstGeom>
            <a:solidFill>
              <a:srgbClr val="FF0000"/>
            </a:solidFill>
            <a:effectLst>
              <a:outerShdw blurRad="50800" dist="38100" dir="16200000" rotWithShape="0">
                <a:prstClr val="black">
                  <a:alpha val="40000"/>
                </a:prstClr>
              </a:outerShdw>
            </a:effectLst>
          </p:spPr>
          <p:txBody>
            <a:bodyPr wrap="square" rtlCol="0" anchor="ctr">
              <a:spAutoFit/>
            </a:bodyPr>
            <a:lstStyle/>
            <a:p>
              <a:pPr lvl="0"/>
              <a:r>
                <a:rPr lang="ro-RO" sz="1400" dirty="0"/>
                <a:t>Întreprinderi dependente - Unitate Economică (Single Economic Unit)</a:t>
              </a:r>
              <a:endParaRPr lang="en-US" sz="1400" dirty="0"/>
            </a:p>
          </p:txBody>
        </p:sp>
      </p:grpSp>
      <p:grpSp>
        <p:nvGrpSpPr>
          <p:cNvPr id="46" name="Group 45">
            <a:extLst>
              <a:ext uri="{FF2B5EF4-FFF2-40B4-BE49-F238E27FC236}">
                <a16:creationId xmlns:a16="http://schemas.microsoft.com/office/drawing/2014/main" id="{CCF95363-13E7-824F-A9D3-880E6AFF5EC0}"/>
              </a:ext>
            </a:extLst>
          </p:cNvPr>
          <p:cNvGrpSpPr/>
          <p:nvPr/>
        </p:nvGrpSpPr>
        <p:grpSpPr>
          <a:xfrm>
            <a:off x="309497" y="5614617"/>
            <a:ext cx="5616874" cy="1036513"/>
            <a:chOff x="372851" y="1161693"/>
            <a:chExt cx="6630887" cy="566142"/>
          </a:xfrm>
        </p:grpSpPr>
        <p:sp>
          <p:nvSpPr>
            <p:cNvPr id="47" name="Process 46">
              <a:extLst>
                <a:ext uri="{FF2B5EF4-FFF2-40B4-BE49-F238E27FC236}">
                  <a16:creationId xmlns:a16="http://schemas.microsoft.com/office/drawing/2014/main" id="{2EF72CAA-ECB7-8B4A-98A6-1F7CF060D13F}"/>
                </a:ext>
              </a:extLst>
            </p:cNvPr>
            <p:cNvSpPr/>
            <p:nvPr/>
          </p:nvSpPr>
          <p:spPr>
            <a:xfrm>
              <a:off x="372851" y="1161693"/>
              <a:ext cx="5213673" cy="168107"/>
            </a:xfrm>
            <a:prstGeom prst="flowChartProcess">
              <a:avLst/>
            </a:prstGeom>
            <a:solidFill>
              <a:srgbClr val="EA3F33"/>
            </a:solidFill>
            <a:effectLst>
              <a:outerShdw blurRad="50800" dist="127000" dir="16200000" rotWithShape="0">
                <a:prstClr val="black">
                  <a:alpha val="40000"/>
                </a:prstClr>
              </a:outerShdw>
            </a:effectLst>
          </p:spPr>
          <p:txBody>
            <a:bodyPr wrap="square" rtlCol="0">
              <a:spAutoFit/>
            </a:bodyPr>
            <a:lstStyle/>
            <a:p>
              <a:pPr algn="ctr"/>
              <a:r>
                <a:rPr lang="ro-RO" sz="1400" b="1" dirty="0"/>
                <a:t>Regulament CC privind concentrările economice</a:t>
              </a:r>
            </a:p>
          </p:txBody>
        </p:sp>
        <p:sp>
          <p:nvSpPr>
            <p:cNvPr id="49" name="TextBox 48">
              <a:extLst>
                <a:ext uri="{FF2B5EF4-FFF2-40B4-BE49-F238E27FC236}">
                  <a16:creationId xmlns:a16="http://schemas.microsoft.com/office/drawing/2014/main" id="{566FA50E-41B4-7A41-9084-9CE4DA9A8AD7}"/>
                </a:ext>
              </a:extLst>
            </p:cNvPr>
            <p:cNvSpPr txBox="1"/>
            <p:nvPr/>
          </p:nvSpPr>
          <p:spPr>
            <a:xfrm>
              <a:off x="384853" y="1324378"/>
              <a:ext cx="6618885" cy="403457"/>
            </a:xfrm>
            <a:prstGeom prst="rect">
              <a:avLst/>
            </a:prstGeom>
            <a:noFill/>
            <a:ln w="12700">
              <a:solidFill>
                <a:srgbClr val="E25F5A"/>
              </a:solidFill>
            </a:ln>
          </p:spPr>
          <p:txBody>
            <a:bodyPr wrap="square" rtlCol="0">
              <a:spAutoFit/>
            </a:bodyPr>
            <a:lstStyle/>
            <a:p>
              <a:r>
                <a:rPr lang="ro-RO" sz="1400" b="1" dirty="0">
                  <a:solidFill>
                    <a:srgbClr val="EA3F33"/>
                  </a:solidFill>
                </a:rPr>
                <a:t>38.</a:t>
              </a:r>
              <a:r>
                <a:rPr lang="ro-RO" sz="1400" dirty="0">
                  <a:solidFill>
                    <a:srgbClr val="EA3F33"/>
                  </a:solidFill>
                </a:rPr>
                <a:t> </a:t>
              </a:r>
              <a:r>
                <a:rPr lang="ro-RO" sz="1400" b="1" dirty="0">
                  <a:solidFill>
                    <a:srgbClr val="EA3F33"/>
                  </a:solidFill>
                </a:rPr>
                <a:t>[...] grupul este considerat o singură unitate economică, iar întreprinderile </a:t>
              </a:r>
              <a:r>
                <a:rPr lang="ro-RO" sz="1400" b="1" dirty="0">
                  <a:solidFill>
                    <a:srgbClr val="123B8D"/>
                  </a:solidFill>
                </a:rPr>
                <a:t>[mai potrivit „entitățile”]</a:t>
              </a:r>
              <a:r>
                <a:rPr lang="ro-RO" sz="1400" b="1" dirty="0">
                  <a:solidFill>
                    <a:srgbClr val="EA3F33"/>
                  </a:solidFill>
                </a:rPr>
                <a:t> care </a:t>
              </a:r>
              <a:r>
                <a:rPr lang="ro-RO" sz="1400" b="1" dirty="0" err="1">
                  <a:solidFill>
                    <a:srgbClr val="EA3F33"/>
                  </a:solidFill>
                </a:rPr>
                <a:t>aparţin</a:t>
              </a:r>
              <a:r>
                <a:rPr lang="ro-RO" sz="1400" b="1" dirty="0">
                  <a:solidFill>
                    <a:srgbClr val="EA3F33"/>
                  </a:solidFill>
                </a:rPr>
                <a:t> </a:t>
              </a:r>
              <a:r>
                <a:rPr lang="ro-RO" sz="1400" b="1" dirty="0" err="1">
                  <a:solidFill>
                    <a:srgbClr val="EA3F33"/>
                  </a:solidFill>
                </a:rPr>
                <a:t>aceluiaşi</a:t>
              </a:r>
              <a:r>
                <a:rPr lang="ro-RO" sz="1400" b="1" dirty="0">
                  <a:solidFill>
                    <a:srgbClr val="EA3F33"/>
                  </a:solidFill>
                </a:rPr>
                <a:t> grup nu pot fi considerate întreprinderi diferite. </a:t>
              </a:r>
            </a:p>
          </p:txBody>
        </p:sp>
      </p:grpSp>
      <p:grpSp>
        <p:nvGrpSpPr>
          <p:cNvPr id="56" name="Group 55">
            <a:extLst>
              <a:ext uri="{FF2B5EF4-FFF2-40B4-BE49-F238E27FC236}">
                <a16:creationId xmlns:a16="http://schemas.microsoft.com/office/drawing/2014/main" id="{421282BE-4EDD-6741-8A27-766F2808716D}"/>
              </a:ext>
            </a:extLst>
          </p:cNvPr>
          <p:cNvGrpSpPr/>
          <p:nvPr/>
        </p:nvGrpSpPr>
        <p:grpSpPr>
          <a:xfrm>
            <a:off x="240978" y="1615991"/>
            <a:ext cx="5647264" cy="1036513"/>
            <a:chOff x="372851" y="1161693"/>
            <a:chExt cx="6666764" cy="566142"/>
          </a:xfrm>
        </p:grpSpPr>
        <p:sp>
          <p:nvSpPr>
            <p:cNvPr id="59" name="Process 58">
              <a:extLst>
                <a:ext uri="{FF2B5EF4-FFF2-40B4-BE49-F238E27FC236}">
                  <a16:creationId xmlns:a16="http://schemas.microsoft.com/office/drawing/2014/main" id="{2CC56784-647F-8145-AF68-AF2A1A2B8C80}"/>
                </a:ext>
              </a:extLst>
            </p:cNvPr>
            <p:cNvSpPr/>
            <p:nvPr/>
          </p:nvSpPr>
          <p:spPr>
            <a:xfrm>
              <a:off x="372851" y="1161693"/>
              <a:ext cx="5213673" cy="168107"/>
            </a:xfrm>
            <a:prstGeom prst="flowChartProcess">
              <a:avLst/>
            </a:prstGeom>
            <a:solidFill>
              <a:srgbClr val="EA3F33"/>
            </a:solidFill>
            <a:effectLst>
              <a:outerShdw blurRad="50800" dist="127000" dir="16200000" rotWithShape="0">
                <a:prstClr val="black">
                  <a:alpha val="40000"/>
                </a:prstClr>
              </a:outerShdw>
            </a:effectLst>
          </p:spPr>
          <p:txBody>
            <a:bodyPr wrap="square" rtlCol="0">
              <a:spAutoFit/>
            </a:bodyPr>
            <a:lstStyle/>
            <a:p>
              <a:pPr algn="ctr"/>
              <a:r>
                <a:rPr lang="ro-RO" sz="1400" b="1" dirty="0"/>
                <a:t>Legea concurenței – art. 4</a:t>
              </a:r>
            </a:p>
          </p:txBody>
        </p:sp>
        <p:sp>
          <p:nvSpPr>
            <p:cNvPr id="60" name="TextBox 59">
              <a:extLst>
                <a:ext uri="{FF2B5EF4-FFF2-40B4-BE49-F238E27FC236}">
                  <a16:creationId xmlns:a16="http://schemas.microsoft.com/office/drawing/2014/main" id="{0C866C8F-03FB-A14F-95DC-3AE3D6C664B5}"/>
                </a:ext>
              </a:extLst>
            </p:cNvPr>
            <p:cNvSpPr txBox="1"/>
            <p:nvPr/>
          </p:nvSpPr>
          <p:spPr>
            <a:xfrm>
              <a:off x="384853" y="1324378"/>
              <a:ext cx="6654762" cy="403457"/>
            </a:xfrm>
            <a:prstGeom prst="rect">
              <a:avLst/>
            </a:prstGeom>
            <a:noFill/>
            <a:ln w="12700">
              <a:solidFill>
                <a:srgbClr val="E25F5A"/>
              </a:solidFill>
            </a:ln>
          </p:spPr>
          <p:txBody>
            <a:bodyPr wrap="square" rtlCol="0">
              <a:spAutoFit/>
            </a:bodyPr>
            <a:lstStyle/>
            <a:p>
              <a:r>
                <a:rPr lang="ro-RO" sz="1400" b="1" i="1" dirty="0">
                  <a:solidFill>
                    <a:srgbClr val="EA3F33"/>
                  </a:solidFill>
                </a:rPr>
                <a:t>întreprinderi dependente </a:t>
              </a:r>
              <a:r>
                <a:rPr lang="ro-RO" sz="1400" b="1" dirty="0">
                  <a:solidFill>
                    <a:srgbClr val="EA3F33"/>
                  </a:solidFill>
                </a:rPr>
                <a:t>– întreprinderi care fac parte </a:t>
              </a:r>
              <a:r>
                <a:rPr lang="ro-RO" sz="1400" b="1" dirty="0">
                  <a:solidFill>
                    <a:schemeClr val="accent6"/>
                  </a:solidFill>
                </a:rPr>
                <a:t>(i)</a:t>
              </a:r>
              <a:r>
                <a:rPr lang="ro-RO" sz="1400" b="1" dirty="0">
                  <a:solidFill>
                    <a:srgbClr val="EA3F33"/>
                  </a:solidFill>
                </a:rPr>
                <a:t> din </a:t>
              </a:r>
              <a:r>
                <a:rPr lang="ro-RO" sz="1400" b="1" dirty="0" err="1">
                  <a:solidFill>
                    <a:srgbClr val="EA3F33"/>
                  </a:solidFill>
                </a:rPr>
                <a:t>acelaşi</a:t>
              </a:r>
              <a:r>
                <a:rPr lang="ro-RO" sz="1400" b="1" dirty="0">
                  <a:solidFill>
                    <a:srgbClr val="EA3F33"/>
                  </a:solidFill>
                </a:rPr>
                <a:t> grup de întreprinderi sau </a:t>
              </a:r>
              <a:r>
                <a:rPr lang="ro-RO" sz="1400" b="1" dirty="0">
                  <a:solidFill>
                    <a:schemeClr val="accent6"/>
                  </a:solidFill>
                </a:rPr>
                <a:t>(ii)</a:t>
              </a:r>
              <a:r>
                <a:rPr lang="ro-RO" sz="1400" b="1" dirty="0">
                  <a:solidFill>
                    <a:srgbClr val="EA3F33"/>
                  </a:solidFill>
                </a:rPr>
                <a:t> </a:t>
              </a:r>
              <a:r>
                <a:rPr lang="ro-RO" sz="1400" b="1" dirty="0" err="1">
                  <a:solidFill>
                    <a:srgbClr val="EA3F33"/>
                  </a:solidFill>
                </a:rPr>
                <a:t>sînt</a:t>
              </a:r>
              <a:r>
                <a:rPr lang="ro-RO" sz="1400" b="1" dirty="0">
                  <a:solidFill>
                    <a:srgbClr val="EA3F33"/>
                  </a:solidFill>
                </a:rPr>
                <a:t> controlate de </a:t>
              </a:r>
              <a:r>
                <a:rPr lang="ro-RO" sz="1400" b="1" dirty="0" err="1">
                  <a:solidFill>
                    <a:srgbClr val="EA3F33"/>
                  </a:solidFill>
                </a:rPr>
                <a:t>aceeaşi</a:t>
              </a:r>
              <a:r>
                <a:rPr lang="ro-RO" sz="1400" b="1" dirty="0">
                  <a:solidFill>
                    <a:srgbClr val="EA3F33"/>
                  </a:solidFill>
                </a:rPr>
                <a:t> persoană ori de </a:t>
              </a:r>
              <a:r>
                <a:rPr lang="ro-RO" sz="1400" b="1" dirty="0" err="1">
                  <a:solidFill>
                    <a:srgbClr val="EA3F33"/>
                  </a:solidFill>
                </a:rPr>
                <a:t>aceleaşi</a:t>
              </a:r>
              <a:r>
                <a:rPr lang="ro-RO" sz="1400" b="1" dirty="0">
                  <a:solidFill>
                    <a:srgbClr val="EA3F33"/>
                  </a:solidFill>
                </a:rPr>
                <a:t> persoane;</a:t>
              </a:r>
            </a:p>
          </p:txBody>
        </p:sp>
      </p:grpSp>
      <p:sp>
        <p:nvSpPr>
          <p:cNvPr id="63" name="TextBox 62">
            <a:extLst>
              <a:ext uri="{FF2B5EF4-FFF2-40B4-BE49-F238E27FC236}">
                <a16:creationId xmlns:a16="http://schemas.microsoft.com/office/drawing/2014/main" id="{5DBBA008-4811-0041-92FD-D11693F6BADF}"/>
              </a:ext>
            </a:extLst>
          </p:cNvPr>
          <p:cNvSpPr txBox="1"/>
          <p:nvPr/>
        </p:nvSpPr>
        <p:spPr>
          <a:xfrm>
            <a:off x="240978" y="2652504"/>
            <a:ext cx="5647265" cy="523220"/>
          </a:xfrm>
          <a:prstGeom prst="rect">
            <a:avLst/>
          </a:prstGeom>
          <a:noFill/>
          <a:ln w="12700">
            <a:solidFill>
              <a:srgbClr val="E25F5A"/>
            </a:solidFill>
          </a:ln>
        </p:spPr>
        <p:txBody>
          <a:bodyPr wrap="square" rtlCol="0">
            <a:spAutoFit/>
          </a:bodyPr>
          <a:lstStyle/>
          <a:p>
            <a:r>
              <a:rPr lang="ro-RO" sz="1400" b="1" i="1" dirty="0">
                <a:solidFill>
                  <a:srgbClr val="EA3F33"/>
                </a:solidFill>
              </a:rPr>
              <a:t>grup de întreprinderi – </a:t>
            </a:r>
            <a:r>
              <a:rPr lang="ro-RO" sz="1400" b="1" u="sng" dirty="0">
                <a:solidFill>
                  <a:srgbClr val="EA3F33"/>
                </a:solidFill>
              </a:rPr>
              <a:t>întreprindere care exercită controlu</a:t>
            </a:r>
            <a:r>
              <a:rPr lang="ro-RO" sz="1400" b="1" dirty="0">
                <a:solidFill>
                  <a:srgbClr val="EA3F33"/>
                </a:solidFill>
              </a:rPr>
              <a:t>l </a:t>
            </a:r>
            <a:r>
              <a:rPr lang="ro-RO" sz="1400" b="1" dirty="0" err="1">
                <a:solidFill>
                  <a:srgbClr val="EA3F33"/>
                </a:solidFill>
              </a:rPr>
              <a:t>şi</a:t>
            </a:r>
            <a:r>
              <a:rPr lang="ro-RO" sz="1400" b="1" dirty="0">
                <a:solidFill>
                  <a:srgbClr val="EA3F33"/>
                </a:solidFill>
              </a:rPr>
              <a:t> toate </a:t>
            </a:r>
            <a:r>
              <a:rPr lang="ro-RO" sz="1400" b="1" u="sng" dirty="0">
                <a:solidFill>
                  <a:srgbClr val="EA3F33"/>
                </a:solidFill>
              </a:rPr>
              <a:t>întreprinderile controlate </a:t>
            </a:r>
            <a:r>
              <a:rPr lang="ro-RO" sz="1400" b="1" dirty="0">
                <a:solidFill>
                  <a:srgbClr val="EA3F33"/>
                </a:solidFill>
              </a:rPr>
              <a:t>direct sau indirect de aceasta;</a:t>
            </a:r>
          </a:p>
        </p:txBody>
      </p:sp>
      <p:grpSp>
        <p:nvGrpSpPr>
          <p:cNvPr id="64" name="Group 63">
            <a:extLst>
              <a:ext uri="{FF2B5EF4-FFF2-40B4-BE49-F238E27FC236}">
                <a16:creationId xmlns:a16="http://schemas.microsoft.com/office/drawing/2014/main" id="{6F3BB7DB-3CA0-774C-8B71-0BBCE562FB88}"/>
              </a:ext>
            </a:extLst>
          </p:cNvPr>
          <p:cNvGrpSpPr/>
          <p:nvPr/>
        </p:nvGrpSpPr>
        <p:grpSpPr>
          <a:xfrm>
            <a:off x="260572" y="3521278"/>
            <a:ext cx="5627670" cy="1682844"/>
            <a:chOff x="372850" y="1161693"/>
            <a:chExt cx="6256115" cy="919167"/>
          </a:xfrm>
        </p:grpSpPr>
        <p:sp>
          <p:nvSpPr>
            <p:cNvPr id="65" name="Process 64">
              <a:extLst>
                <a:ext uri="{FF2B5EF4-FFF2-40B4-BE49-F238E27FC236}">
                  <a16:creationId xmlns:a16="http://schemas.microsoft.com/office/drawing/2014/main" id="{0D4F2211-182D-9445-B3B7-B6800DE68663}"/>
                </a:ext>
              </a:extLst>
            </p:cNvPr>
            <p:cNvSpPr/>
            <p:nvPr/>
          </p:nvSpPr>
          <p:spPr>
            <a:xfrm>
              <a:off x="372850" y="1161693"/>
              <a:ext cx="5184889" cy="168107"/>
            </a:xfrm>
            <a:prstGeom prst="flowChartProcess">
              <a:avLst/>
            </a:prstGeom>
            <a:solidFill>
              <a:srgbClr val="EA3F33"/>
            </a:solidFill>
            <a:effectLst>
              <a:outerShdw blurRad="50800" dist="127000" dir="16200000" rotWithShape="0">
                <a:prstClr val="black">
                  <a:alpha val="40000"/>
                </a:prstClr>
              </a:outerShdw>
            </a:effectLst>
          </p:spPr>
          <p:txBody>
            <a:bodyPr wrap="square" rtlCol="0">
              <a:spAutoFit/>
            </a:bodyPr>
            <a:lstStyle/>
            <a:p>
              <a:pPr algn="ctr"/>
              <a:r>
                <a:rPr lang="ro-RO" sz="1400" b="1" dirty="0"/>
                <a:t>Regulament CC evaluarea acordurilor orizontale</a:t>
              </a:r>
            </a:p>
          </p:txBody>
        </p:sp>
        <p:sp>
          <p:nvSpPr>
            <p:cNvPr id="66" name="TextBox 65">
              <a:extLst>
                <a:ext uri="{FF2B5EF4-FFF2-40B4-BE49-F238E27FC236}">
                  <a16:creationId xmlns:a16="http://schemas.microsoft.com/office/drawing/2014/main" id="{BEB9A922-5CAE-6843-A188-3BE6DE766A6F}"/>
                </a:ext>
              </a:extLst>
            </p:cNvPr>
            <p:cNvSpPr txBox="1"/>
            <p:nvPr/>
          </p:nvSpPr>
          <p:spPr>
            <a:xfrm>
              <a:off x="384852" y="1324378"/>
              <a:ext cx="6244113" cy="756482"/>
            </a:xfrm>
            <a:prstGeom prst="rect">
              <a:avLst/>
            </a:prstGeom>
            <a:noFill/>
            <a:ln w="12700">
              <a:solidFill>
                <a:srgbClr val="E25F5A"/>
              </a:solidFill>
            </a:ln>
          </p:spPr>
          <p:txBody>
            <a:bodyPr wrap="square" rtlCol="0">
              <a:spAutoFit/>
            </a:bodyPr>
            <a:lstStyle/>
            <a:p>
              <a:r>
                <a:rPr lang="ro-RO" sz="1400" b="1" dirty="0">
                  <a:solidFill>
                    <a:srgbClr val="EA3F33"/>
                  </a:solidFill>
                </a:rPr>
                <a:t>4. În sensul prezentul Regulament, termenii întreprindere </a:t>
              </a:r>
              <a:r>
                <a:rPr lang="ro-RO" sz="1400" b="1" dirty="0" err="1">
                  <a:solidFill>
                    <a:srgbClr val="EA3F33"/>
                  </a:solidFill>
                </a:rPr>
                <a:t>şi</a:t>
              </a:r>
              <a:r>
                <a:rPr lang="ro-RO" sz="1400" b="1" dirty="0">
                  <a:solidFill>
                    <a:srgbClr val="EA3F33"/>
                  </a:solidFill>
                </a:rPr>
                <a:t> parte includ </a:t>
              </a:r>
              <a:r>
                <a:rPr lang="ro-RO" sz="1400" b="1" u="sng" dirty="0">
                  <a:solidFill>
                    <a:schemeClr val="tx2"/>
                  </a:solidFill>
                </a:rPr>
                <a:t>întreprinderile legate </a:t>
              </a:r>
              <a:r>
                <a:rPr lang="ro-RO" sz="1400" b="1" dirty="0">
                  <a:solidFill>
                    <a:srgbClr val="EA3F33"/>
                  </a:solidFill>
                </a:rPr>
                <a:t>respective. Întreprinderi legate, înseamnă:</a:t>
              </a:r>
            </a:p>
            <a:p>
              <a:r>
                <a:rPr lang="ro-RO" sz="1400" b="1" dirty="0">
                  <a:solidFill>
                    <a:srgbClr val="EA3F33"/>
                  </a:solidFill>
                </a:rPr>
                <a:t>[sunt date </a:t>
              </a:r>
              <a:r>
                <a:rPr lang="ro-RO" sz="1400" b="1" dirty="0">
                  <a:solidFill>
                    <a:schemeClr val="tx2"/>
                  </a:solidFill>
                </a:rPr>
                <a:t>multe criterii în temeiul căreia o entitate poate controla altă entitate </a:t>
              </a:r>
              <a:r>
                <a:rPr lang="ro-RO" sz="1400" b="1" dirty="0">
                  <a:solidFill>
                    <a:srgbClr val="EA3F33"/>
                  </a:solidFill>
                </a:rPr>
                <a:t>(ex. deținerea mai mult de jumătate din drepturile de vot)]</a:t>
              </a:r>
            </a:p>
          </p:txBody>
        </p:sp>
      </p:grpSp>
      <p:grpSp>
        <p:nvGrpSpPr>
          <p:cNvPr id="68" name="Group 67">
            <a:extLst>
              <a:ext uri="{FF2B5EF4-FFF2-40B4-BE49-F238E27FC236}">
                <a16:creationId xmlns:a16="http://schemas.microsoft.com/office/drawing/2014/main" id="{6C87219A-BE03-8A4D-B15E-E5161275CDA7}"/>
              </a:ext>
            </a:extLst>
          </p:cNvPr>
          <p:cNvGrpSpPr/>
          <p:nvPr/>
        </p:nvGrpSpPr>
        <p:grpSpPr>
          <a:xfrm>
            <a:off x="6427347" y="3605697"/>
            <a:ext cx="5563050" cy="1908214"/>
            <a:chOff x="354011" y="1161693"/>
            <a:chExt cx="6567349" cy="1042264"/>
          </a:xfrm>
        </p:grpSpPr>
        <p:sp>
          <p:nvSpPr>
            <p:cNvPr id="69" name="Process 68">
              <a:extLst>
                <a:ext uri="{FF2B5EF4-FFF2-40B4-BE49-F238E27FC236}">
                  <a16:creationId xmlns:a16="http://schemas.microsoft.com/office/drawing/2014/main" id="{129DA949-1C01-FA41-AC5B-C023EAA45A16}"/>
                </a:ext>
              </a:extLst>
            </p:cNvPr>
            <p:cNvSpPr/>
            <p:nvPr/>
          </p:nvSpPr>
          <p:spPr>
            <a:xfrm>
              <a:off x="372850" y="1161693"/>
              <a:ext cx="6548510" cy="285782"/>
            </a:xfrm>
            <a:prstGeom prst="flowChartProcess">
              <a:avLst/>
            </a:prstGeom>
            <a:solidFill>
              <a:srgbClr val="3D79C3"/>
            </a:solidFill>
            <a:effectLst>
              <a:outerShdw blurRad="50800" dist="127000" dir="16200000" rotWithShape="0">
                <a:prstClr val="black">
                  <a:alpha val="40000"/>
                </a:prstClr>
              </a:outerShdw>
            </a:effectLst>
          </p:spPr>
          <p:txBody>
            <a:bodyPr wrap="square" rtlCol="0">
              <a:spAutoFit/>
            </a:bodyPr>
            <a:lstStyle/>
            <a:p>
              <a:pPr algn="ctr"/>
              <a:r>
                <a:rPr lang="ro-RO" sz="1400" b="1" dirty="0"/>
                <a:t>Regulament UE aplicare 101(3) TFUE (...) acorduri de cercetare și dezvoltare</a:t>
              </a:r>
            </a:p>
          </p:txBody>
        </p:sp>
        <p:sp>
          <p:nvSpPr>
            <p:cNvPr id="70" name="TextBox 69">
              <a:extLst>
                <a:ext uri="{FF2B5EF4-FFF2-40B4-BE49-F238E27FC236}">
                  <a16:creationId xmlns:a16="http://schemas.microsoft.com/office/drawing/2014/main" id="{56987531-DA3E-1A4E-BA49-D8DC48E4661C}"/>
                </a:ext>
              </a:extLst>
            </p:cNvPr>
            <p:cNvSpPr txBox="1"/>
            <p:nvPr/>
          </p:nvSpPr>
          <p:spPr>
            <a:xfrm>
              <a:off x="354011" y="1447475"/>
              <a:ext cx="6536509" cy="756482"/>
            </a:xfrm>
            <a:prstGeom prst="rect">
              <a:avLst/>
            </a:prstGeom>
            <a:noFill/>
            <a:ln w="12700">
              <a:solidFill>
                <a:srgbClr val="3D79C3"/>
              </a:solidFill>
            </a:ln>
          </p:spPr>
          <p:txBody>
            <a:bodyPr wrap="square" rtlCol="0">
              <a:spAutoFit/>
            </a:bodyPr>
            <a:lstStyle/>
            <a:p>
              <a:r>
                <a:rPr lang="ro-RO" sz="1400" b="1" dirty="0">
                  <a:solidFill>
                    <a:srgbClr val="3D79C3"/>
                  </a:solidFill>
                </a:rPr>
                <a:t>4. În sensul prezentul Regulament, termenii întreprindere </a:t>
              </a:r>
              <a:r>
                <a:rPr lang="ro-RO" sz="1400" b="1" dirty="0" err="1">
                  <a:solidFill>
                    <a:srgbClr val="3D79C3"/>
                  </a:solidFill>
                </a:rPr>
                <a:t>şi</a:t>
              </a:r>
              <a:r>
                <a:rPr lang="ro-RO" sz="1400" b="1" dirty="0">
                  <a:solidFill>
                    <a:srgbClr val="3D79C3"/>
                  </a:solidFill>
                </a:rPr>
                <a:t> parte includ </a:t>
              </a:r>
              <a:r>
                <a:rPr lang="ro-RO" sz="1400" b="1" dirty="0">
                  <a:solidFill>
                    <a:srgbClr val="FF0000"/>
                  </a:solidFill>
                </a:rPr>
                <a:t>întreprinderile legate </a:t>
              </a:r>
              <a:r>
                <a:rPr lang="ro-RO" sz="1400" b="1" dirty="0">
                  <a:solidFill>
                    <a:schemeClr val="bg2">
                      <a:lumMod val="75000"/>
                    </a:schemeClr>
                  </a:solidFill>
                </a:rPr>
                <a:t>(</a:t>
              </a:r>
              <a:r>
                <a:rPr lang="ro-RO" sz="1400" b="1" dirty="0">
                  <a:solidFill>
                    <a:srgbClr val="FF0000"/>
                  </a:solidFill>
                </a:rPr>
                <a:t>ENG:</a:t>
              </a:r>
              <a:r>
                <a:rPr lang="ro-RO" sz="1400" b="1" dirty="0">
                  <a:solidFill>
                    <a:schemeClr val="bg2">
                      <a:lumMod val="75000"/>
                    </a:schemeClr>
                  </a:solidFill>
                </a:rPr>
                <a:t> </a:t>
              </a:r>
              <a:r>
                <a:rPr lang="ro-RO" sz="1400" b="1" dirty="0" err="1">
                  <a:solidFill>
                    <a:srgbClr val="FF0000"/>
                  </a:solidFill>
                </a:rPr>
                <a:t>connected</a:t>
              </a:r>
              <a:r>
                <a:rPr lang="ro-RO" sz="1400" b="1" dirty="0">
                  <a:solidFill>
                    <a:srgbClr val="FF0000"/>
                  </a:solidFill>
                </a:rPr>
                <a:t> </a:t>
              </a:r>
              <a:r>
                <a:rPr lang="ro-RO" sz="1400" b="1" dirty="0" err="1">
                  <a:solidFill>
                    <a:srgbClr val="FF0000"/>
                  </a:solidFill>
                </a:rPr>
                <a:t>undertakings</a:t>
              </a:r>
              <a:r>
                <a:rPr lang="ro-RO" sz="1400" b="1" dirty="0">
                  <a:solidFill>
                    <a:schemeClr val="bg2">
                      <a:lumMod val="75000"/>
                    </a:schemeClr>
                  </a:solidFill>
                </a:rPr>
                <a:t>)</a:t>
              </a:r>
              <a:r>
                <a:rPr lang="ro-RO" sz="1400" b="1" dirty="0">
                  <a:solidFill>
                    <a:srgbClr val="FF0000"/>
                  </a:solidFill>
                </a:rPr>
                <a:t> </a:t>
              </a:r>
              <a:r>
                <a:rPr lang="ro-RO" sz="1400" b="1" dirty="0">
                  <a:solidFill>
                    <a:srgbClr val="3D79C3"/>
                  </a:solidFill>
                </a:rPr>
                <a:t>respective. Întreprinderi legate, înseamnă:</a:t>
              </a:r>
            </a:p>
            <a:p>
              <a:r>
                <a:rPr lang="ro-RO" sz="1400" b="1" dirty="0">
                  <a:solidFill>
                    <a:srgbClr val="3D79C3"/>
                  </a:solidFill>
                </a:rPr>
                <a:t>[sunt date multe criterii în temeiul căreia o entitate poate controla altă entitate (ex. deținerea mai mult de jumătate din drepturile de vot)]</a:t>
              </a:r>
            </a:p>
          </p:txBody>
        </p:sp>
      </p:grpSp>
      <p:grpSp>
        <p:nvGrpSpPr>
          <p:cNvPr id="5" name="Group 4">
            <a:extLst>
              <a:ext uri="{FF2B5EF4-FFF2-40B4-BE49-F238E27FC236}">
                <a16:creationId xmlns:a16="http://schemas.microsoft.com/office/drawing/2014/main" id="{F2C4FF24-AD0B-F241-95FF-5DA7B6539201}"/>
              </a:ext>
            </a:extLst>
          </p:cNvPr>
          <p:cNvGrpSpPr/>
          <p:nvPr/>
        </p:nvGrpSpPr>
        <p:grpSpPr>
          <a:xfrm>
            <a:off x="6432129" y="1684010"/>
            <a:ext cx="5496085" cy="1681502"/>
            <a:chOff x="6432128" y="1947990"/>
            <a:chExt cx="5496085" cy="1681502"/>
          </a:xfrm>
        </p:grpSpPr>
        <p:sp>
          <p:nvSpPr>
            <p:cNvPr id="2" name="Rectangle 1">
              <a:extLst>
                <a:ext uri="{FF2B5EF4-FFF2-40B4-BE49-F238E27FC236}">
                  <a16:creationId xmlns:a16="http://schemas.microsoft.com/office/drawing/2014/main" id="{DA05BC46-B793-6947-9953-43E88B113572}"/>
                </a:ext>
              </a:extLst>
            </p:cNvPr>
            <p:cNvSpPr/>
            <p:nvPr/>
          </p:nvSpPr>
          <p:spPr>
            <a:xfrm>
              <a:off x="6432128" y="1947990"/>
              <a:ext cx="5496083" cy="307777"/>
            </a:xfrm>
            <a:prstGeom prst="rect">
              <a:avLst/>
            </a:prstGeom>
            <a:solidFill>
              <a:schemeClr val="bg2">
                <a:lumMod val="75000"/>
              </a:schemeClr>
            </a:solidFill>
            <a:effectLst>
              <a:outerShdw blurRad="50800" dist="88900" dir="16200000" rotWithShape="0">
                <a:prstClr val="black">
                  <a:alpha val="40000"/>
                </a:prstClr>
              </a:outerShdw>
            </a:effectLst>
          </p:spPr>
          <p:txBody>
            <a:bodyPr wrap="square" rtlCol="0">
              <a:spAutoFit/>
            </a:bodyPr>
            <a:lstStyle/>
            <a:p>
              <a:pPr algn="ctr"/>
              <a:r>
                <a:rPr lang="ro-RO" sz="1400" b="1" dirty="0">
                  <a:solidFill>
                    <a:schemeClr val="bg1"/>
                  </a:solidFill>
                  <a:latin typeface="Arial" charset="0"/>
                  <a:ea typeface="ＭＳ Ｐゴシック" charset="0"/>
                  <a:cs typeface="Arial" charset="0"/>
                </a:rPr>
                <a:t>Comunicare Comisiei privind acordurile de importanță minoră</a:t>
              </a:r>
            </a:p>
          </p:txBody>
        </p:sp>
        <p:sp>
          <p:nvSpPr>
            <p:cNvPr id="71" name="TextBox 70">
              <a:extLst>
                <a:ext uri="{FF2B5EF4-FFF2-40B4-BE49-F238E27FC236}">
                  <a16:creationId xmlns:a16="http://schemas.microsoft.com/office/drawing/2014/main" id="{B7AEDD19-BCE7-6F46-9184-A165F26F5FAB}"/>
                </a:ext>
              </a:extLst>
            </p:cNvPr>
            <p:cNvSpPr txBox="1"/>
            <p:nvPr/>
          </p:nvSpPr>
          <p:spPr>
            <a:xfrm>
              <a:off x="6432130" y="2244497"/>
              <a:ext cx="5496083" cy="1384995"/>
            </a:xfrm>
            <a:prstGeom prst="rect">
              <a:avLst/>
            </a:prstGeom>
            <a:noFill/>
            <a:ln>
              <a:solidFill>
                <a:srgbClr val="3D79C3"/>
              </a:solidFill>
            </a:ln>
            <a:effectLst/>
          </p:spPr>
          <p:txBody>
            <a:bodyPr wrap="square" rtlCol="0">
              <a:spAutoFit/>
            </a:bodyPr>
            <a:lstStyle/>
            <a:p>
              <a:r>
                <a:rPr lang="ro-RO" sz="1400" b="1" dirty="0">
                  <a:solidFill>
                    <a:schemeClr val="bg2">
                      <a:lumMod val="75000"/>
                    </a:schemeClr>
                  </a:solidFill>
                </a:rPr>
                <a:t>15.  În sensul prezentei comunicări, termenii „întreprindere” (...) includ întreprinderile asociate respective.</a:t>
              </a:r>
            </a:p>
            <a:p>
              <a:r>
                <a:rPr lang="ro-RO" sz="1400" b="1" dirty="0">
                  <a:solidFill>
                    <a:schemeClr val="bg2">
                      <a:lumMod val="75000"/>
                    </a:schemeClr>
                  </a:solidFill>
                </a:rPr>
                <a:t>16. În sensul comunicării, „</a:t>
              </a:r>
              <a:r>
                <a:rPr lang="ro-RO" sz="1400" b="1" dirty="0">
                  <a:solidFill>
                    <a:srgbClr val="FF0000"/>
                  </a:solidFill>
                </a:rPr>
                <a:t>întreprinderile asociate</a:t>
              </a:r>
              <a:r>
                <a:rPr lang="ro-RO" sz="1400" b="1" dirty="0">
                  <a:solidFill>
                    <a:schemeClr val="bg2">
                      <a:lumMod val="75000"/>
                    </a:schemeClr>
                  </a:solidFill>
                </a:rPr>
                <a:t>” (</a:t>
              </a:r>
              <a:r>
                <a:rPr lang="ro-RO" sz="1400" b="1" dirty="0">
                  <a:solidFill>
                    <a:srgbClr val="FF0000"/>
                  </a:solidFill>
                </a:rPr>
                <a:t>ENG:</a:t>
              </a:r>
              <a:r>
                <a:rPr lang="ro-RO" sz="1400" b="1" dirty="0">
                  <a:solidFill>
                    <a:schemeClr val="bg2">
                      <a:lumMod val="75000"/>
                    </a:schemeClr>
                  </a:solidFill>
                </a:rPr>
                <a:t> </a:t>
              </a:r>
              <a:r>
                <a:rPr lang="ro-RO" sz="1400" b="1" dirty="0" err="1">
                  <a:solidFill>
                    <a:srgbClr val="FF0000"/>
                  </a:solidFill>
                </a:rPr>
                <a:t>connected</a:t>
              </a:r>
              <a:r>
                <a:rPr lang="ro-RO" sz="1400" b="1" dirty="0">
                  <a:solidFill>
                    <a:srgbClr val="FF0000"/>
                  </a:solidFill>
                </a:rPr>
                <a:t> </a:t>
              </a:r>
              <a:r>
                <a:rPr lang="ro-RO" sz="1400" b="1" dirty="0" err="1">
                  <a:solidFill>
                    <a:srgbClr val="FF0000"/>
                  </a:solidFill>
                </a:rPr>
                <a:t>undertakings</a:t>
              </a:r>
              <a:r>
                <a:rPr lang="ro-RO" sz="1400" b="1" dirty="0">
                  <a:solidFill>
                    <a:schemeClr val="bg2">
                      <a:lumMod val="75000"/>
                    </a:schemeClr>
                  </a:solidFill>
                </a:rPr>
                <a:t>) sunt: [sunt date multe criterii în temeiul căreia o entitate poate controla altă entitate (ex. deținerea mai mult de jumătate din drepturile de vot)]</a:t>
              </a:r>
            </a:p>
          </p:txBody>
        </p:sp>
      </p:grpSp>
      <p:grpSp>
        <p:nvGrpSpPr>
          <p:cNvPr id="73" name="Group 72">
            <a:extLst>
              <a:ext uri="{FF2B5EF4-FFF2-40B4-BE49-F238E27FC236}">
                <a16:creationId xmlns:a16="http://schemas.microsoft.com/office/drawing/2014/main" id="{FB3507C5-2854-9743-AEC3-2B268D443872}"/>
              </a:ext>
            </a:extLst>
          </p:cNvPr>
          <p:cNvGrpSpPr/>
          <p:nvPr/>
        </p:nvGrpSpPr>
        <p:grpSpPr>
          <a:xfrm>
            <a:off x="6423292" y="5716032"/>
            <a:ext cx="5540981" cy="1035171"/>
            <a:chOff x="6432128" y="1947990"/>
            <a:chExt cx="5540981" cy="1035171"/>
          </a:xfrm>
        </p:grpSpPr>
        <p:sp>
          <p:nvSpPr>
            <p:cNvPr id="74" name="Rectangle 73">
              <a:extLst>
                <a:ext uri="{FF2B5EF4-FFF2-40B4-BE49-F238E27FC236}">
                  <a16:creationId xmlns:a16="http://schemas.microsoft.com/office/drawing/2014/main" id="{41140C03-8A1D-BC43-BD52-20049501829C}"/>
                </a:ext>
              </a:extLst>
            </p:cNvPr>
            <p:cNvSpPr/>
            <p:nvPr/>
          </p:nvSpPr>
          <p:spPr>
            <a:xfrm>
              <a:off x="6432128" y="1947990"/>
              <a:ext cx="5496083" cy="307777"/>
            </a:xfrm>
            <a:prstGeom prst="rect">
              <a:avLst/>
            </a:prstGeom>
            <a:solidFill>
              <a:schemeClr val="bg2">
                <a:lumMod val="75000"/>
              </a:schemeClr>
            </a:solidFill>
            <a:effectLst>
              <a:outerShdw blurRad="50800" dist="88900" dir="16200000" rotWithShape="0">
                <a:prstClr val="black">
                  <a:alpha val="40000"/>
                </a:prstClr>
              </a:outerShdw>
            </a:effectLst>
          </p:spPr>
          <p:txBody>
            <a:bodyPr wrap="square" rtlCol="0">
              <a:spAutoFit/>
            </a:bodyPr>
            <a:lstStyle/>
            <a:p>
              <a:pPr algn="ctr"/>
              <a:r>
                <a:rPr lang="ro-RO" sz="1400" b="1" dirty="0"/>
                <a:t>Jurisprudența CJUE: </a:t>
              </a:r>
              <a:r>
                <a:rPr lang="ro-RO" sz="1400" b="1" dirty="0" err="1"/>
                <a:t>Hydrotherm</a:t>
              </a:r>
              <a:r>
                <a:rPr lang="ro-RO" sz="1400" b="1" dirty="0"/>
                <a:t> C-170/83, p. 11</a:t>
              </a:r>
              <a:endParaRPr lang="ro-RO" sz="1400" b="1" dirty="0">
                <a:solidFill>
                  <a:schemeClr val="bg1"/>
                </a:solidFill>
                <a:latin typeface="Arial" charset="0"/>
                <a:ea typeface="ＭＳ Ｐゴシック" charset="0"/>
                <a:cs typeface="Arial" charset="0"/>
              </a:endParaRPr>
            </a:p>
          </p:txBody>
        </p:sp>
        <p:sp>
          <p:nvSpPr>
            <p:cNvPr id="75" name="TextBox 74">
              <a:extLst>
                <a:ext uri="{FF2B5EF4-FFF2-40B4-BE49-F238E27FC236}">
                  <a16:creationId xmlns:a16="http://schemas.microsoft.com/office/drawing/2014/main" id="{30DD5ACF-10E4-0B42-941C-112A3FDB9CDB}"/>
                </a:ext>
              </a:extLst>
            </p:cNvPr>
            <p:cNvSpPr txBox="1"/>
            <p:nvPr/>
          </p:nvSpPr>
          <p:spPr>
            <a:xfrm>
              <a:off x="6432130" y="2244497"/>
              <a:ext cx="5540979" cy="738664"/>
            </a:xfrm>
            <a:prstGeom prst="rect">
              <a:avLst/>
            </a:prstGeom>
            <a:noFill/>
            <a:ln>
              <a:solidFill>
                <a:srgbClr val="3D79C3"/>
              </a:solidFill>
            </a:ln>
            <a:effectLst/>
          </p:spPr>
          <p:txBody>
            <a:bodyPr wrap="square" rtlCol="0">
              <a:spAutoFit/>
            </a:bodyPr>
            <a:lstStyle/>
            <a:p>
              <a:r>
                <a:rPr lang="ro-RO" sz="1400" b="1" dirty="0">
                  <a:solidFill>
                    <a:schemeClr val="bg2">
                      <a:lumMod val="75000"/>
                    </a:schemeClr>
                  </a:solidFill>
                </a:rPr>
                <a:t>„întreprindere” trebuie înțeles ca fiind </a:t>
              </a:r>
              <a:r>
                <a:rPr lang="ro-RO" sz="1400" b="1" dirty="0">
                  <a:solidFill>
                    <a:srgbClr val="FF0000"/>
                  </a:solidFill>
                </a:rPr>
                <a:t>o unitate economică (Single Economic Unit) </a:t>
              </a:r>
              <a:r>
                <a:rPr lang="ro-RO" sz="1400" b="1" dirty="0">
                  <a:solidFill>
                    <a:schemeClr val="bg2">
                      <a:lumMod val="75000"/>
                    </a:schemeClr>
                  </a:solidFill>
                </a:rPr>
                <a:t>chiar dacă este formată din mai multe persoane, fizice sau juridice. </a:t>
              </a:r>
            </a:p>
          </p:txBody>
        </p:sp>
      </p:grpSp>
    </p:spTree>
    <p:extLst>
      <p:ext uri="{BB962C8B-B14F-4D97-AF65-F5344CB8AC3E}">
        <p14:creationId xmlns:p14="http://schemas.microsoft.com/office/powerpoint/2010/main" val="3393255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linds(horizont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linds(horizontal)">
                                      <p:cBhvr>
                                        <p:cTn id="21" dur="500"/>
                                        <p:tgtEl>
                                          <p:spTgt spid="35"/>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dissolve">
                                      <p:cBhvr>
                                        <p:cTn id="30" dur="500"/>
                                        <p:tgtEl>
                                          <p:spTgt spid="5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dissolve">
                                      <p:cBhvr>
                                        <p:cTn id="35" dur="50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linds(horizont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dissolve">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dissolve">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dissolve">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dissolve">
                                      <p:cBhvr>
                                        <p:cTn id="75" dur="500"/>
                                        <p:tgtEl>
                                          <p:spTgt spid="68"/>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73"/>
                                        </p:tgtEl>
                                        <p:attrNameLst>
                                          <p:attrName>style.visibility</p:attrName>
                                        </p:attrNameLst>
                                      </p:cBhvr>
                                      <p:to>
                                        <p:strVal val="visible"/>
                                      </p:to>
                                    </p:set>
                                    <p:animEffect transition="in" filter="dissolve">
                                      <p:cBhvr>
                                        <p:cTn id="80" dur="500"/>
                                        <p:tgtEl>
                                          <p:spTgt spid="73"/>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dissolve">
                                      <p:cBhvr>
                                        <p:cTn id="85" dur="500"/>
                                        <p:tgtEl>
                                          <p:spTgt spid="50"/>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dissolve">
                                      <p:cBhvr>
                                        <p:cTn id="90" dur="500"/>
                                        <p:tgtEl>
                                          <p:spTgt spid="51"/>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xit" presetSubtype="0" fill="hold" grpId="1" nodeType="clickEffect">
                                  <p:stCondLst>
                                    <p:cond delay="0"/>
                                  </p:stCondLst>
                                  <p:childTnLst>
                                    <p:animEffect transition="out" filter="dissolve">
                                      <p:cBhvr>
                                        <p:cTn id="94" dur="500"/>
                                        <p:tgtEl>
                                          <p:spTgt spid="35"/>
                                        </p:tgtEl>
                                      </p:cBhvr>
                                    </p:animEffect>
                                    <p:set>
                                      <p:cBhvr>
                                        <p:cTn id="95" dur="1" fill="hold">
                                          <p:stCondLst>
                                            <p:cond delay="499"/>
                                          </p:stCondLst>
                                        </p:cTn>
                                        <p:tgtEl>
                                          <p:spTgt spid="35"/>
                                        </p:tgtEl>
                                        <p:attrNameLst>
                                          <p:attrName>style.visibility</p:attrName>
                                        </p:attrNameLst>
                                      </p:cBhvr>
                                      <p:to>
                                        <p:strVal val="hidden"/>
                                      </p:to>
                                    </p:set>
                                  </p:childTnLst>
                                </p:cTn>
                              </p:par>
                              <p:par>
                                <p:cTn id="96" presetID="9" presetClass="exit" presetSubtype="0" fill="hold" nodeType="withEffect">
                                  <p:stCondLst>
                                    <p:cond delay="0"/>
                                  </p:stCondLst>
                                  <p:childTnLst>
                                    <p:animEffect transition="out" filter="dissolve">
                                      <p:cBhvr>
                                        <p:cTn id="97" dur="500"/>
                                        <p:tgtEl>
                                          <p:spTgt spid="31"/>
                                        </p:tgtEl>
                                      </p:cBhvr>
                                    </p:animEffect>
                                    <p:set>
                                      <p:cBhvr>
                                        <p:cTn id="98" dur="1" fill="hold">
                                          <p:stCondLst>
                                            <p:cond delay="499"/>
                                          </p:stCondLst>
                                        </p:cTn>
                                        <p:tgtEl>
                                          <p:spTgt spid="31"/>
                                        </p:tgtEl>
                                        <p:attrNameLst>
                                          <p:attrName>style.visibility</p:attrName>
                                        </p:attrNameLst>
                                      </p:cBhvr>
                                      <p:to>
                                        <p:strVal val="hidden"/>
                                      </p:to>
                                    </p:set>
                                  </p:childTnLst>
                                </p:cTn>
                              </p:par>
                              <p:par>
                                <p:cTn id="99" presetID="9" presetClass="exit" presetSubtype="0" fill="hold" nodeType="withEffect">
                                  <p:stCondLst>
                                    <p:cond delay="0"/>
                                  </p:stCondLst>
                                  <p:childTnLst>
                                    <p:animEffect transition="out" filter="dissolve">
                                      <p:cBhvr>
                                        <p:cTn id="100" dur="500"/>
                                        <p:tgtEl>
                                          <p:spTgt spid="5"/>
                                        </p:tgtEl>
                                      </p:cBhvr>
                                    </p:animEffect>
                                    <p:set>
                                      <p:cBhvr>
                                        <p:cTn id="101" dur="1" fill="hold">
                                          <p:stCondLst>
                                            <p:cond delay="499"/>
                                          </p:stCondLst>
                                        </p:cTn>
                                        <p:tgtEl>
                                          <p:spTgt spid="5"/>
                                        </p:tgtEl>
                                        <p:attrNameLst>
                                          <p:attrName>style.visibility</p:attrName>
                                        </p:attrNameLst>
                                      </p:cBhvr>
                                      <p:to>
                                        <p:strVal val="hidden"/>
                                      </p:to>
                                    </p:set>
                                  </p:childTnLst>
                                </p:cTn>
                              </p:par>
                              <p:par>
                                <p:cTn id="102" presetID="9" presetClass="exit" presetSubtype="0" fill="hold" nodeType="withEffect">
                                  <p:stCondLst>
                                    <p:cond delay="0"/>
                                  </p:stCondLst>
                                  <p:childTnLst>
                                    <p:animEffect transition="out" filter="dissolve">
                                      <p:cBhvr>
                                        <p:cTn id="103" dur="500"/>
                                        <p:tgtEl>
                                          <p:spTgt spid="68"/>
                                        </p:tgtEl>
                                      </p:cBhvr>
                                    </p:animEffect>
                                    <p:set>
                                      <p:cBhvr>
                                        <p:cTn id="104" dur="1" fill="hold">
                                          <p:stCondLst>
                                            <p:cond delay="499"/>
                                          </p:stCondLst>
                                        </p:cTn>
                                        <p:tgtEl>
                                          <p:spTgt spid="68"/>
                                        </p:tgtEl>
                                        <p:attrNameLst>
                                          <p:attrName>style.visibility</p:attrName>
                                        </p:attrNameLst>
                                      </p:cBhvr>
                                      <p:to>
                                        <p:strVal val="hidden"/>
                                      </p:to>
                                    </p:set>
                                  </p:childTnLst>
                                </p:cTn>
                              </p:par>
                              <p:par>
                                <p:cTn id="105" presetID="9" presetClass="exit" presetSubtype="0" fill="hold" nodeType="withEffect">
                                  <p:stCondLst>
                                    <p:cond delay="0"/>
                                  </p:stCondLst>
                                  <p:childTnLst>
                                    <p:animEffect transition="out" filter="dissolve">
                                      <p:cBhvr>
                                        <p:cTn id="106" dur="500"/>
                                        <p:tgtEl>
                                          <p:spTgt spid="73"/>
                                        </p:tgtEl>
                                      </p:cBhvr>
                                    </p:animEffect>
                                    <p:set>
                                      <p:cBhvr>
                                        <p:cTn id="107" dur="1" fill="hold">
                                          <p:stCondLst>
                                            <p:cond delay="499"/>
                                          </p:stCondLst>
                                        </p:cTn>
                                        <p:tgtEl>
                                          <p:spTgt spid="73"/>
                                        </p:tgtEl>
                                        <p:attrNameLst>
                                          <p:attrName>style.visibility</p:attrName>
                                        </p:attrNameLst>
                                      </p:cBhvr>
                                      <p:to>
                                        <p:strVal val="hidden"/>
                                      </p:to>
                                    </p:set>
                                  </p:childTnLst>
                                </p:cTn>
                              </p:par>
                              <p:par>
                                <p:cTn id="108" presetID="9" presetClass="exit" presetSubtype="0" fill="hold" grpId="1" nodeType="withEffect">
                                  <p:stCondLst>
                                    <p:cond delay="0"/>
                                  </p:stCondLst>
                                  <p:childTnLst>
                                    <p:animEffect transition="out" filter="dissolve">
                                      <p:cBhvr>
                                        <p:cTn id="109" dur="500"/>
                                        <p:tgtEl>
                                          <p:spTgt spid="50"/>
                                        </p:tgtEl>
                                      </p:cBhvr>
                                    </p:animEffect>
                                    <p:set>
                                      <p:cBhvr>
                                        <p:cTn id="110"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5" grpId="1" animBg="1"/>
      <p:bldP spid="50" grpId="0" animBg="1"/>
      <p:bldP spid="50" grpId="1" animBg="1"/>
      <p:bldP spid="51" grpId="0" animBg="1"/>
      <p:bldP spid="3" grpId="0" animBg="1"/>
      <p:bldP spid="3" grpId="1" animBg="1"/>
      <p:bldP spid="27" grpId="0" animBg="1"/>
      <p:bldP spid="27" grpId="1"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FB51BF5-9F5C-3A47-958F-E22AD07E961E}"/>
              </a:ext>
            </a:extLst>
          </p:cNvPr>
          <p:cNvCxnSpPr>
            <a:cxnSpLocks/>
          </p:cNvCxnSpPr>
          <p:nvPr/>
        </p:nvCxnSpPr>
        <p:spPr>
          <a:xfrm>
            <a:off x="6160085" y="830510"/>
            <a:ext cx="204" cy="7216528"/>
          </a:xfrm>
          <a:prstGeom prst="line">
            <a:avLst/>
          </a:prstGeom>
          <a:ln w="254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D155312D-7E09-7042-B46A-258692599C2A}"/>
              </a:ext>
            </a:extLst>
          </p:cNvPr>
          <p:cNvSpPr txBox="1"/>
          <p:nvPr/>
        </p:nvSpPr>
        <p:spPr>
          <a:xfrm>
            <a:off x="1773099" y="923432"/>
            <a:ext cx="1334760" cy="307777"/>
          </a:xfrm>
          <a:prstGeom prst="rect">
            <a:avLst/>
          </a:prstGeom>
          <a:solidFill>
            <a:srgbClr val="EA3F33"/>
          </a:solidFill>
          <a:effectLst>
            <a:outerShdw blurRad="50800" dist="88900" dir="16200000" rotWithShape="0">
              <a:prstClr val="black">
                <a:alpha val="40000"/>
              </a:prstClr>
            </a:outerShdw>
          </a:effectLst>
        </p:spPr>
        <p:txBody>
          <a:bodyPr wrap="square" rtlCol="0">
            <a:spAutoFit/>
          </a:bodyPr>
          <a:lstStyle>
            <a:defPPr>
              <a:defRPr lang="en-GB"/>
            </a:defPPr>
            <a:lvl1pPr lvl="0" algn="ctr">
              <a:defRPr sz="1400"/>
            </a:lvl1pPr>
          </a:lstStyle>
          <a:p>
            <a:r>
              <a:rPr lang="en-US" b="1" dirty="0"/>
              <a:t>Moldova</a:t>
            </a:r>
          </a:p>
        </p:txBody>
      </p:sp>
      <p:sp>
        <p:nvSpPr>
          <p:cNvPr id="51" name="TextBox 50">
            <a:extLst>
              <a:ext uri="{FF2B5EF4-FFF2-40B4-BE49-F238E27FC236}">
                <a16:creationId xmlns:a16="http://schemas.microsoft.com/office/drawing/2014/main" id="{864155BE-2462-8045-929B-6C13D1DB8668}"/>
              </a:ext>
            </a:extLst>
          </p:cNvPr>
          <p:cNvSpPr txBox="1"/>
          <p:nvPr/>
        </p:nvSpPr>
        <p:spPr>
          <a:xfrm>
            <a:off x="281535" y="6996684"/>
            <a:ext cx="5615545" cy="738664"/>
          </a:xfrm>
          <a:prstGeom prst="rect">
            <a:avLst/>
          </a:prstGeom>
          <a:solidFill>
            <a:srgbClr val="EA3F33"/>
          </a:solidFill>
          <a:effectLst>
            <a:outerShdw blurRad="50800" dist="127000" dir="16200000" rotWithShape="0">
              <a:prstClr val="black">
                <a:alpha val="40000"/>
              </a:prstClr>
            </a:outerShdw>
          </a:effectLst>
        </p:spPr>
        <p:txBody>
          <a:bodyPr wrap="square" rtlCol="0">
            <a:spAutoFit/>
          </a:bodyPr>
          <a:lstStyle>
            <a:defPPr>
              <a:defRPr lang="en-GB"/>
            </a:defPPr>
            <a:lvl1pPr algn="ctr">
              <a:defRPr sz="1400"/>
            </a:lvl1pPr>
          </a:lstStyle>
          <a:p>
            <a:pPr lvl="0"/>
            <a:r>
              <a:rPr lang="ro-RO" b="1" dirty="0"/>
              <a:t>Din Legea concurenței nu este clar că unul din scopurile acestei norme este pentru pentru a atrage la răspundere societatea-mamă pentru acțiunile societății fiică</a:t>
            </a:r>
            <a:endParaRPr lang="en-US" b="1" dirty="0"/>
          </a:p>
        </p:txBody>
      </p:sp>
      <p:pic>
        <p:nvPicPr>
          <p:cNvPr id="32" name="Picture 31">
            <a:extLst>
              <a:ext uri="{FF2B5EF4-FFF2-40B4-BE49-F238E27FC236}">
                <a16:creationId xmlns:a16="http://schemas.microsoft.com/office/drawing/2014/main" id="{136ACD0F-C360-004D-A84C-9380F243F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954" y="545129"/>
            <a:ext cx="1031219" cy="1031219"/>
          </a:xfrm>
          <a:prstGeom prst="rect">
            <a:avLst/>
          </a:prstGeom>
          <a:effectLst>
            <a:outerShdw blurRad="50800" dist="127000" dir="18900000" algn="bl" rotWithShape="0">
              <a:prstClr val="black">
                <a:alpha val="40000"/>
              </a:prstClr>
            </a:outerShdw>
          </a:effectLst>
        </p:spPr>
      </p:pic>
      <p:grpSp>
        <p:nvGrpSpPr>
          <p:cNvPr id="33" name="Group 32">
            <a:extLst>
              <a:ext uri="{FF2B5EF4-FFF2-40B4-BE49-F238E27FC236}">
                <a16:creationId xmlns:a16="http://schemas.microsoft.com/office/drawing/2014/main" id="{F503DB38-CBFA-794E-9215-B4B344599297}"/>
              </a:ext>
            </a:extLst>
          </p:cNvPr>
          <p:cNvGrpSpPr/>
          <p:nvPr/>
        </p:nvGrpSpPr>
        <p:grpSpPr>
          <a:xfrm>
            <a:off x="5480950" y="359540"/>
            <a:ext cx="6284330" cy="307777"/>
            <a:chOff x="899768" y="2451426"/>
            <a:chExt cx="6163598" cy="301865"/>
          </a:xfrm>
        </p:grpSpPr>
        <p:sp>
          <p:nvSpPr>
            <p:cNvPr id="36" name="Process 35">
              <a:extLst>
                <a:ext uri="{FF2B5EF4-FFF2-40B4-BE49-F238E27FC236}">
                  <a16:creationId xmlns:a16="http://schemas.microsoft.com/office/drawing/2014/main" id="{C986A82D-A5C5-7847-B19C-60DD19610380}"/>
                </a:ext>
              </a:extLst>
            </p:cNvPr>
            <p:cNvSpPr/>
            <p:nvPr/>
          </p:nvSpPr>
          <p:spPr>
            <a:xfrm>
              <a:off x="899768" y="2451426"/>
              <a:ext cx="595575" cy="301865"/>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b="1" dirty="0"/>
                <a:t>1.2</a:t>
              </a:r>
            </a:p>
          </p:txBody>
        </p:sp>
        <p:sp>
          <p:nvSpPr>
            <p:cNvPr id="39" name="Process 38">
              <a:extLst>
                <a:ext uri="{FF2B5EF4-FFF2-40B4-BE49-F238E27FC236}">
                  <a16:creationId xmlns:a16="http://schemas.microsoft.com/office/drawing/2014/main" id="{79BF123A-DF59-C04E-A8EE-53211FDE2D5A}"/>
                </a:ext>
              </a:extLst>
            </p:cNvPr>
            <p:cNvSpPr/>
            <p:nvPr/>
          </p:nvSpPr>
          <p:spPr>
            <a:xfrm>
              <a:off x="1495343" y="2451426"/>
              <a:ext cx="5568023" cy="301865"/>
            </a:xfrm>
            <a:prstGeom prst="flowChartProcess">
              <a:avLst/>
            </a:prstGeom>
            <a:solidFill>
              <a:srgbClr val="FF0000"/>
            </a:solidFill>
            <a:effectLst>
              <a:outerShdw blurRad="50800" dist="38100" dir="16200000" rotWithShape="0">
                <a:prstClr val="black">
                  <a:alpha val="40000"/>
                </a:prstClr>
              </a:outerShdw>
            </a:effectLst>
          </p:spPr>
          <p:txBody>
            <a:bodyPr wrap="square" rtlCol="0" anchor="ctr">
              <a:spAutoFit/>
            </a:bodyPr>
            <a:lstStyle/>
            <a:p>
              <a:pPr lvl="0"/>
              <a:r>
                <a:rPr lang="ro-RO" sz="1400" dirty="0"/>
                <a:t>Întreprinderi dependente - Unitate Economică (Single Economic Unit)</a:t>
              </a:r>
              <a:endParaRPr lang="en-US" sz="1400" dirty="0"/>
            </a:p>
          </p:txBody>
        </p:sp>
      </p:grpSp>
      <p:grpSp>
        <p:nvGrpSpPr>
          <p:cNvPr id="46" name="Group 45">
            <a:extLst>
              <a:ext uri="{FF2B5EF4-FFF2-40B4-BE49-F238E27FC236}">
                <a16:creationId xmlns:a16="http://schemas.microsoft.com/office/drawing/2014/main" id="{CCF95363-13E7-824F-A9D3-880E6AFF5EC0}"/>
              </a:ext>
            </a:extLst>
          </p:cNvPr>
          <p:cNvGrpSpPr/>
          <p:nvPr/>
        </p:nvGrpSpPr>
        <p:grpSpPr>
          <a:xfrm>
            <a:off x="309497" y="5614617"/>
            <a:ext cx="5616874" cy="1036513"/>
            <a:chOff x="372851" y="1161693"/>
            <a:chExt cx="6630887" cy="566142"/>
          </a:xfrm>
        </p:grpSpPr>
        <p:sp>
          <p:nvSpPr>
            <p:cNvPr id="47" name="Process 46">
              <a:extLst>
                <a:ext uri="{FF2B5EF4-FFF2-40B4-BE49-F238E27FC236}">
                  <a16:creationId xmlns:a16="http://schemas.microsoft.com/office/drawing/2014/main" id="{2EF72CAA-ECB7-8B4A-98A6-1F7CF060D13F}"/>
                </a:ext>
              </a:extLst>
            </p:cNvPr>
            <p:cNvSpPr/>
            <p:nvPr/>
          </p:nvSpPr>
          <p:spPr>
            <a:xfrm>
              <a:off x="372851" y="1161693"/>
              <a:ext cx="5213673" cy="168107"/>
            </a:xfrm>
            <a:prstGeom prst="flowChartProcess">
              <a:avLst/>
            </a:prstGeom>
            <a:solidFill>
              <a:srgbClr val="EA3F33"/>
            </a:solidFill>
            <a:effectLst>
              <a:outerShdw blurRad="50800" dist="127000" dir="16200000" rotWithShape="0">
                <a:prstClr val="black">
                  <a:alpha val="40000"/>
                </a:prstClr>
              </a:outerShdw>
            </a:effectLst>
          </p:spPr>
          <p:txBody>
            <a:bodyPr wrap="square" rtlCol="0">
              <a:spAutoFit/>
            </a:bodyPr>
            <a:lstStyle/>
            <a:p>
              <a:pPr algn="ctr"/>
              <a:r>
                <a:rPr lang="ro-RO" sz="1400" b="1" dirty="0"/>
                <a:t>Regulament CC privind concentrările economice</a:t>
              </a:r>
            </a:p>
          </p:txBody>
        </p:sp>
        <p:sp>
          <p:nvSpPr>
            <p:cNvPr id="49" name="TextBox 48">
              <a:extLst>
                <a:ext uri="{FF2B5EF4-FFF2-40B4-BE49-F238E27FC236}">
                  <a16:creationId xmlns:a16="http://schemas.microsoft.com/office/drawing/2014/main" id="{566FA50E-41B4-7A41-9084-9CE4DA9A8AD7}"/>
                </a:ext>
              </a:extLst>
            </p:cNvPr>
            <p:cNvSpPr txBox="1"/>
            <p:nvPr/>
          </p:nvSpPr>
          <p:spPr>
            <a:xfrm>
              <a:off x="384853" y="1324378"/>
              <a:ext cx="6618885" cy="403457"/>
            </a:xfrm>
            <a:prstGeom prst="rect">
              <a:avLst/>
            </a:prstGeom>
            <a:noFill/>
            <a:ln w="12700">
              <a:solidFill>
                <a:srgbClr val="E25F5A"/>
              </a:solidFill>
            </a:ln>
          </p:spPr>
          <p:txBody>
            <a:bodyPr wrap="square" rtlCol="0">
              <a:spAutoFit/>
            </a:bodyPr>
            <a:lstStyle/>
            <a:p>
              <a:r>
                <a:rPr lang="ro-RO" sz="1400" b="1" dirty="0">
                  <a:solidFill>
                    <a:srgbClr val="EA3F33"/>
                  </a:solidFill>
                </a:rPr>
                <a:t>38.</a:t>
              </a:r>
              <a:r>
                <a:rPr lang="ro-RO" sz="1400" dirty="0">
                  <a:solidFill>
                    <a:srgbClr val="EA3F33"/>
                  </a:solidFill>
                </a:rPr>
                <a:t> </a:t>
              </a:r>
              <a:r>
                <a:rPr lang="ro-RO" sz="1400" b="1" dirty="0">
                  <a:solidFill>
                    <a:srgbClr val="EA3F33"/>
                  </a:solidFill>
                </a:rPr>
                <a:t>[...] grupul este considerat o singură unitate economică, iar întreprinderile </a:t>
              </a:r>
              <a:r>
                <a:rPr lang="ro-RO" sz="1400" b="1" dirty="0">
                  <a:solidFill>
                    <a:srgbClr val="123B8D"/>
                  </a:solidFill>
                </a:rPr>
                <a:t>[mai potrivit „entitățile”]</a:t>
              </a:r>
              <a:r>
                <a:rPr lang="ro-RO" sz="1400" b="1" dirty="0">
                  <a:solidFill>
                    <a:srgbClr val="EA3F33"/>
                  </a:solidFill>
                </a:rPr>
                <a:t> care </a:t>
              </a:r>
              <a:r>
                <a:rPr lang="ro-RO" sz="1400" b="1" dirty="0" err="1">
                  <a:solidFill>
                    <a:srgbClr val="EA3F33"/>
                  </a:solidFill>
                </a:rPr>
                <a:t>aparţin</a:t>
              </a:r>
              <a:r>
                <a:rPr lang="ro-RO" sz="1400" b="1" dirty="0">
                  <a:solidFill>
                    <a:srgbClr val="EA3F33"/>
                  </a:solidFill>
                </a:rPr>
                <a:t> </a:t>
              </a:r>
              <a:r>
                <a:rPr lang="ro-RO" sz="1400" b="1" dirty="0" err="1">
                  <a:solidFill>
                    <a:srgbClr val="EA3F33"/>
                  </a:solidFill>
                </a:rPr>
                <a:t>aceluiaşi</a:t>
              </a:r>
              <a:r>
                <a:rPr lang="ro-RO" sz="1400" b="1" dirty="0">
                  <a:solidFill>
                    <a:srgbClr val="EA3F33"/>
                  </a:solidFill>
                </a:rPr>
                <a:t> grup nu pot fi considerate întreprinderi diferite. </a:t>
              </a:r>
            </a:p>
          </p:txBody>
        </p:sp>
      </p:grpSp>
      <p:grpSp>
        <p:nvGrpSpPr>
          <p:cNvPr id="56" name="Group 55">
            <a:extLst>
              <a:ext uri="{FF2B5EF4-FFF2-40B4-BE49-F238E27FC236}">
                <a16:creationId xmlns:a16="http://schemas.microsoft.com/office/drawing/2014/main" id="{421282BE-4EDD-6741-8A27-766F2808716D}"/>
              </a:ext>
            </a:extLst>
          </p:cNvPr>
          <p:cNvGrpSpPr/>
          <p:nvPr/>
        </p:nvGrpSpPr>
        <p:grpSpPr>
          <a:xfrm>
            <a:off x="240978" y="1615991"/>
            <a:ext cx="5647264" cy="1036513"/>
            <a:chOff x="372851" y="1161693"/>
            <a:chExt cx="6666764" cy="566142"/>
          </a:xfrm>
        </p:grpSpPr>
        <p:sp>
          <p:nvSpPr>
            <p:cNvPr id="59" name="Process 58">
              <a:extLst>
                <a:ext uri="{FF2B5EF4-FFF2-40B4-BE49-F238E27FC236}">
                  <a16:creationId xmlns:a16="http://schemas.microsoft.com/office/drawing/2014/main" id="{2CC56784-647F-8145-AF68-AF2A1A2B8C80}"/>
                </a:ext>
              </a:extLst>
            </p:cNvPr>
            <p:cNvSpPr/>
            <p:nvPr/>
          </p:nvSpPr>
          <p:spPr>
            <a:xfrm>
              <a:off x="372851" y="1161693"/>
              <a:ext cx="5213673" cy="168107"/>
            </a:xfrm>
            <a:prstGeom prst="flowChartProcess">
              <a:avLst/>
            </a:prstGeom>
            <a:solidFill>
              <a:srgbClr val="EA3F33"/>
            </a:solidFill>
            <a:effectLst>
              <a:outerShdw blurRad="50800" dist="127000" dir="16200000" rotWithShape="0">
                <a:prstClr val="black">
                  <a:alpha val="40000"/>
                </a:prstClr>
              </a:outerShdw>
            </a:effectLst>
          </p:spPr>
          <p:txBody>
            <a:bodyPr wrap="square" rtlCol="0">
              <a:spAutoFit/>
            </a:bodyPr>
            <a:lstStyle/>
            <a:p>
              <a:pPr algn="ctr"/>
              <a:r>
                <a:rPr lang="ro-RO" sz="1400" b="1" dirty="0"/>
                <a:t>Legea concurenței – art. 4</a:t>
              </a:r>
            </a:p>
          </p:txBody>
        </p:sp>
        <p:sp>
          <p:nvSpPr>
            <p:cNvPr id="60" name="TextBox 59">
              <a:extLst>
                <a:ext uri="{FF2B5EF4-FFF2-40B4-BE49-F238E27FC236}">
                  <a16:creationId xmlns:a16="http://schemas.microsoft.com/office/drawing/2014/main" id="{0C866C8F-03FB-A14F-95DC-3AE3D6C664B5}"/>
                </a:ext>
              </a:extLst>
            </p:cNvPr>
            <p:cNvSpPr txBox="1"/>
            <p:nvPr/>
          </p:nvSpPr>
          <p:spPr>
            <a:xfrm>
              <a:off x="384853" y="1324378"/>
              <a:ext cx="6654762" cy="403457"/>
            </a:xfrm>
            <a:prstGeom prst="rect">
              <a:avLst/>
            </a:prstGeom>
            <a:noFill/>
            <a:ln w="12700">
              <a:solidFill>
                <a:srgbClr val="E25F5A"/>
              </a:solidFill>
            </a:ln>
          </p:spPr>
          <p:txBody>
            <a:bodyPr wrap="square" rtlCol="0">
              <a:spAutoFit/>
            </a:bodyPr>
            <a:lstStyle/>
            <a:p>
              <a:r>
                <a:rPr lang="ro-RO" sz="1400" b="1" i="1" dirty="0">
                  <a:solidFill>
                    <a:srgbClr val="EA3F33"/>
                  </a:solidFill>
                </a:rPr>
                <a:t>întreprinderi dependente </a:t>
              </a:r>
              <a:r>
                <a:rPr lang="ro-RO" sz="1400" b="1" dirty="0">
                  <a:solidFill>
                    <a:srgbClr val="EA3F33"/>
                  </a:solidFill>
                </a:rPr>
                <a:t>– întreprinderi care fac parte </a:t>
              </a:r>
              <a:r>
                <a:rPr lang="ro-RO" sz="1400" b="1" dirty="0">
                  <a:solidFill>
                    <a:schemeClr val="accent6"/>
                  </a:solidFill>
                </a:rPr>
                <a:t>(i)</a:t>
              </a:r>
              <a:r>
                <a:rPr lang="ro-RO" sz="1400" b="1" dirty="0">
                  <a:solidFill>
                    <a:srgbClr val="EA3F33"/>
                  </a:solidFill>
                </a:rPr>
                <a:t> din </a:t>
              </a:r>
              <a:r>
                <a:rPr lang="ro-RO" sz="1400" b="1" dirty="0" err="1">
                  <a:solidFill>
                    <a:srgbClr val="EA3F33"/>
                  </a:solidFill>
                </a:rPr>
                <a:t>acelaşi</a:t>
              </a:r>
              <a:r>
                <a:rPr lang="ro-RO" sz="1400" b="1" dirty="0">
                  <a:solidFill>
                    <a:srgbClr val="EA3F33"/>
                  </a:solidFill>
                </a:rPr>
                <a:t> grup de întreprinderi sau </a:t>
              </a:r>
              <a:r>
                <a:rPr lang="ro-RO" sz="1400" b="1" dirty="0">
                  <a:solidFill>
                    <a:schemeClr val="accent6"/>
                  </a:solidFill>
                </a:rPr>
                <a:t>(ii)</a:t>
              </a:r>
              <a:r>
                <a:rPr lang="ro-RO" sz="1400" b="1" dirty="0">
                  <a:solidFill>
                    <a:srgbClr val="EA3F33"/>
                  </a:solidFill>
                </a:rPr>
                <a:t> </a:t>
              </a:r>
              <a:r>
                <a:rPr lang="ro-RO" sz="1400" b="1" dirty="0" err="1">
                  <a:solidFill>
                    <a:srgbClr val="EA3F33"/>
                  </a:solidFill>
                </a:rPr>
                <a:t>sînt</a:t>
              </a:r>
              <a:r>
                <a:rPr lang="ro-RO" sz="1400" b="1" dirty="0">
                  <a:solidFill>
                    <a:srgbClr val="EA3F33"/>
                  </a:solidFill>
                </a:rPr>
                <a:t> controlate de </a:t>
              </a:r>
              <a:r>
                <a:rPr lang="ro-RO" sz="1400" b="1" dirty="0" err="1">
                  <a:solidFill>
                    <a:srgbClr val="EA3F33"/>
                  </a:solidFill>
                </a:rPr>
                <a:t>aceeaşi</a:t>
              </a:r>
              <a:r>
                <a:rPr lang="ro-RO" sz="1400" b="1" dirty="0">
                  <a:solidFill>
                    <a:srgbClr val="EA3F33"/>
                  </a:solidFill>
                </a:rPr>
                <a:t> persoană ori de </a:t>
              </a:r>
              <a:r>
                <a:rPr lang="ro-RO" sz="1400" b="1" dirty="0" err="1">
                  <a:solidFill>
                    <a:srgbClr val="EA3F33"/>
                  </a:solidFill>
                </a:rPr>
                <a:t>aceleaşi</a:t>
              </a:r>
              <a:r>
                <a:rPr lang="ro-RO" sz="1400" b="1" dirty="0">
                  <a:solidFill>
                    <a:srgbClr val="EA3F33"/>
                  </a:solidFill>
                </a:rPr>
                <a:t> persoane;</a:t>
              </a:r>
            </a:p>
          </p:txBody>
        </p:sp>
      </p:grpSp>
      <p:sp>
        <p:nvSpPr>
          <p:cNvPr id="63" name="TextBox 62">
            <a:extLst>
              <a:ext uri="{FF2B5EF4-FFF2-40B4-BE49-F238E27FC236}">
                <a16:creationId xmlns:a16="http://schemas.microsoft.com/office/drawing/2014/main" id="{5DBBA008-4811-0041-92FD-D11693F6BADF}"/>
              </a:ext>
            </a:extLst>
          </p:cNvPr>
          <p:cNvSpPr txBox="1"/>
          <p:nvPr/>
        </p:nvSpPr>
        <p:spPr>
          <a:xfrm>
            <a:off x="240978" y="2652504"/>
            <a:ext cx="5647265" cy="523220"/>
          </a:xfrm>
          <a:prstGeom prst="rect">
            <a:avLst/>
          </a:prstGeom>
          <a:noFill/>
          <a:ln w="12700">
            <a:solidFill>
              <a:srgbClr val="E25F5A"/>
            </a:solidFill>
          </a:ln>
        </p:spPr>
        <p:txBody>
          <a:bodyPr wrap="square" rtlCol="0">
            <a:spAutoFit/>
          </a:bodyPr>
          <a:lstStyle/>
          <a:p>
            <a:r>
              <a:rPr lang="ro-RO" sz="1400" b="1" i="1" dirty="0">
                <a:solidFill>
                  <a:srgbClr val="EA3F33"/>
                </a:solidFill>
              </a:rPr>
              <a:t>grup de întreprinderi – </a:t>
            </a:r>
            <a:r>
              <a:rPr lang="ro-RO" sz="1400" b="1" u="sng" dirty="0">
                <a:solidFill>
                  <a:srgbClr val="EA3F33"/>
                </a:solidFill>
              </a:rPr>
              <a:t>întreprindere care exercită controlu</a:t>
            </a:r>
            <a:r>
              <a:rPr lang="ro-RO" sz="1400" b="1" dirty="0">
                <a:solidFill>
                  <a:srgbClr val="EA3F33"/>
                </a:solidFill>
              </a:rPr>
              <a:t>l </a:t>
            </a:r>
            <a:r>
              <a:rPr lang="ro-RO" sz="1400" b="1" dirty="0" err="1">
                <a:solidFill>
                  <a:srgbClr val="EA3F33"/>
                </a:solidFill>
              </a:rPr>
              <a:t>şi</a:t>
            </a:r>
            <a:r>
              <a:rPr lang="ro-RO" sz="1400" b="1" dirty="0">
                <a:solidFill>
                  <a:srgbClr val="EA3F33"/>
                </a:solidFill>
              </a:rPr>
              <a:t> toate </a:t>
            </a:r>
            <a:r>
              <a:rPr lang="ro-RO" sz="1400" b="1" u="sng" dirty="0">
                <a:solidFill>
                  <a:srgbClr val="EA3F33"/>
                </a:solidFill>
              </a:rPr>
              <a:t>întreprinderile controlate </a:t>
            </a:r>
            <a:r>
              <a:rPr lang="ro-RO" sz="1400" b="1" dirty="0">
                <a:solidFill>
                  <a:srgbClr val="EA3F33"/>
                </a:solidFill>
              </a:rPr>
              <a:t>direct sau indirect de aceasta;</a:t>
            </a:r>
          </a:p>
        </p:txBody>
      </p:sp>
      <p:grpSp>
        <p:nvGrpSpPr>
          <p:cNvPr id="64" name="Group 63">
            <a:extLst>
              <a:ext uri="{FF2B5EF4-FFF2-40B4-BE49-F238E27FC236}">
                <a16:creationId xmlns:a16="http://schemas.microsoft.com/office/drawing/2014/main" id="{6F3BB7DB-3CA0-774C-8B71-0BBCE562FB88}"/>
              </a:ext>
            </a:extLst>
          </p:cNvPr>
          <p:cNvGrpSpPr/>
          <p:nvPr/>
        </p:nvGrpSpPr>
        <p:grpSpPr>
          <a:xfrm>
            <a:off x="260572" y="3521278"/>
            <a:ext cx="5627670" cy="1682844"/>
            <a:chOff x="372850" y="1161693"/>
            <a:chExt cx="6256115" cy="919167"/>
          </a:xfrm>
        </p:grpSpPr>
        <p:sp>
          <p:nvSpPr>
            <p:cNvPr id="65" name="Process 64">
              <a:extLst>
                <a:ext uri="{FF2B5EF4-FFF2-40B4-BE49-F238E27FC236}">
                  <a16:creationId xmlns:a16="http://schemas.microsoft.com/office/drawing/2014/main" id="{0D4F2211-182D-9445-B3B7-B6800DE68663}"/>
                </a:ext>
              </a:extLst>
            </p:cNvPr>
            <p:cNvSpPr/>
            <p:nvPr/>
          </p:nvSpPr>
          <p:spPr>
            <a:xfrm>
              <a:off x="372850" y="1161693"/>
              <a:ext cx="5184889" cy="168107"/>
            </a:xfrm>
            <a:prstGeom prst="flowChartProcess">
              <a:avLst/>
            </a:prstGeom>
            <a:solidFill>
              <a:srgbClr val="EA3F33"/>
            </a:solidFill>
            <a:effectLst>
              <a:outerShdw blurRad="50800" dist="127000" dir="16200000" rotWithShape="0">
                <a:prstClr val="black">
                  <a:alpha val="40000"/>
                </a:prstClr>
              </a:outerShdw>
            </a:effectLst>
          </p:spPr>
          <p:txBody>
            <a:bodyPr wrap="square" rtlCol="0">
              <a:spAutoFit/>
            </a:bodyPr>
            <a:lstStyle/>
            <a:p>
              <a:pPr algn="ctr"/>
              <a:r>
                <a:rPr lang="ro-RO" sz="1400" b="1" dirty="0"/>
                <a:t>Regulament CC evaluarea acordurilor orizontale</a:t>
              </a:r>
            </a:p>
          </p:txBody>
        </p:sp>
        <p:sp>
          <p:nvSpPr>
            <p:cNvPr id="66" name="TextBox 65">
              <a:extLst>
                <a:ext uri="{FF2B5EF4-FFF2-40B4-BE49-F238E27FC236}">
                  <a16:creationId xmlns:a16="http://schemas.microsoft.com/office/drawing/2014/main" id="{BEB9A922-5CAE-6843-A188-3BE6DE766A6F}"/>
                </a:ext>
              </a:extLst>
            </p:cNvPr>
            <p:cNvSpPr txBox="1"/>
            <p:nvPr/>
          </p:nvSpPr>
          <p:spPr>
            <a:xfrm>
              <a:off x="384852" y="1324378"/>
              <a:ext cx="6244113" cy="756482"/>
            </a:xfrm>
            <a:prstGeom prst="rect">
              <a:avLst/>
            </a:prstGeom>
            <a:noFill/>
            <a:ln w="12700">
              <a:solidFill>
                <a:srgbClr val="E25F5A"/>
              </a:solidFill>
            </a:ln>
          </p:spPr>
          <p:txBody>
            <a:bodyPr wrap="square" rtlCol="0">
              <a:spAutoFit/>
            </a:bodyPr>
            <a:lstStyle/>
            <a:p>
              <a:r>
                <a:rPr lang="ro-RO" sz="1400" b="1" dirty="0">
                  <a:solidFill>
                    <a:srgbClr val="EA3F33"/>
                  </a:solidFill>
                </a:rPr>
                <a:t>4. În sensul prezentul Regulament, termenii întreprindere </a:t>
              </a:r>
              <a:r>
                <a:rPr lang="ro-RO" sz="1400" b="1" dirty="0" err="1">
                  <a:solidFill>
                    <a:srgbClr val="EA3F33"/>
                  </a:solidFill>
                </a:rPr>
                <a:t>şi</a:t>
              </a:r>
              <a:r>
                <a:rPr lang="ro-RO" sz="1400" b="1" dirty="0">
                  <a:solidFill>
                    <a:srgbClr val="EA3F33"/>
                  </a:solidFill>
                </a:rPr>
                <a:t> parte includ </a:t>
              </a:r>
              <a:r>
                <a:rPr lang="ro-RO" sz="1400" b="1" u="sng" dirty="0">
                  <a:solidFill>
                    <a:schemeClr val="tx2"/>
                  </a:solidFill>
                </a:rPr>
                <a:t>întreprinderile legate </a:t>
              </a:r>
              <a:r>
                <a:rPr lang="ro-RO" sz="1400" b="1" dirty="0">
                  <a:solidFill>
                    <a:srgbClr val="EA3F33"/>
                  </a:solidFill>
                </a:rPr>
                <a:t>respective. Întreprinderi legate, înseamnă:</a:t>
              </a:r>
            </a:p>
            <a:p>
              <a:r>
                <a:rPr lang="ro-RO" sz="1400" b="1" dirty="0">
                  <a:solidFill>
                    <a:srgbClr val="EA3F33"/>
                  </a:solidFill>
                </a:rPr>
                <a:t>[sunt date </a:t>
              </a:r>
              <a:r>
                <a:rPr lang="ro-RO" sz="1400" b="1" dirty="0">
                  <a:solidFill>
                    <a:schemeClr val="tx2"/>
                  </a:solidFill>
                </a:rPr>
                <a:t>multe criterii în temeiul căreia o entitate poate controla altă entitate </a:t>
              </a:r>
              <a:r>
                <a:rPr lang="ro-RO" sz="1400" b="1" dirty="0">
                  <a:solidFill>
                    <a:srgbClr val="EA3F33"/>
                  </a:solidFill>
                </a:rPr>
                <a:t>(ex. deținerea mai mult de jumătate din drepturile de vot)]</a:t>
              </a:r>
            </a:p>
          </p:txBody>
        </p:sp>
      </p:grpSp>
      <p:sp>
        <p:nvSpPr>
          <p:cNvPr id="37" name="TextBox 36">
            <a:extLst>
              <a:ext uri="{FF2B5EF4-FFF2-40B4-BE49-F238E27FC236}">
                <a16:creationId xmlns:a16="http://schemas.microsoft.com/office/drawing/2014/main" id="{713DD13E-9F48-054B-A6A4-58D600BB8E1C}"/>
              </a:ext>
            </a:extLst>
          </p:cNvPr>
          <p:cNvSpPr txBox="1"/>
          <p:nvPr/>
        </p:nvSpPr>
        <p:spPr>
          <a:xfrm>
            <a:off x="6611586" y="965172"/>
            <a:ext cx="5469742" cy="817245"/>
          </a:xfrm>
          <a:prstGeom prst="round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pPr lvl="0" algn="l"/>
            <a:r>
              <a:rPr lang="ro-RO" b="1" dirty="0"/>
              <a:t>Legea concurenței trebuia să utilizeze termenul de entități dependente. Adică, mai multe entități dependente </a:t>
            </a:r>
            <a:r>
              <a:rPr lang="ro-RO" b="1" u="sng" dirty="0"/>
              <a:t>formează o singură întreprindere în sensul Legii concurenței </a:t>
            </a:r>
          </a:p>
        </p:txBody>
      </p:sp>
      <p:sp>
        <p:nvSpPr>
          <p:cNvPr id="38" name="Folded Corner 37">
            <a:extLst>
              <a:ext uri="{FF2B5EF4-FFF2-40B4-BE49-F238E27FC236}">
                <a16:creationId xmlns:a16="http://schemas.microsoft.com/office/drawing/2014/main" id="{014B2CC6-846A-4F40-A718-4FC1A4ACEBBE}"/>
              </a:ext>
            </a:extLst>
          </p:cNvPr>
          <p:cNvSpPr>
            <a:spLocks/>
          </p:cNvSpPr>
          <p:nvPr/>
        </p:nvSpPr>
        <p:spPr>
          <a:xfrm>
            <a:off x="6490792" y="2727511"/>
            <a:ext cx="5474894" cy="684000"/>
          </a:xfrm>
          <a:prstGeom prst="foldedCorner">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r>
              <a:rPr lang="ro-RO" sz="1400" b="1" dirty="0">
                <a:latin typeface="Arial" panose="020B0604020202020204" pitchFamily="34" charset="0"/>
                <a:cs typeface="Arial" panose="020B0604020202020204" pitchFamily="34" charset="0"/>
              </a:rPr>
              <a:t>Scopul LC: </a:t>
            </a:r>
            <a:r>
              <a:rPr lang="ro-RO" sz="1400" b="1" dirty="0"/>
              <a:t>protecția concurenței (art.1(2)LC): </a:t>
            </a:r>
            <a:r>
              <a:rPr lang="ro-RO" sz="1400" b="1" dirty="0" err="1"/>
              <a:t>protecţia</a:t>
            </a:r>
            <a:r>
              <a:rPr lang="ro-RO" sz="1400" b="1" dirty="0"/>
              <a:t>, </a:t>
            </a:r>
            <a:r>
              <a:rPr lang="ro-RO" sz="1400" b="1" dirty="0" err="1"/>
              <a:t>menţinerea</a:t>
            </a:r>
            <a:r>
              <a:rPr lang="ro-RO" sz="1400" b="1" dirty="0"/>
              <a:t> </a:t>
            </a:r>
            <a:r>
              <a:rPr lang="ro-RO" sz="1400" b="1" dirty="0" err="1"/>
              <a:t>şi</a:t>
            </a:r>
            <a:r>
              <a:rPr lang="ro-RO" sz="1400" b="1" dirty="0"/>
              <a:t> stimularea </a:t>
            </a:r>
            <a:r>
              <a:rPr lang="ro-RO" sz="1400" b="1" dirty="0" err="1"/>
              <a:t>concurenţei</a:t>
            </a:r>
            <a:r>
              <a:rPr lang="ro-RO" sz="1400" b="1" dirty="0"/>
              <a:t> în vederea promovării intereselor legitime ale consumatorilor</a:t>
            </a:r>
          </a:p>
        </p:txBody>
      </p:sp>
      <p:sp>
        <p:nvSpPr>
          <p:cNvPr id="40" name="Folded Corner 39">
            <a:extLst>
              <a:ext uri="{FF2B5EF4-FFF2-40B4-BE49-F238E27FC236}">
                <a16:creationId xmlns:a16="http://schemas.microsoft.com/office/drawing/2014/main" id="{7E0CC673-EBB6-D449-9374-3B6042CD1339}"/>
              </a:ext>
            </a:extLst>
          </p:cNvPr>
          <p:cNvSpPr>
            <a:spLocks/>
          </p:cNvSpPr>
          <p:nvPr/>
        </p:nvSpPr>
        <p:spPr>
          <a:xfrm>
            <a:off x="6490792" y="3536670"/>
            <a:ext cx="5483731" cy="881539"/>
          </a:xfrm>
          <a:prstGeom prst="foldedCorner">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r>
              <a:rPr lang="ro-RO" sz="1400" b="1" dirty="0"/>
              <a:t>Principiile concurenței (art. 3(2)LC), și anume de a interzice întreprinderilor să-</a:t>
            </a:r>
            <a:r>
              <a:rPr lang="ro-RO" sz="1400" b="1" dirty="0" err="1"/>
              <a:t>şi</a:t>
            </a:r>
            <a:r>
              <a:rPr lang="ro-RO" sz="1400" b="1" dirty="0"/>
              <a:t> exercite drepturile în așa mod încât să </a:t>
            </a:r>
            <a:r>
              <a:rPr lang="ro-RO" sz="1400" b="1" dirty="0" err="1"/>
              <a:t>restrîngă</a:t>
            </a:r>
            <a:r>
              <a:rPr lang="ro-RO" sz="1400" b="1" dirty="0"/>
              <a:t> </a:t>
            </a:r>
            <a:r>
              <a:rPr lang="ro-RO" sz="1400" b="1" dirty="0" err="1"/>
              <a:t>concurenţa</a:t>
            </a:r>
            <a:endParaRPr lang="ro-RO" sz="1400" b="1" dirty="0"/>
          </a:p>
        </p:txBody>
      </p:sp>
      <p:grpSp>
        <p:nvGrpSpPr>
          <p:cNvPr id="41" name="Group 40">
            <a:extLst>
              <a:ext uri="{FF2B5EF4-FFF2-40B4-BE49-F238E27FC236}">
                <a16:creationId xmlns:a16="http://schemas.microsoft.com/office/drawing/2014/main" id="{90F9C95C-C585-F94B-8D70-A438437BDFB2}"/>
              </a:ext>
            </a:extLst>
          </p:cNvPr>
          <p:cNvGrpSpPr/>
          <p:nvPr/>
        </p:nvGrpSpPr>
        <p:grpSpPr>
          <a:xfrm>
            <a:off x="6249460" y="1747695"/>
            <a:ext cx="5766216" cy="830546"/>
            <a:chOff x="52008" y="5363902"/>
            <a:chExt cx="4853653" cy="857393"/>
          </a:xfrm>
        </p:grpSpPr>
        <p:sp>
          <p:nvSpPr>
            <p:cNvPr id="42" name="TextBox 41">
              <a:extLst>
                <a:ext uri="{FF2B5EF4-FFF2-40B4-BE49-F238E27FC236}">
                  <a16:creationId xmlns:a16="http://schemas.microsoft.com/office/drawing/2014/main" id="{92FECAC0-52E3-2E4F-BA27-5633C081D50C}"/>
                </a:ext>
              </a:extLst>
            </p:cNvPr>
            <p:cNvSpPr txBox="1"/>
            <p:nvPr/>
          </p:nvSpPr>
          <p:spPr>
            <a:xfrm>
              <a:off x="718688" y="5606053"/>
              <a:ext cx="4186973" cy="597594"/>
            </a:xfrm>
            <a:prstGeom prst="roundRect">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defPPr>
                <a:defRPr lang="en-GB"/>
              </a:defPPr>
              <a:lvl1pPr lvl="0" algn="ctr">
                <a:defRPr sz="1400"/>
              </a:lvl1pPr>
            </a:lstStyle>
            <a:p>
              <a:r>
                <a:rPr lang="ro-RO" b="1" dirty="0">
                  <a:latin typeface="Arial" panose="020B0604020202020204" pitchFamily="34" charset="0"/>
                  <a:cs typeface="Arial" panose="020B0604020202020204" pitchFamily="34" charset="0"/>
                </a:rPr>
                <a:t>Conceptul de întreprinderi dependente trebuie de interpretat împreună cu</a:t>
              </a:r>
            </a:p>
          </p:txBody>
        </p:sp>
        <p:pic>
          <p:nvPicPr>
            <p:cNvPr id="43" name="Picture 42">
              <a:extLst>
                <a:ext uri="{FF2B5EF4-FFF2-40B4-BE49-F238E27FC236}">
                  <a16:creationId xmlns:a16="http://schemas.microsoft.com/office/drawing/2014/main" id="{07807C1B-7269-D649-9CB3-8FC87B750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8" y="5363902"/>
              <a:ext cx="857393" cy="857393"/>
            </a:xfrm>
            <a:prstGeom prst="rect">
              <a:avLst/>
            </a:prstGeom>
          </p:spPr>
        </p:pic>
      </p:grpSp>
      <p:pic>
        <p:nvPicPr>
          <p:cNvPr id="44" name="Picture 43">
            <a:extLst>
              <a:ext uri="{FF2B5EF4-FFF2-40B4-BE49-F238E27FC236}">
                <a16:creationId xmlns:a16="http://schemas.microsoft.com/office/drawing/2014/main" id="{F130F308-FACB-CC43-92DD-6BF8763FF8B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2593" b="90000" l="41152" r="58573">
                        <a14:foregroundMark x1="47737" y1="79259" x2="47737" y2="79259"/>
                        <a14:foregroundMark x1="47462" y1="79259" x2="47462" y2="79259"/>
                        <a14:foregroundMark x1="47462" y1="78889" x2="47462" y2="78889"/>
                        <a14:foregroundMark x1="48285" y1="78704" x2="48285" y2="78704"/>
                      </a14:backgroundRemoval>
                    </a14:imgEffect>
                  </a14:imgLayer>
                </a14:imgProps>
              </a:ext>
              <a:ext uri="{28A0092B-C50C-407E-A947-70E740481C1C}">
                <a14:useLocalDpi xmlns:a14="http://schemas.microsoft.com/office/drawing/2010/main" val="0"/>
              </a:ext>
            </a:extLst>
          </a:blip>
          <a:srcRect l="39344" t="61478" r="40005" b="9529"/>
          <a:stretch/>
        </p:blipFill>
        <p:spPr>
          <a:xfrm>
            <a:off x="11332566" y="5149473"/>
            <a:ext cx="894586" cy="2264615"/>
          </a:xfrm>
          <a:prstGeom prst="rect">
            <a:avLst/>
          </a:prstGeom>
        </p:spPr>
      </p:pic>
      <p:sp>
        <p:nvSpPr>
          <p:cNvPr id="45" name="TextBox 44">
            <a:extLst>
              <a:ext uri="{FF2B5EF4-FFF2-40B4-BE49-F238E27FC236}">
                <a16:creationId xmlns:a16="http://schemas.microsoft.com/office/drawing/2014/main" id="{724F4B71-9DC3-594D-AC51-4C253D8D7DB7}"/>
              </a:ext>
            </a:extLst>
          </p:cNvPr>
          <p:cNvSpPr txBox="1"/>
          <p:nvPr/>
        </p:nvSpPr>
        <p:spPr>
          <a:xfrm>
            <a:off x="6423294" y="4570591"/>
            <a:ext cx="4936325" cy="578882"/>
          </a:xfrm>
          <a:prstGeom prst="round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defRPr sz="1400" b="1"/>
            </a:lvl1pPr>
          </a:lstStyle>
          <a:p>
            <a:r>
              <a:rPr lang="ro-RO" dirty="0"/>
              <a:t>Dacă nu sancționăm societatea-mama pentru practicile anticoncurențiale ale societății fiică</a:t>
            </a:r>
            <a:r>
              <a:rPr lang="ro-RO"/>
              <a:t>, atunci</a:t>
            </a:r>
            <a:endParaRPr lang="ro-RO" dirty="0"/>
          </a:p>
        </p:txBody>
      </p:sp>
      <p:pic>
        <p:nvPicPr>
          <p:cNvPr id="48" name="Picture 47">
            <a:extLst>
              <a:ext uri="{FF2B5EF4-FFF2-40B4-BE49-F238E27FC236}">
                <a16:creationId xmlns:a16="http://schemas.microsoft.com/office/drawing/2014/main" id="{89096850-526B-3744-927E-3305F57B6136}"/>
              </a:ext>
            </a:extLst>
          </p:cNvPr>
          <p:cNvPicPr>
            <a:picLocks noChangeAspect="1"/>
          </p:cNvPicPr>
          <p:nvPr/>
        </p:nvPicPr>
        <p:blipFill rotWithShape="1">
          <a:blip r:embed="rId7">
            <a:extLst>
              <a:ext uri="{BEBA8EAE-BF5A-486C-A8C5-ECC9F3942E4B}">
                <a14:imgProps xmlns:a14="http://schemas.microsoft.com/office/drawing/2010/main">
                  <a14:imgLayer>
                    <a14:imgEffect>
                      <a14:backgroundRemoval t="0" b="100000" l="71277" r="98227">
                        <a14:foregroundMark x1="86170" y1="25140" x2="86170" y2="25140"/>
                      </a14:backgroundRemoval>
                    </a14:imgEffect>
                  </a14:imgLayer>
                </a14:imgProps>
              </a:ext>
              <a:ext uri="{28A0092B-C50C-407E-A947-70E740481C1C}">
                <a14:useLocalDpi xmlns:a14="http://schemas.microsoft.com/office/drawing/2010/main" val="0"/>
              </a:ext>
            </a:extLst>
          </a:blip>
          <a:srcRect l="68688" t="-2667"/>
          <a:stretch/>
        </p:blipFill>
        <p:spPr>
          <a:xfrm>
            <a:off x="5991240" y="5417991"/>
            <a:ext cx="885315" cy="1842553"/>
          </a:xfrm>
          <a:prstGeom prst="rect">
            <a:avLst/>
          </a:prstGeom>
        </p:spPr>
      </p:pic>
      <p:sp>
        <p:nvSpPr>
          <p:cNvPr id="52" name="TextBox 51">
            <a:extLst>
              <a:ext uri="{FF2B5EF4-FFF2-40B4-BE49-F238E27FC236}">
                <a16:creationId xmlns:a16="http://schemas.microsoft.com/office/drawing/2014/main" id="{EFCCACB0-63C8-404D-B119-911910E09D39}"/>
              </a:ext>
            </a:extLst>
          </p:cNvPr>
          <p:cNvSpPr txBox="1"/>
          <p:nvPr/>
        </p:nvSpPr>
        <p:spPr>
          <a:xfrm>
            <a:off x="6822591" y="5484286"/>
            <a:ext cx="4537028" cy="523220"/>
          </a:xfrm>
          <a:prstGeom prst="homePlate">
            <a:avLst/>
          </a:prstGeom>
          <a:solidFill>
            <a:srgbClr val="00B050"/>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pPr lvl="0" algn="l"/>
            <a:r>
              <a:rPr lang="ro-RO" b="1" dirty="0"/>
              <a:t>societatea-mama va fi încurajată să săvârșească practici anticoncurențiale prin societatea-fiică</a:t>
            </a:r>
          </a:p>
        </p:txBody>
      </p:sp>
      <p:sp>
        <p:nvSpPr>
          <p:cNvPr id="53" name="TextBox 52">
            <a:extLst>
              <a:ext uri="{FF2B5EF4-FFF2-40B4-BE49-F238E27FC236}">
                <a16:creationId xmlns:a16="http://schemas.microsoft.com/office/drawing/2014/main" id="{AD3C544B-A178-F742-95AA-6B3BBF86CE2C}"/>
              </a:ext>
            </a:extLst>
          </p:cNvPr>
          <p:cNvSpPr txBox="1"/>
          <p:nvPr/>
        </p:nvSpPr>
        <p:spPr>
          <a:xfrm>
            <a:off x="6822591" y="6138536"/>
            <a:ext cx="4537028" cy="523220"/>
          </a:xfrm>
          <a:prstGeom prst="homePlate">
            <a:avLst/>
          </a:prstGeom>
          <a:solidFill>
            <a:srgbClr val="00B050"/>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pPr lvl="0" algn="l"/>
            <a:r>
              <a:rPr lang="ro-RO" b="1" dirty="0"/>
              <a:t>societatea-mama </a:t>
            </a:r>
            <a:r>
              <a:rPr lang="ro-RO" b="1" i="1" dirty="0"/>
              <a:t>de facto </a:t>
            </a:r>
            <a:r>
              <a:rPr lang="ro-RO" b="1" dirty="0"/>
              <a:t>va</a:t>
            </a:r>
            <a:r>
              <a:rPr lang="ro-RO" b="1" i="1" dirty="0"/>
              <a:t> </a:t>
            </a:r>
            <a:r>
              <a:rPr lang="ro-RO" b="1" dirty="0"/>
              <a:t>avea imunitate împotriva practicilor anticoncurențiale </a:t>
            </a:r>
          </a:p>
        </p:txBody>
      </p:sp>
      <p:sp>
        <p:nvSpPr>
          <p:cNvPr id="54" name="TextBox 53">
            <a:extLst>
              <a:ext uri="{FF2B5EF4-FFF2-40B4-BE49-F238E27FC236}">
                <a16:creationId xmlns:a16="http://schemas.microsoft.com/office/drawing/2014/main" id="{68C7D3B7-9196-D342-AC9E-A2A03F6AE962}"/>
              </a:ext>
            </a:extLst>
          </p:cNvPr>
          <p:cNvSpPr txBox="1"/>
          <p:nvPr/>
        </p:nvSpPr>
        <p:spPr>
          <a:xfrm>
            <a:off x="6822591" y="6792786"/>
            <a:ext cx="4537028" cy="738664"/>
          </a:xfrm>
          <a:prstGeom prst="homePlate">
            <a:avLst/>
          </a:prstGeom>
          <a:solidFill>
            <a:srgbClr val="00B050"/>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pPr lvl="0" algn="l"/>
            <a:r>
              <a:rPr lang="ro-RO" b="1" dirty="0"/>
              <a:t>Scopul LC nu va fi atins, iar comportamentul care restrânge concurența va fi încurajat; normele LC eludate</a:t>
            </a:r>
          </a:p>
        </p:txBody>
      </p:sp>
      <p:pic>
        <p:nvPicPr>
          <p:cNvPr id="55" name="Picture 54">
            <a:extLst>
              <a:ext uri="{FF2B5EF4-FFF2-40B4-BE49-F238E27FC236}">
                <a16:creationId xmlns:a16="http://schemas.microsoft.com/office/drawing/2014/main" id="{07821AEC-CCCB-A042-8B2A-33C89F431E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3373" y="5732586"/>
            <a:ext cx="1541179" cy="1541179"/>
          </a:xfrm>
          <a:prstGeom prst="rect">
            <a:avLst/>
          </a:prstGeom>
        </p:spPr>
      </p:pic>
    </p:spTree>
    <p:extLst>
      <p:ext uri="{BB962C8B-B14F-4D97-AF65-F5344CB8AC3E}">
        <p14:creationId xmlns:p14="http://schemas.microsoft.com/office/powerpoint/2010/main" val="141798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linds(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ppt_y</p:attrName>
                                        </p:attrNameLst>
                                      </p:cBhvr>
                                      <p:tavLst>
                                        <p:tav tm="0">
                                          <p:val>
                                            <p:strVal val="#ppt_y+#ppt_h*1.125000"/>
                                          </p:val>
                                        </p:tav>
                                        <p:tav tm="100000">
                                          <p:val>
                                            <p:strVal val="#ppt_y"/>
                                          </p:val>
                                        </p:tav>
                                      </p:tavLst>
                                    </p:anim>
                                    <p:animEffect transition="in" filter="wipe(up)">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p:tgtEl>
                                          <p:spTgt spid="40"/>
                                        </p:tgtEl>
                                        <p:attrNameLst>
                                          <p:attrName>ppt_y</p:attrName>
                                        </p:attrNameLst>
                                      </p:cBhvr>
                                      <p:tavLst>
                                        <p:tav tm="0">
                                          <p:val>
                                            <p:strVal val="#ppt_y+#ppt_h*1.125000"/>
                                          </p:val>
                                        </p:tav>
                                        <p:tav tm="100000">
                                          <p:val>
                                            <p:strVal val="#ppt_y"/>
                                          </p:val>
                                        </p:tav>
                                      </p:tavLst>
                                    </p:anim>
                                    <p:animEffect transition="in" filter="wipe(up)">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blinds(horizontal)">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blinds(horizontal)">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p:tgtEl>
                                          <p:spTgt spid="52"/>
                                        </p:tgtEl>
                                        <p:attrNameLst>
                                          <p:attrName>ppt_x</p:attrName>
                                        </p:attrNameLst>
                                      </p:cBhvr>
                                      <p:tavLst>
                                        <p:tav tm="0">
                                          <p:val>
                                            <p:strVal val="#ppt_x-#ppt_w*1.125000"/>
                                          </p:val>
                                        </p:tav>
                                        <p:tav tm="100000">
                                          <p:val>
                                            <p:strVal val="#ppt_x"/>
                                          </p:val>
                                        </p:tav>
                                      </p:tavLst>
                                    </p:anim>
                                    <p:animEffect transition="in" filter="wipe(right)">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500"/>
                                        <p:tgtEl>
                                          <p:spTgt spid="53"/>
                                        </p:tgtEl>
                                        <p:attrNameLst>
                                          <p:attrName>ppt_x</p:attrName>
                                        </p:attrNameLst>
                                      </p:cBhvr>
                                      <p:tavLst>
                                        <p:tav tm="0">
                                          <p:val>
                                            <p:strVal val="#ppt_x-#ppt_w*1.125000"/>
                                          </p:val>
                                        </p:tav>
                                        <p:tav tm="100000">
                                          <p:val>
                                            <p:strVal val="#ppt_x"/>
                                          </p:val>
                                        </p:tav>
                                      </p:tavLst>
                                    </p:anim>
                                    <p:animEffect transition="in" filter="wipe(right)">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p:tgtEl>
                                          <p:spTgt spid="54"/>
                                        </p:tgtEl>
                                        <p:attrNameLst>
                                          <p:attrName>ppt_x</p:attrName>
                                        </p:attrNameLst>
                                      </p:cBhvr>
                                      <p:tavLst>
                                        <p:tav tm="0">
                                          <p:val>
                                            <p:strVal val="#ppt_x-#ppt_w*1.125000"/>
                                          </p:val>
                                        </p:tav>
                                        <p:tav tm="100000">
                                          <p:val>
                                            <p:strVal val="#ppt_x"/>
                                          </p:val>
                                        </p:tav>
                                      </p:tavLst>
                                    </p:anim>
                                    <p:animEffect transition="in" filter="wipe(right)">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blinds(horizontal)">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blinds(horizontal)">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nodeType="clickEffect">
                                  <p:stCondLst>
                                    <p:cond delay="0"/>
                                  </p:stCondLst>
                                  <p:childTnLst>
                                    <p:animEffect transition="out" filter="dissolve">
                                      <p:cBhvr>
                                        <p:cTn id="66" dur="500"/>
                                        <p:tgtEl>
                                          <p:spTgt spid="48"/>
                                        </p:tgtEl>
                                      </p:cBhvr>
                                    </p:animEffect>
                                    <p:set>
                                      <p:cBhvr>
                                        <p:cTn id="67" dur="1" fill="hold">
                                          <p:stCondLst>
                                            <p:cond delay="499"/>
                                          </p:stCondLst>
                                        </p:cTn>
                                        <p:tgtEl>
                                          <p:spTgt spid="48"/>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500"/>
                                        <p:tgtEl>
                                          <p:spTgt spid="45"/>
                                        </p:tgtEl>
                                      </p:cBhvr>
                                    </p:animEffect>
                                    <p:set>
                                      <p:cBhvr>
                                        <p:cTn id="70" dur="1" fill="hold">
                                          <p:stCondLst>
                                            <p:cond delay="499"/>
                                          </p:stCondLst>
                                        </p:cTn>
                                        <p:tgtEl>
                                          <p:spTgt spid="45"/>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500"/>
                                        <p:tgtEl>
                                          <p:spTgt spid="44"/>
                                        </p:tgtEl>
                                      </p:cBhvr>
                                    </p:animEffect>
                                    <p:set>
                                      <p:cBhvr>
                                        <p:cTn id="73" dur="1" fill="hold">
                                          <p:stCondLst>
                                            <p:cond delay="499"/>
                                          </p:stCondLst>
                                        </p:cTn>
                                        <p:tgtEl>
                                          <p:spTgt spid="44"/>
                                        </p:tgtEl>
                                        <p:attrNameLst>
                                          <p:attrName>style.visibility</p:attrName>
                                        </p:attrNameLst>
                                      </p:cBhvr>
                                      <p:to>
                                        <p:strVal val="hidden"/>
                                      </p:to>
                                    </p:set>
                                  </p:childTnLst>
                                </p:cTn>
                              </p:par>
                              <p:par>
                                <p:cTn id="74" presetID="9" presetClass="exit" presetSubtype="0" fill="hold" grpId="1" nodeType="withEffect">
                                  <p:stCondLst>
                                    <p:cond delay="0"/>
                                  </p:stCondLst>
                                  <p:childTnLst>
                                    <p:animEffect transition="out" filter="dissolve">
                                      <p:cBhvr>
                                        <p:cTn id="75" dur="500"/>
                                        <p:tgtEl>
                                          <p:spTgt spid="52"/>
                                        </p:tgtEl>
                                      </p:cBhvr>
                                    </p:animEffect>
                                    <p:set>
                                      <p:cBhvr>
                                        <p:cTn id="76" dur="1" fill="hold">
                                          <p:stCondLst>
                                            <p:cond delay="499"/>
                                          </p:stCondLst>
                                        </p:cTn>
                                        <p:tgtEl>
                                          <p:spTgt spid="52"/>
                                        </p:tgtEl>
                                        <p:attrNameLst>
                                          <p:attrName>style.visibility</p:attrName>
                                        </p:attrNameLst>
                                      </p:cBhvr>
                                      <p:to>
                                        <p:strVal val="hidden"/>
                                      </p:to>
                                    </p:set>
                                  </p:childTnLst>
                                </p:cTn>
                              </p:par>
                              <p:par>
                                <p:cTn id="77" presetID="9" presetClass="exit" presetSubtype="0" fill="hold" grpId="1" nodeType="withEffect">
                                  <p:stCondLst>
                                    <p:cond delay="0"/>
                                  </p:stCondLst>
                                  <p:childTnLst>
                                    <p:animEffect transition="out" filter="dissolve">
                                      <p:cBhvr>
                                        <p:cTn id="78" dur="500"/>
                                        <p:tgtEl>
                                          <p:spTgt spid="53"/>
                                        </p:tgtEl>
                                      </p:cBhvr>
                                    </p:animEffect>
                                    <p:set>
                                      <p:cBhvr>
                                        <p:cTn id="79" dur="1" fill="hold">
                                          <p:stCondLst>
                                            <p:cond delay="499"/>
                                          </p:stCondLst>
                                        </p:cTn>
                                        <p:tgtEl>
                                          <p:spTgt spid="53"/>
                                        </p:tgtEl>
                                        <p:attrNameLst>
                                          <p:attrName>style.visibility</p:attrName>
                                        </p:attrNameLst>
                                      </p:cBhvr>
                                      <p:to>
                                        <p:strVal val="hidden"/>
                                      </p:to>
                                    </p:set>
                                  </p:childTnLst>
                                </p:cTn>
                              </p:par>
                              <p:par>
                                <p:cTn id="80" presetID="9" presetClass="exit" presetSubtype="0" fill="hold" grpId="1" nodeType="withEffect">
                                  <p:stCondLst>
                                    <p:cond delay="0"/>
                                  </p:stCondLst>
                                  <p:childTnLst>
                                    <p:animEffect transition="out" filter="dissolve">
                                      <p:cBhvr>
                                        <p:cTn id="81" dur="500"/>
                                        <p:tgtEl>
                                          <p:spTgt spid="54"/>
                                        </p:tgtEl>
                                      </p:cBhvr>
                                    </p:animEffect>
                                    <p:set>
                                      <p:cBhvr>
                                        <p:cTn id="82" dur="1" fill="hold">
                                          <p:stCondLst>
                                            <p:cond delay="499"/>
                                          </p:stCondLst>
                                        </p:cTn>
                                        <p:tgtEl>
                                          <p:spTgt spid="54"/>
                                        </p:tgtEl>
                                        <p:attrNameLst>
                                          <p:attrName>style.visibility</p:attrName>
                                        </p:attrNameLst>
                                      </p:cBhvr>
                                      <p:to>
                                        <p:strVal val="hidden"/>
                                      </p:to>
                                    </p:set>
                                  </p:childTnLst>
                                </p:cTn>
                              </p:par>
                              <p:par>
                                <p:cTn id="83" presetID="9" presetClass="exit" presetSubtype="0" fill="hold" nodeType="withEffect">
                                  <p:stCondLst>
                                    <p:cond delay="0"/>
                                  </p:stCondLst>
                                  <p:childTnLst>
                                    <p:animEffect transition="out" filter="dissolve">
                                      <p:cBhvr>
                                        <p:cTn id="84" dur="500"/>
                                        <p:tgtEl>
                                          <p:spTgt spid="55"/>
                                        </p:tgtEl>
                                      </p:cBhvr>
                                    </p:animEffect>
                                    <p:set>
                                      <p:cBhvr>
                                        <p:cTn id="85" dur="1" fill="hold">
                                          <p:stCondLst>
                                            <p:cond delay="499"/>
                                          </p:stCondLst>
                                        </p:cTn>
                                        <p:tgtEl>
                                          <p:spTgt spid="55"/>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9" presetClass="exit" presetSubtype="0" fill="hold" grpId="2" nodeType="clickEffect">
                                  <p:stCondLst>
                                    <p:cond delay="0"/>
                                  </p:stCondLst>
                                  <p:childTnLst>
                                    <p:animEffect transition="out" filter="dissolve">
                                      <p:cBhvr>
                                        <p:cTn id="89" dur="500"/>
                                        <p:tgtEl>
                                          <p:spTgt spid="52"/>
                                        </p:tgtEl>
                                      </p:cBhvr>
                                    </p:animEffect>
                                    <p:set>
                                      <p:cBhvr>
                                        <p:cTn id="90" dur="1" fill="hold">
                                          <p:stCondLst>
                                            <p:cond delay="499"/>
                                          </p:stCondLst>
                                        </p:cTn>
                                        <p:tgtEl>
                                          <p:spTgt spid="52"/>
                                        </p:tgtEl>
                                        <p:attrNameLst>
                                          <p:attrName>style.visibility</p:attrName>
                                        </p:attrNameLst>
                                      </p:cBhvr>
                                      <p:to>
                                        <p:strVal val="hidden"/>
                                      </p:to>
                                    </p:set>
                                  </p:childTnLst>
                                </p:cTn>
                              </p:par>
                              <p:par>
                                <p:cTn id="91" presetID="9" presetClass="exit" presetSubtype="0" fill="hold" grpId="2" nodeType="withEffect">
                                  <p:stCondLst>
                                    <p:cond delay="0"/>
                                  </p:stCondLst>
                                  <p:childTnLst>
                                    <p:animEffect transition="out" filter="dissolve">
                                      <p:cBhvr>
                                        <p:cTn id="92" dur="500"/>
                                        <p:tgtEl>
                                          <p:spTgt spid="45"/>
                                        </p:tgtEl>
                                      </p:cBhvr>
                                    </p:animEffect>
                                    <p:set>
                                      <p:cBhvr>
                                        <p:cTn id="93" dur="1" fill="hold">
                                          <p:stCondLst>
                                            <p:cond delay="499"/>
                                          </p:stCondLst>
                                        </p:cTn>
                                        <p:tgtEl>
                                          <p:spTgt spid="45"/>
                                        </p:tgtEl>
                                        <p:attrNameLst>
                                          <p:attrName>style.visibility</p:attrName>
                                        </p:attrNameLst>
                                      </p:cBhvr>
                                      <p:to>
                                        <p:strVal val="hidden"/>
                                      </p:to>
                                    </p:set>
                                  </p:childTnLst>
                                </p:cTn>
                              </p:par>
                              <p:par>
                                <p:cTn id="94" presetID="9" presetClass="exit" presetSubtype="0" fill="hold" nodeType="withEffect">
                                  <p:stCondLst>
                                    <p:cond delay="0"/>
                                  </p:stCondLst>
                                  <p:childTnLst>
                                    <p:animEffect transition="out" filter="dissolve">
                                      <p:cBhvr>
                                        <p:cTn id="95" dur="500"/>
                                        <p:tgtEl>
                                          <p:spTgt spid="48"/>
                                        </p:tgtEl>
                                      </p:cBhvr>
                                    </p:animEffect>
                                    <p:set>
                                      <p:cBhvr>
                                        <p:cTn id="96" dur="1" fill="hold">
                                          <p:stCondLst>
                                            <p:cond delay="499"/>
                                          </p:stCondLst>
                                        </p:cTn>
                                        <p:tgtEl>
                                          <p:spTgt spid="48"/>
                                        </p:tgtEl>
                                        <p:attrNameLst>
                                          <p:attrName>style.visibility</p:attrName>
                                        </p:attrNameLst>
                                      </p:cBhvr>
                                      <p:to>
                                        <p:strVal val="hidden"/>
                                      </p:to>
                                    </p:set>
                                  </p:childTnLst>
                                </p:cTn>
                              </p:par>
                              <p:par>
                                <p:cTn id="97" presetID="9" presetClass="exit" presetSubtype="0" fill="hold" grpId="2" nodeType="withEffect">
                                  <p:stCondLst>
                                    <p:cond delay="0"/>
                                  </p:stCondLst>
                                  <p:childTnLst>
                                    <p:animEffect transition="out" filter="dissolve">
                                      <p:cBhvr>
                                        <p:cTn id="98" dur="500"/>
                                        <p:tgtEl>
                                          <p:spTgt spid="53"/>
                                        </p:tgtEl>
                                      </p:cBhvr>
                                    </p:animEffect>
                                    <p:set>
                                      <p:cBhvr>
                                        <p:cTn id="99" dur="1" fill="hold">
                                          <p:stCondLst>
                                            <p:cond delay="499"/>
                                          </p:stCondLst>
                                        </p:cTn>
                                        <p:tgtEl>
                                          <p:spTgt spid="53"/>
                                        </p:tgtEl>
                                        <p:attrNameLst>
                                          <p:attrName>style.visibility</p:attrName>
                                        </p:attrNameLst>
                                      </p:cBhvr>
                                      <p:to>
                                        <p:strVal val="hidden"/>
                                      </p:to>
                                    </p:set>
                                  </p:childTnLst>
                                </p:cTn>
                              </p:par>
                              <p:par>
                                <p:cTn id="100" presetID="9" presetClass="exit" presetSubtype="0" fill="hold" grpId="2" nodeType="withEffect">
                                  <p:stCondLst>
                                    <p:cond delay="0"/>
                                  </p:stCondLst>
                                  <p:childTnLst>
                                    <p:animEffect transition="out" filter="dissolve">
                                      <p:cBhvr>
                                        <p:cTn id="101" dur="500"/>
                                        <p:tgtEl>
                                          <p:spTgt spid="54"/>
                                        </p:tgtEl>
                                      </p:cBhvr>
                                    </p:animEffect>
                                    <p:set>
                                      <p:cBhvr>
                                        <p:cTn id="102" dur="1" fill="hold">
                                          <p:stCondLst>
                                            <p:cond delay="499"/>
                                          </p:stCondLst>
                                        </p:cTn>
                                        <p:tgtEl>
                                          <p:spTgt spid="54"/>
                                        </p:tgtEl>
                                        <p:attrNameLst>
                                          <p:attrName>style.visibility</p:attrName>
                                        </p:attrNameLst>
                                      </p:cBhvr>
                                      <p:to>
                                        <p:strVal val="hidden"/>
                                      </p:to>
                                    </p:set>
                                  </p:childTnLst>
                                </p:cTn>
                              </p:par>
                              <p:par>
                                <p:cTn id="103" presetID="9" presetClass="exit" presetSubtype="0" fill="hold" nodeType="withEffect">
                                  <p:stCondLst>
                                    <p:cond delay="0"/>
                                  </p:stCondLst>
                                  <p:childTnLst>
                                    <p:animEffect transition="out" filter="dissolve">
                                      <p:cBhvr>
                                        <p:cTn id="104" dur="500"/>
                                        <p:tgtEl>
                                          <p:spTgt spid="55"/>
                                        </p:tgtEl>
                                      </p:cBhvr>
                                    </p:animEffect>
                                    <p:set>
                                      <p:cBhvr>
                                        <p:cTn id="105" dur="1" fill="hold">
                                          <p:stCondLst>
                                            <p:cond delay="499"/>
                                          </p:stCondLst>
                                        </p:cTn>
                                        <p:tgtEl>
                                          <p:spTgt spid="55"/>
                                        </p:tgtEl>
                                        <p:attrNameLst>
                                          <p:attrName>style.visibility</p:attrName>
                                        </p:attrNameLst>
                                      </p:cBhvr>
                                      <p:to>
                                        <p:strVal val="hidden"/>
                                      </p:to>
                                    </p:set>
                                  </p:childTnLst>
                                </p:cTn>
                              </p:par>
                              <p:par>
                                <p:cTn id="106" presetID="9" presetClass="exit" presetSubtype="0" fill="hold" nodeType="withEffect">
                                  <p:stCondLst>
                                    <p:cond delay="0"/>
                                  </p:stCondLst>
                                  <p:childTnLst>
                                    <p:animEffect transition="out" filter="dissolve">
                                      <p:cBhvr>
                                        <p:cTn id="107" dur="500"/>
                                        <p:tgtEl>
                                          <p:spTgt spid="44"/>
                                        </p:tgtEl>
                                      </p:cBhvr>
                                    </p:animEffect>
                                    <p:set>
                                      <p:cBhvr>
                                        <p:cTn id="108"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0" grpId="0" animBg="1"/>
      <p:bldP spid="45" grpId="0" animBg="1"/>
      <p:bldP spid="45" grpId="1" animBg="1"/>
      <p:bldP spid="45" grpId="2" animBg="1"/>
      <p:bldP spid="52" grpId="0" animBg="1"/>
      <p:bldP spid="52" grpId="1" animBg="1"/>
      <p:bldP spid="52" grpId="2" animBg="1"/>
      <p:bldP spid="53" grpId="0" animBg="1"/>
      <p:bldP spid="53" grpId="1" animBg="1"/>
      <p:bldP spid="53" grpId="2" animBg="1"/>
      <p:bldP spid="54" grpId="0" animBg="1"/>
      <p:bldP spid="54" grpId="1" animBg="1"/>
      <p:bldP spid="54"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FB51BF5-9F5C-3A47-958F-E22AD07E961E}"/>
              </a:ext>
            </a:extLst>
          </p:cNvPr>
          <p:cNvCxnSpPr>
            <a:cxnSpLocks/>
          </p:cNvCxnSpPr>
          <p:nvPr/>
        </p:nvCxnSpPr>
        <p:spPr>
          <a:xfrm>
            <a:off x="6160085" y="830510"/>
            <a:ext cx="204" cy="7216528"/>
          </a:xfrm>
          <a:prstGeom prst="line">
            <a:avLst/>
          </a:prstGeom>
          <a:ln w="254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D155312D-7E09-7042-B46A-258692599C2A}"/>
              </a:ext>
            </a:extLst>
          </p:cNvPr>
          <p:cNvSpPr txBox="1"/>
          <p:nvPr/>
        </p:nvSpPr>
        <p:spPr>
          <a:xfrm>
            <a:off x="1773099" y="923432"/>
            <a:ext cx="1334760" cy="307777"/>
          </a:xfrm>
          <a:prstGeom prst="rect">
            <a:avLst/>
          </a:prstGeom>
          <a:solidFill>
            <a:srgbClr val="EA3F33"/>
          </a:solidFill>
          <a:effectLst>
            <a:outerShdw blurRad="50800" dist="88900" dir="16200000" rotWithShape="0">
              <a:prstClr val="black">
                <a:alpha val="40000"/>
              </a:prstClr>
            </a:outerShdw>
          </a:effectLst>
        </p:spPr>
        <p:txBody>
          <a:bodyPr wrap="square" rtlCol="0">
            <a:spAutoFit/>
          </a:bodyPr>
          <a:lstStyle>
            <a:defPPr>
              <a:defRPr lang="en-GB"/>
            </a:defPPr>
            <a:lvl1pPr lvl="0" algn="ctr">
              <a:defRPr sz="1400"/>
            </a:lvl1pPr>
          </a:lstStyle>
          <a:p>
            <a:r>
              <a:rPr lang="en-US" b="1" dirty="0"/>
              <a:t>Moldova</a:t>
            </a:r>
          </a:p>
        </p:txBody>
      </p:sp>
      <p:sp>
        <p:nvSpPr>
          <p:cNvPr id="51" name="TextBox 50">
            <a:extLst>
              <a:ext uri="{FF2B5EF4-FFF2-40B4-BE49-F238E27FC236}">
                <a16:creationId xmlns:a16="http://schemas.microsoft.com/office/drawing/2014/main" id="{864155BE-2462-8045-929B-6C13D1DB8668}"/>
              </a:ext>
            </a:extLst>
          </p:cNvPr>
          <p:cNvSpPr txBox="1"/>
          <p:nvPr/>
        </p:nvSpPr>
        <p:spPr>
          <a:xfrm>
            <a:off x="281535" y="6996684"/>
            <a:ext cx="5615545" cy="738664"/>
          </a:xfrm>
          <a:prstGeom prst="rect">
            <a:avLst/>
          </a:prstGeom>
          <a:solidFill>
            <a:srgbClr val="EA3F33"/>
          </a:solidFill>
          <a:effectLst>
            <a:outerShdw blurRad="50800" dist="127000" dir="16200000" rotWithShape="0">
              <a:prstClr val="black">
                <a:alpha val="40000"/>
              </a:prstClr>
            </a:outerShdw>
          </a:effectLst>
        </p:spPr>
        <p:txBody>
          <a:bodyPr wrap="square" rtlCol="0">
            <a:spAutoFit/>
          </a:bodyPr>
          <a:lstStyle>
            <a:defPPr>
              <a:defRPr lang="en-GB"/>
            </a:defPPr>
            <a:lvl1pPr algn="ctr">
              <a:defRPr sz="1400"/>
            </a:lvl1pPr>
          </a:lstStyle>
          <a:p>
            <a:pPr lvl="0"/>
            <a:r>
              <a:rPr lang="ro-RO" b="1" dirty="0"/>
              <a:t>Din Legea concurenței nu este clar că unul din scopurile acestei norme este pentru pentru a atrage la răspundere societatea-mamă pentru acțiunile societății fiică</a:t>
            </a:r>
            <a:endParaRPr lang="en-US" b="1" dirty="0"/>
          </a:p>
        </p:txBody>
      </p:sp>
      <p:pic>
        <p:nvPicPr>
          <p:cNvPr id="32" name="Picture 31">
            <a:extLst>
              <a:ext uri="{FF2B5EF4-FFF2-40B4-BE49-F238E27FC236}">
                <a16:creationId xmlns:a16="http://schemas.microsoft.com/office/drawing/2014/main" id="{136ACD0F-C360-004D-A84C-9380F243F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954" y="545129"/>
            <a:ext cx="1031219" cy="1031219"/>
          </a:xfrm>
          <a:prstGeom prst="rect">
            <a:avLst/>
          </a:prstGeom>
          <a:effectLst>
            <a:outerShdw blurRad="50800" dist="127000" dir="18900000" algn="bl" rotWithShape="0">
              <a:prstClr val="black">
                <a:alpha val="40000"/>
              </a:prstClr>
            </a:outerShdw>
          </a:effectLst>
        </p:spPr>
      </p:pic>
      <p:grpSp>
        <p:nvGrpSpPr>
          <p:cNvPr id="33" name="Group 32">
            <a:extLst>
              <a:ext uri="{FF2B5EF4-FFF2-40B4-BE49-F238E27FC236}">
                <a16:creationId xmlns:a16="http://schemas.microsoft.com/office/drawing/2014/main" id="{F503DB38-CBFA-794E-9215-B4B344599297}"/>
              </a:ext>
            </a:extLst>
          </p:cNvPr>
          <p:cNvGrpSpPr/>
          <p:nvPr/>
        </p:nvGrpSpPr>
        <p:grpSpPr>
          <a:xfrm>
            <a:off x="5480950" y="359540"/>
            <a:ext cx="6284330" cy="307777"/>
            <a:chOff x="899768" y="2451426"/>
            <a:chExt cx="6163598" cy="301865"/>
          </a:xfrm>
        </p:grpSpPr>
        <p:sp>
          <p:nvSpPr>
            <p:cNvPr id="36" name="Process 35">
              <a:extLst>
                <a:ext uri="{FF2B5EF4-FFF2-40B4-BE49-F238E27FC236}">
                  <a16:creationId xmlns:a16="http://schemas.microsoft.com/office/drawing/2014/main" id="{C986A82D-A5C5-7847-B19C-60DD19610380}"/>
                </a:ext>
              </a:extLst>
            </p:cNvPr>
            <p:cNvSpPr/>
            <p:nvPr/>
          </p:nvSpPr>
          <p:spPr>
            <a:xfrm>
              <a:off x="899768" y="2451426"/>
              <a:ext cx="595575" cy="301865"/>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b="1" dirty="0"/>
                <a:t>1.2</a:t>
              </a:r>
            </a:p>
          </p:txBody>
        </p:sp>
        <p:sp>
          <p:nvSpPr>
            <p:cNvPr id="39" name="Process 38">
              <a:extLst>
                <a:ext uri="{FF2B5EF4-FFF2-40B4-BE49-F238E27FC236}">
                  <a16:creationId xmlns:a16="http://schemas.microsoft.com/office/drawing/2014/main" id="{79BF123A-DF59-C04E-A8EE-53211FDE2D5A}"/>
                </a:ext>
              </a:extLst>
            </p:cNvPr>
            <p:cNvSpPr/>
            <p:nvPr/>
          </p:nvSpPr>
          <p:spPr>
            <a:xfrm>
              <a:off x="1495343" y="2451426"/>
              <a:ext cx="5568023" cy="301865"/>
            </a:xfrm>
            <a:prstGeom prst="flowChartProcess">
              <a:avLst/>
            </a:prstGeom>
            <a:solidFill>
              <a:srgbClr val="FF0000"/>
            </a:solidFill>
            <a:effectLst>
              <a:outerShdw blurRad="50800" dist="38100" dir="16200000" rotWithShape="0">
                <a:prstClr val="black">
                  <a:alpha val="40000"/>
                </a:prstClr>
              </a:outerShdw>
            </a:effectLst>
          </p:spPr>
          <p:txBody>
            <a:bodyPr wrap="square" rtlCol="0" anchor="ctr">
              <a:spAutoFit/>
            </a:bodyPr>
            <a:lstStyle/>
            <a:p>
              <a:pPr lvl="0"/>
              <a:r>
                <a:rPr lang="ro-RO" sz="1400" dirty="0"/>
                <a:t>Întreprinderi dependente - Unitate Economică (Single Economic Unit)</a:t>
              </a:r>
              <a:endParaRPr lang="en-US" sz="1400" dirty="0"/>
            </a:p>
          </p:txBody>
        </p:sp>
      </p:grpSp>
      <p:grpSp>
        <p:nvGrpSpPr>
          <p:cNvPr id="46" name="Group 45">
            <a:extLst>
              <a:ext uri="{FF2B5EF4-FFF2-40B4-BE49-F238E27FC236}">
                <a16:creationId xmlns:a16="http://schemas.microsoft.com/office/drawing/2014/main" id="{CCF95363-13E7-824F-A9D3-880E6AFF5EC0}"/>
              </a:ext>
            </a:extLst>
          </p:cNvPr>
          <p:cNvGrpSpPr/>
          <p:nvPr/>
        </p:nvGrpSpPr>
        <p:grpSpPr>
          <a:xfrm>
            <a:off x="309497" y="5614617"/>
            <a:ext cx="5616874" cy="1036513"/>
            <a:chOff x="372851" y="1161693"/>
            <a:chExt cx="6630887" cy="566142"/>
          </a:xfrm>
        </p:grpSpPr>
        <p:sp>
          <p:nvSpPr>
            <p:cNvPr id="47" name="Process 46">
              <a:extLst>
                <a:ext uri="{FF2B5EF4-FFF2-40B4-BE49-F238E27FC236}">
                  <a16:creationId xmlns:a16="http://schemas.microsoft.com/office/drawing/2014/main" id="{2EF72CAA-ECB7-8B4A-98A6-1F7CF060D13F}"/>
                </a:ext>
              </a:extLst>
            </p:cNvPr>
            <p:cNvSpPr/>
            <p:nvPr/>
          </p:nvSpPr>
          <p:spPr>
            <a:xfrm>
              <a:off x="372851" y="1161693"/>
              <a:ext cx="5213673" cy="168107"/>
            </a:xfrm>
            <a:prstGeom prst="flowChartProcess">
              <a:avLst/>
            </a:prstGeom>
            <a:solidFill>
              <a:srgbClr val="EA3F33"/>
            </a:solidFill>
            <a:effectLst>
              <a:outerShdw blurRad="50800" dist="127000" dir="16200000" rotWithShape="0">
                <a:prstClr val="black">
                  <a:alpha val="40000"/>
                </a:prstClr>
              </a:outerShdw>
            </a:effectLst>
          </p:spPr>
          <p:txBody>
            <a:bodyPr wrap="square" rtlCol="0">
              <a:spAutoFit/>
            </a:bodyPr>
            <a:lstStyle/>
            <a:p>
              <a:pPr algn="ctr"/>
              <a:r>
                <a:rPr lang="ro-RO" sz="1400" b="1" dirty="0"/>
                <a:t>Regulament CC privind concentrările economice</a:t>
              </a:r>
            </a:p>
          </p:txBody>
        </p:sp>
        <p:sp>
          <p:nvSpPr>
            <p:cNvPr id="49" name="TextBox 48">
              <a:extLst>
                <a:ext uri="{FF2B5EF4-FFF2-40B4-BE49-F238E27FC236}">
                  <a16:creationId xmlns:a16="http://schemas.microsoft.com/office/drawing/2014/main" id="{566FA50E-41B4-7A41-9084-9CE4DA9A8AD7}"/>
                </a:ext>
              </a:extLst>
            </p:cNvPr>
            <p:cNvSpPr txBox="1"/>
            <p:nvPr/>
          </p:nvSpPr>
          <p:spPr>
            <a:xfrm>
              <a:off x="384853" y="1324378"/>
              <a:ext cx="6618885" cy="403457"/>
            </a:xfrm>
            <a:prstGeom prst="rect">
              <a:avLst/>
            </a:prstGeom>
            <a:noFill/>
            <a:ln w="12700">
              <a:solidFill>
                <a:srgbClr val="E25F5A"/>
              </a:solidFill>
            </a:ln>
          </p:spPr>
          <p:txBody>
            <a:bodyPr wrap="square" rtlCol="0">
              <a:spAutoFit/>
            </a:bodyPr>
            <a:lstStyle/>
            <a:p>
              <a:r>
                <a:rPr lang="ro-RO" sz="1400" b="1" dirty="0">
                  <a:solidFill>
                    <a:srgbClr val="EA3F33"/>
                  </a:solidFill>
                </a:rPr>
                <a:t>38.</a:t>
              </a:r>
              <a:r>
                <a:rPr lang="ro-RO" sz="1400" dirty="0">
                  <a:solidFill>
                    <a:srgbClr val="EA3F33"/>
                  </a:solidFill>
                </a:rPr>
                <a:t> </a:t>
              </a:r>
              <a:r>
                <a:rPr lang="ro-RO" sz="1400" b="1" dirty="0">
                  <a:solidFill>
                    <a:srgbClr val="EA3F33"/>
                  </a:solidFill>
                </a:rPr>
                <a:t>[...] grupul este considerat o singură unitate economică, iar întreprinderile </a:t>
              </a:r>
              <a:r>
                <a:rPr lang="ro-RO" sz="1400" b="1" dirty="0">
                  <a:solidFill>
                    <a:srgbClr val="123B8D"/>
                  </a:solidFill>
                </a:rPr>
                <a:t>[mai potrivit „entitățile”]</a:t>
              </a:r>
              <a:r>
                <a:rPr lang="ro-RO" sz="1400" b="1" dirty="0">
                  <a:solidFill>
                    <a:srgbClr val="EA3F33"/>
                  </a:solidFill>
                </a:rPr>
                <a:t> care </a:t>
              </a:r>
              <a:r>
                <a:rPr lang="ro-RO" sz="1400" b="1" dirty="0" err="1">
                  <a:solidFill>
                    <a:srgbClr val="EA3F33"/>
                  </a:solidFill>
                </a:rPr>
                <a:t>aparţin</a:t>
              </a:r>
              <a:r>
                <a:rPr lang="ro-RO" sz="1400" b="1" dirty="0">
                  <a:solidFill>
                    <a:srgbClr val="EA3F33"/>
                  </a:solidFill>
                </a:rPr>
                <a:t> </a:t>
              </a:r>
              <a:r>
                <a:rPr lang="ro-RO" sz="1400" b="1" dirty="0" err="1">
                  <a:solidFill>
                    <a:srgbClr val="EA3F33"/>
                  </a:solidFill>
                </a:rPr>
                <a:t>aceluiaşi</a:t>
              </a:r>
              <a:r>
                <a:rPr lang="ro-RO" sz="1400" b="1" dirty="0">
                  <a:solidFill>
                    <a:srgbClr val="EA3F33"/>
                  </a:solidFill>
                </a:rPr>
                <a:t> grup nu pot fi considerate întreprinderi diferite. </a:t>
              </a:r>
            </a:p>
          </p:txBody>
        </p:sp>
      </p:grpSp>
      <p:grpSp>
        <p:nvGrpSpPr>
          <p:cNvPr id="56" name="Group 55">
            <a:extLst>
              <a:ext uri="{FF2B5EF4-FFF2-40B4-BE49-F238E27FC236}">
                <a16:creationId xmlns:a16="http://schemas.microsoft.com/office/drawing/2014/main" id="{421282BE-4EDD-6741-8A27-766F2808716D}"/>
              </a:ext>
            </a:extLst>
          </p:cNvPr>
          <p:cNvGrpSpPr/>
          <p:nvPr/>
        </p:nvGrpSpPr>
        <p:grpSpPr>
          <a:xfrm>
            <a:off x="240978" y="1615991"/>
            <a:ext cx="5647264" cy="1036513"/>
            <a:chOff x="372851" y="1161693"/>
            <a:chExt cx="6666764" cy="566142"/>
          </a:xfrm>
        </p:grpSpPr>
        <p:sp>
          <p:nvSpPr>
            <p:cNvPr id="59" name="Process 58">
              <a:extLst>
                <a:ext uri="{FF2B5EF4-FFF2-40B4-BE49-F238E27FC236}">
                  <a16:creationId xmlns:a16="http://schemas.microsoft.com/office/drawing/2014/main" id="{2CC56784-647F-8145-AF68-AF2A1A2B8C80}"/>
                </a:ext>
              </a:extLst>
            </p:cNvPr>
            <p:cNvSpPr/>
            <p:nvPr/>
          </p:nvSpPr>
          <p:spPr>
            <a:xfrm>
              <a:off x="372851" y="1161693"/>
              <a:ext cx="5213673" cy="168107"/>
            </a:xfrm>
            <a:prstGeom prst="flowChartProcess">
              <a:avLst/>
            </a:prstGeom>
            <a:solidFill>
              <a:srgbClr val="EA3F33"/>
            </a:solidFill>
            <a:effectLst>
              <a:outerShdw blurRad="50800" dist="127000" dir="16200000" rotWithShape="0">
                <a:prstClr val="black">
                  <a:alpha val="40000"/>
                </a:prstClr>
              </a:outerShdw>
            </a:effectLst>
          </p:spPr>
          <p:txBody>
            <a:bodyPr wrap="square" rtlCol="0">
              <a:spAutoFit/>
            </a:bodyPr>
            <a:lstStyle/>
            <a:p>
              <a:pPr algn="ctr"/>
              <a:r>
                <a:rPr lang="ro-RO" sz="1400" b="1" dirty="0"/>
                <a:t>Legea concurenței – art. 4</a:t>
              </a:r>
            </a:p>
          </p:txBody>
        </p:sp>
        <p:sp>
          <p:nvSpPr>
            <p:cNvPr id="60" name="TextBox 59">
              <a:extLst>
                <a:ext uri="{FF2B5EF4-FFF2-40B4-BE49-F238E27FC236}">
                  <a16:creationId xmlns:a16="http://schemas.microsoft.com/office/drawing/2014/main" id="{0C866C8F-03FB-A14F-95DC-3AE3D6C664B5}"/>
                </a:ext>
              </a:extLst>
            </p:cNvPr>
            <p:cNvSpPr txBox="1"/>
            <p:nvPr/>
          </p:nvSpPr>
          <p:spPr>
            <a:xfrm>
              <a:off x="384853" y="1324378"/>
              <a:ext cx="6654762" cy="403457"/>
            </a:xfrm>
            <a:prstGeom prst="rect">
              <a:avLst/>
            </a:prstGeom>
            <a:noFill/>
            <a:ln w="12700">
              <a:solidFill>
                <a:srgbClr val="E25F5A"/>
              </a:solidFill>
            </a:ln>
          </p:spPr>
          <p:txBody>
            <a:bodyPr wrap="square" rtlCol="0">
              <a:spAutoFit/>
            </a:bodyPr>
            <a:lstStyle/>
            <a:p>
              <a:r>
                <a:rPr lang="ro-RO" sz="1400" b="1" i="1" dirty="0">
                  <a:solidFill>
                    <a:srgbClr val="EA3F33"/>
                  </a:solidFill>
                </a:rPr>
                <a:t>întreprinderi dependente </a:t>
              </a:r>
              <a:r>
                <a:rPr lang="ro-RO" sz="1400" b="1" dirty="0">
                  <a:solidFill>
                    <a:srgbClr val="EA3F33"/>
                  </a:solidFill>
                </a:rPr>
                <a:t>– întreprinderi care fac parte </a:t>
              </a:r>
              <a:r>
                <a:rPr lang="ro-RO" sz="1400" b="1" dirty="0">
                  <a:solidFill>
                    <a:schemeClr val="accent6"/>
                  </a:solidFill>
                </a:rPr>
                <a:t>(i)</a:t>
              </a:r>
              <a:r>
                <a:rPr lang="ro-RO" sz="1400" b="1" dirty="0">
                  <a:solidFill>
                    <a:srgbClr val="EA3F33"/>
                  </a:solidFill>
                </a:rPr>
                <a:t> din </a:t>
              </a:r>
              <a:r>
                <a:rPr lang="ro-RO" sz="1400" b="1" dirty="0" err="1">
                  <a:solidFill>
                    <a:srgbClr val="EA3F33"/>
                  </a:solidFill>
                </a:rPr>
                <a:t>acelaşi</a:t>
              </a:r>
              <a:r>
                <a:rPr lang="ro-RO" sz="1400" b="1" dirty="0">
                  <a:solidFill>
                    <a:srgbClr val="EA3F33"/>
                  </a:solidFill>
                </a:rPr>
                <a:t> grup de întreprinderi sau </a:t>
              </a:r>
              <a:r>
                <a:rPr lang="ro-RO" sz="1400" b="1" dirty="0">
                  <a:solidFill>
                    <a:schemeClr val="accent6"/>
                  </a:solidFill>
                </a:rPr>
                <a:t>(ii)</a:t>
              </a:r>
              <a:r>
                <a:rPr lang="ro-RO" sz="1400" b="1" dirty="0">
                  <a:solidFill>
                    <a:srgbClr val="EA3F33"/>
                  </a:solidFill>
                </a:rPr>
                <a:t> </a:t>
              </a:r>
              <a:r>
                <a:rPr lang="ro-RO" sz="1400" b="1" dirty="0" err="1">
                  <a:solidFill>
                    <a:srgbClr val="EA3F33"/>
                  </a:solidFill>
                </a:rPr>
                <a:t>sînt</a:t>
              </a:r>
              <a:r>
                <a:rPr lang="ro-RO" sz="1400" b="1" dirty="0">
                  <a:solidFill>
                    <a:srgbClr val="EA3F33"/>
                  </a:solidFill>
                </a:rPr>
                <a:t> controlate de </a:t>
              </a:r>
              <a:r>
                <a:rPr lang="ro-RO" sz="1400" b="1" dirty="0" err="1">
                  <a:solidFill>
                    <a:srgbClr val="EA3F33"/>
                  </a:solidFill>
                </a:rPr>
                <a:t>aceeaşi</a:t>
              </a:r>
              <a:r>
                <a:rPr lang="ro-RO" sz="1400" b="1" dirty="0">
                  <a:solidFill>
                    <a:srgbClr val="EA3F33"/>
                  </a:solidFill>
                </a:rPr>
                <a:t> persoană ori de </a:t>
              </a:r>
              <a:r>
                <a:rPr lang="ro-RO" sz="1400" b="1" dirty="0" err="1">
                  <a:solidFill>
                    <a:srgbClr val="EA3F33"/>
                  </a:solidFill>
                </a:rPr>
                <a:t>aceleaşi</a:t>
              </a:r>
              <a:r>
                <a:rPr lang="ro-RO" sz="1400" b="1" dirty="0">
                  <a:solidFill>
                    <a:srgbClr val="EA3F33"/>
                  </a:solidFill>
                </a:rPr>
                <a:t> persoane;</a:t>
              </a:r>
            </a:p>
          </p:txBody>
        </p:sp>
      </p:grpSp>
      <p:sp>
        <p:nvSpPr>
          <p:cNvPr id="63" name="TextBox 62">
            <a:extLst>
              <a:ext uri="{FF2B5EF4-FFF2-40B4-BE49-F238E27FC236}">
                <a16:creationId xmlns:a16="http://schemas.microsoft.com/office/drawing/2014/main" id="{5DBBA008-4811-0041-92FD-D11693F6BADF}"/>
              </a:ext>
            </a:extLst>
          </p:cNvPr>
          <p:cNvSpPr txBox="1"/>
          <p:nvPr/>
        </p:nvSpPr>
        <p:spPr>
          <a:xfrm>
            <a:off x="240978" y="2652504"/>
            <a:ext cx="5647265" cy="523220"/>
          </a:xfrm>
          <a:prstGeom prst="rect">
            <a:avLst/>
          </a:prstGeom>
          <a:noFill/>
          <a:ln w="12700">
            <a:solidFill>
              <a:srgbClr val="E25F5A"/>
            </a:solidFill>
          </a:ln>
        </p:spPr>
        <p:txBody>
          <a:bodyPr wrap="square" rtlCol="0">
            <a:spAutoFit/>
          </a:bodyPr>
          <a:lstStyle/>
          <a:p>
            <a:r>
              <a:rPr lang="ro-RO" sz="1400" b="1" i="1" dirty="0">
                <a:solidFill>
                  <a:srgbClr val="EA3F33"/>
                </a:solidFill>
              </a:rPr>
              <a:t>grup de întreprinderi – </a:t>
            </a:r>
            <a:r>
              <a:rPr lang="ro-RO" sz="1400" b="1" u="sng" dirty="0">
                <a:solidFill>
                  <a:srgbClr val="EA3F33"/>
                </a:solidFill>
              </a:rPr>
              <a:t>întreprindere care exercită controlu</a:t>
            </a:r>
            <a:r>
              <a:rPr lang="ro-RO" sz="1400" b="1" dirty="0">
                <a:solidFill>
                  <a:srgbClr val="EA3F33"/>
                </a:solidFill>
              </a:rPr>
              <a:t>l </a:t>
            </a:r>
            <a:r>
              <a:rPr lang="ro-RO" sz="1400" b="1" dirty="0" err="1">
                <a:solidFill>
                  <a:srgbClr val="EA3F33"/>
                </a:solidFill>
              </a:rPr>
              <a:t>şi</a:t>
            </a:r>
            <a:r>
              <a:rPr lang="ro-RO" sz="1400" b="1" dirty="0">
                <a:solidFill>
                  <a:srgbClr val="EA3F33"/>
                </a:solidFill>
              </a:rPr>
              <a:t> toate </a:t>
            </a:r>
            <a:r>
              <a:rPr lang="ro-RO" sz="1400" b="1" u="sng" dirty="0">
                <a:solidFill>
                  <a:srgbClr val="EA3F33"/>
                </a:solidFill>
              </a:rPr>
              <a:t>întreprinderile controlate </a:t>
            </a:r>
            <a:r>
              <a:rPr lang="ro-RO" sz="1400" b="1" dirty="0">
                <a:solidFill>
                  <a:srgbClr val="EA3F33"/>
                </a:solidFill>
              </a:rPr>
              <a:t>direct sau indirect de aceasta;</a:t>
            </a:r>
          </a:p>
        </p:txBody>
      </p:sp>
      <p:grpSp>
        <p:nvGrpSpPr>
          <p:cNvPr id="64" name="Group 63">
            <a:extLst>
              <a:ext uri="{FF2B5EF4-FFF2-40B4-BE49-F238E27FC236}">
                <a16:creationId xmlns:a16="http://schemas.microsoft.com/office/drawing/2014/main" id="{6F3BB7DB-3CA0-774C-8B71-0BBCE562FB88}"/>
              </a:ext>
            </a:extLst>
          </p:cNvPr>
          <p:cNvGrpSpPr/>
          <p:nvPr/>
        </p:nvGrpSpPr>
        <p:grpSpPr>
          <a:xfrm>
            <a:off x="260572" y="3521278"/>
            <a:ext cx="5627670" cy="1682844"/>
            <a:chOff x="372850" y="1161693"/>
            <a:chExt cx="6256115" cy="919167"/>
          </a:xfrm>
        </p:grpSpPr>
        <p:sp>
          <p:nvSpPr>
            <p:cNvPr id="65" name="Process 64">
              <a:extLst>
                <a:ext uri="{FF2B5EF4-FFF2-40B4-BE49-F238E27FC236}">
                  <a16:creationId xmlns:a16="http://schemas.microsoft.com/office/drawing/2014/main" id="{0D4F2211-182D-9445-B3B7-B6800DE68663}"/>
                </a:ext>
              </a:extLst>
            </p:cNvPr>
            <p:cNvSpPr/>
            <p:nvPr/>
          </p:nvSpPr>
          <p:spPr>
            <a:xfrm>
              <a:off x="372850" y="1161693"/>
              <a:ext cx="5184889" cy="168107"/>
            </a:xfrm>
            <a:prstGeom prst="flowChartProcess">
              <a:avLst/>
            </a:prstGeom>
            <a:solidFill>
              <a:srgbClr val="EA3F33"/>
            </a:solidFill>
            <a:effectLst>
              <a:outerShdw blurRad="50800" dist="127000" dir="16200000" rotWithShape="0">
                <a:prstClr val="black">
                  <a:alpha val="40000"/>
                </a:prstClr>
              </a:outerShdw>
            </a:effectLst>
          </p:spPr>
          <p:txBody>
            <a:bodyPr wrap="square" rtlCol="0">
              <a:spAutoFit/>
            </a:bodyPr>
            <a:lstStyle/>
            <a:p>
              <a:pPr algn="ctr"/>
              <a:r>
                <a:rPr lang="ro-RO" sz="1400" b="1" dirty="0"/>
                <a:t>Regulament CC evaluarea acordurilor orizontale</a:t>
              </a:r>
            </a:p>
          </p:txBody>
        </p:sp>
        <p:sp>
          <p:nvSpPr>
            <p:cNvPr id="66" name="TextBox 65">
              <a:extLst>
                <a:ext uri="{FF2B5EF4-FFF2-40B4-BE49-F238E27FC236}">
                  <a16:creationId xmlns:a16="http://schemas.microsoft.com/office/drawing/2014/main" id="{BEB9A922-5CAE-6843-A188-3BE6DE766A6F}"/>
                </a:ext>
              </a:extLst>
            </p:cNvPr>
            <p:cNvSpPr txBox="1"/>
            <p:nvPr/>
          </p:nvSpPr>
          <p:spPr>
            <a:xfrm>
              <a:off x="384852" y="1324378"/>
              <a:ext cx="6244113" cy="756482"/>
            </a:xfrm>
            <a:prstGeom prst="rect">
              <a:avLst/>
            </a:prstGeom>
            <a:noFill/>
            <a:ln w="12700">
              <a:solidFill>
                <a:srgbClr val="E25F5A"/>
              </a:solidFill>
            </a:ln>
          </p:spPr>
          <p:txBody>
            <a:bodyPr wrap="square" rtlCol="0">
              <a:spAutoFit/>
            </a:bodyPr>
            <a:lstStyle/>
            <a:p>
              <a:r>
                <a:rPr lang="ro-RO" sz="1400" b="1" dirty="0">
                  <a:solidFill>
                    <a:srgbClr val="EA3F33"/>
                  </a:solidFill>
                </a:rPr>
                <a:t>4. În sensul prezentul Regulament, termenii întreprindere </a:t>
              </a:r>
              <a:r>
                <a:rPr lang="ro-RO" sz="1400" b="1" dirty="0" err="1">
                  <a:solidFill>
                    <a:srgbClr val="EA3F33"/>
                  </a:solidFill>
                </a:rPr>
                <a:t>şi</a:t>
              </a:r>
              <a:r>
                <a:rPr lang="ro-RO" sz="1400" b="1" dirty="0">
                  <a:solidFill>
                    <a:srgbClr val="EA3F33"/>
                  </a:solidFill>
                </a:rPr>
                <a:t> parte includ </a:t>
              </a:r>
              <a:r>
                <a:rPr lang="ro-RO" sz="1400" b="1" u="sng" dirty="0">
                  <a:solidFill>
                    <a:schemeClr val="tx2"/>
                  </a:solidFill>
                </a:rPr>
                <a:t>întreprinderile legate </a:t>
              </a:r>
              <a:r>
                <a:rPr lang="ro-RO" sz="1400" b="1" dirty="0">
                  <a:solidFill>
                    <a:srgbClr val="EA3F33"/>
                  </a:solidFill>
                </a:rPr>
                <a:t>respective. Întreprinderi legate, înseamnă:</a:t>
              </a:r>
            </a:p>
            <a:p>
              <a:r>
                <a:rPr lang="ro-RO" sz="1400" b="1" dirty="0">
                  <a:solidFill>
                    <a:srgbClr val="EA3F33"/>
                  </a:solidFill>
                </a:rPr>
                <a:t>[sunt date </a:t>
              </a:r>
              <a:r>
                <a:rPr lang="ro-RO" sz="1400" b="1" dirty="0">
                  <a:solidFill>
                    <a:schemeClr val="tx2"/>
                  </a:solidFill>
                </a:rPr>
                <a:t>multe criterii în temeiul căreia o entitate poate controla altă entitate </a:t>
              </a:r>
              <a:r>
                <a:rPr lang="ro-RO" sz="1400" b="1" dirty="0">
                  <a:solidFill>
                    <a:srgbClr val="EA3F33"/>
                  </a:solidFill>
                </a:rPr>
                <a:t>(ex. deținerea mai mult de jumătate din drepturile de vot)]</a:t>
              </a:r>
            </a:p>
          </p:txBody>
        </p:sp>
      </p:grpSp>
      <p:sp>
        <p:nvSpPr>
          <p:cNvPr id="37" name="TextBox 36">
            <a:extLst>
              <a:ext uri="{FF2B5EF4-FFF2-40B4-BE49-F238E27FC236}">
                <a16:creationId xmlns:a16="http://schemas.microsoft.com/office/drawing/2014/main" id="{713DD13E-9F48-054B-A6A4-58D600BB8E1C}"/>
              </a:ext>
            </a:extLst>
          </p:cNvPr>
          <p:cNvSpPr txBox="1"/>
          <p:nvPr/>
        </p:nvSpPr>
        <p:spPr>
          <a:xfrm>
            <a:off x="6611586" y="965172"/>
            <a:ext cx="5469742" cy="817245"/>
          </a:xfrm>
          <a:prstGeom prst="round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pPr lvl="0" algn="l"/>
            <a:r>
              <a:rPr lang="ro-RO" b="1" dirty="0"/>
              <a:t>Legea concurenței trebuia să utilizeze termenul de entități dependente. Adică, mai multe entități dependente </a:t>
            </a:r>
            <a:r>
              <a:rPr lang="ro-RO" b="1" u="sng" dirty="0"/>
              <a:t>formează o singură întreprindere în sensul Legii concurenței </a:t>
            </a:r>
          </a:p>
        </p:txBody>
      </p:sp>
      <p:sp>
        <p:nvSpPr>
          <p:cNvPr id="38" name="Folded Corner 37">
            <a:extLst>
              <a:ext uri="{FF2B5EF4-FFF2-40B4-BE49-F238E27FC236}">
                <a16:creationId xmlns:a16="http://schemas.microsoft.com/office/drawing/2014/main" id="{014B2CC6-846A-4F40-A718-4FC1A4ACEBBE}"/>
              </a:ext>
            </a:extLst>
          </p:cNvPr>
          <p:cNvSpPr>
            <a:spLocks/>
          </p:cNvSpPr>
          <p:nvPr/>
        </p:nvSpPr>
        <p:spPr>
          <a:xfrm>
            <a:off x="6490792" y="2727511"/>
            <a:ext cx="5474894" cy="684000"/>
          </a:xfrm>
          <a:prstGeom prst="foldedCorner">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r>
              <a:rPr lang="ro-RO" sz="1400" b="1" dirty="0">
                <a:latin typeface="Arial" panose="020B0604020202020204" pitchFamily="34" charset="0"/>
                <a:cs typeface="Arial" panose="020B0604020202020204" pitchFamily="34" charset="0"/>
              </a:rPr>
              <a:t>Scopul LC: </a:t>
            </a:r>
            <a:r>
              <a:rPr lang="ro-RO" sz="1400" b="1" dirty="0"/>
              <a:t>protecția concurenței (art.1(2)LC): </a:t>
            </a:r>
            <a:r>
              <a:rPr lang="ro-RO" sz="1400" b="1" dirty="0" err="1"/>
              <a:t>protecţia</a:t>
            </a:r>
            <a:r>
              <a:rPr lang="ro-RO" sz="1400" b="1" dirty="0"/>
              <a:t>, </a:t>
            </a:r>
            <a:r>
              <a:rPr lang="ro-RO" sz="1400" b="1" dirty="0" err="1"/>
              <a:t>menţinerea</a:t>
            </a:r>
            <a:r>
              <a:rPr lang="ro-RO" sz="1400" b="1" dirty="0"/>
              <a:t> </a:t>
            </a:r>
            <a:r>
              <a:rPr lang="ro-RO" sz="1400" b="1" dirty="0" err="1"/>
              <a:t>şi</a:t>
            </a:r>
            <a:r>
              <a:rPr lang="ro-RO" sz="1400" b="1" dirty="0"/>
              <a:t> stimularea </a:t>
            </a:r>
            <a:r>
              <a:rPr lang="ro-RO" sz="1400" b="1" dirty="0" err="1"/>
              <a:t>concurenţei</a:t>
            </a:r>
            <a:r>
              <a:rPr lang="ro-RO" sz="1400" b="1" dirty="0"/>
              <a:t> în vederea promovării intereselor legitime ale consumatorilor</a:t>
            </a:r>
          </a:p>
        </p:txBody>
      </p:sp>
      <p:sp>
        <p:nvSpPr>
          <p:cNvPr id="40" name="Folded Corner 39">
            <a:extLst>
              <a:ext uri="{FF2B5EF4-FFF2-40B4-BE49-F238E27FC236}">
                <a16:creationId xmlns:a16="http://schemas.microsoft.com/office/drawing/2014/main" id="{7E0CC673-EBB6-D449-9374-3B6042CD1339}"/>
              </a:ext>
            </a:extLst>
          </p:cNvPr>
          <p:cNvSpPr>
            <a:spLocks/>
          </p:cNvSpPr>
          <p:nvPr/>
        </p:nvSpPr>
        <p:spPr>
          <a:xfrm>
            <a:off x="6490792" y="3536670"/>
            <a:ext cx="5483731" cy="881539"/>
          </a:xfrm>
          <a:prstGeom prst="foldedCorner">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r>
              <a:rPr lang="ro-RO" sz="1400" b="1" dirty="0"/>
              <a:t>Principiile concurenței (art. 3(2)LC), și anume de a interzice întreprinderilor să-</a:t>
            </a:r>
            <a:r>
              <a:rPr lang="ro-RO" sz="1400" b="1" dirty="0" err="1"/>
              <a:t>şi</a:t>
            </a:r>
            <a:r>
              <a:rPr lang="ro-RO" sz="1400" b="1" dirty="0"/>
              <a:t> exercite drepturile în așa mod încât să </a:t>
            </a:r>
            <a:r>
              <a:rPr lang="ro-RO" sz="1400" b="1" dirty="0" err="1"/>
              <a:t>restrîngă</a:t>
            </a:r>
            <a:r>
              <a:rPr lang="ro-RO" sz="1400" b="1" dirty="0"/>
              <a:t> </a:t>
            </a:r>
            <a:r>
              <a:rPr lang="ro-RO" sz="1400" b="1" dirty="0" err="1"/>
              <a:t>concurenţa</a:t>
            </a:r>
            <a:endParaRPr lang="ro-RO" sz="1400" b="1" dirty="0"/>
          </a:p>
        </p:txBody>
      </p:sp>
      <p:grpSp>
        <p:nvGrpSpPr>
          <p:cNvPr id="41" name="Group 40">
            <a:extLst>
              <a:ext uri="{FF2B5EF4-FFF2-40B4-BE49-F238E27FC236}">
                <a16:creationId xmlns:a16="http://schemas.microsoft.com/office/drawing/2014/main" id="{90F9C95C-C585-F94B-8D70-A438437BDFB2}"/>
              </a:ext>
            </a:extLst>
          </p:cNvPr>
          <p:cNvGrpSpPr/>
          <p:nvPr/>
        </p:nvGrpSpPr>
        <p:grpSpPr>
          <a:xfrm>
            <a:off x="6249460" y="1747695"/>
            <a:ext cx="5766216" cy="830546"/>
            <a:chOff x="52008" y="5363902"/>
            <a:chExt cx="4853653" cy="857393"/>
          </a:xfrm>
        </p:grpSpPr>
        <p:sp>
          <p:nvSpPr>
            <p:cNvPr id="42" name="TextBox 41">
              <a:extLst>
                <a:ext uri="{FF2B5EF4-FFF2-40B4-BE49-F238E27FC236}">
                  <a16:creationId xmlns:a16="http://schemas.microsoft.com/office/drawing/2014/main" id="{92FECAC0-52E3-2E4F-BA27-5633C081D50C}"/>
                </a:ext>
              </a:extLst>
            </p:cNvPr>
            <p:cNvSpPr txBox="1"/>
            <p:nvPr/>
          </p:nvSpPr>
          <p:spPr>
            <a:xfrm>
              <a:off x="718688" y="5606053"/>
              <a:ext cx="4186973" cy="597594"/>
            </a:xfrm>
            <a:prstGeom prst="roundRect">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defPPr>
                <a:defRPr lang="en-GB"/>
              </a:defPPr>
              <a:lvl1pPr lvl="0" algn="ctr">
                <a:defRPr sz="1400"/>
              </a:lvl1pPr>
            </a:lstStyle>
            <a:p>
              <a:r>
                <a:rPr lang="ro-RO" b="1" dirty="0">
                  <a:latin typeface="Arial" panose="020B0604020202020204" pitchFamily="34" charset="0"/>
                  <a:cs typeface="Arial" panose="020B0604020202020204" pitchFamily="34" charset="0"/>
                </a:rPr>
                <a:t>Conceptul de întreprinderi dependente trebuie de interpretat împreună cu</a:t>
              </a:r>
            </a:p>
          </p:txBody>
        </p:sp>
        <p:pic>
          <p:nvPicPr>
            <p:cNvPr id="43" name="Picture 42">
              <a:extLst>
                <a:ext uri="{FF2B5EF4-FFF2-40B4-BE49-F238E27FC236}">
                  <a16:creationId xmlns:a16="http://schemas.microsoft.com/office/drawing/2014/main" id="{07807C1B-7269-D649-9CB3-8FC87B750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8" y="5363902"/>
              <a:ext cx="857393" cy="857393"/>
            </a:xfrm>
            <a:prstGeom prst="rect">
              <a:avLst/>
            </a:prstGeom>
          </p:spPr>
        </p:pic>
      </p:grpSp>
      <p:pic>
        <p:nvPicPr>
          <p:cNvPr id="35" name="Picture 34">
            <a:extLst>
              <a:ext uri="{FF2B5EF4-FFF2-40B4-BE49-F238E27FC236}">
                <a16:creationId xmlns:a16="http://schemas.microsoft.com/office/drawing/2014/main" id="{2AA4E008-0AFD-904C-B568-D8E67F9907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7300" y="4951079"/>
            <a:ext cx="631102" cy="631102"/>
          </a:xfrm>
          <a:prstGeom prst="rect">
            <a:avLst/>
          </a:prstGeom>
        </p:spPr>
      </p:pic>
      <p:pic>
        <p:nvPicPr>
          <p:cNvPr id="50" name="Picture 49">
            <a:extLst>
              <a:ext uri="{FF2B5EF4-FFF2-40B4-BE49-F238E27FC236}">
                <a16:creationId xmlns:a16="http://schemas.microsoft.com/office/drawing/2014/main" id="{1B900DD5-6B4D-7E4E-9C13-CD685D2BB3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7300" y="7342105"/>
            <a:ext cx="641490" cy="641490"/>
          </a:xfrm>
          <a:prstGeom prst="rect">
            <a:avLst/>
          </a:prstGeom>
        </p:spPr>
      </p:pic>
      <p:cxnSp>
        <p:nvCxnSpPr>
          <p:cNvPr id="57" name="Straight Arrow Connector 56">
            <a:extLst>
              <a:ext uri="{FF2B5EF4-FFF2-40B4-BE49-F238E27FC236}">
                <a16:creationId xmlns:a16="http://schemas.microsoft.com/office/drawing/2014/main" id="{070B9695-1B67-2B41-AF0B-EF83CFBFC265}"/>
              </a:ext>
            </a:extLst>
          </p:cNvPr>
          <p:cNvCxnSpPr>
            <a:cxnSpLocks/>
            <a:stCxn id="35" idx="3"/>
            <a:endCxn id="61" idx="1"/>
          </p:cNvCxnSpPr>
          <p:nvPr/>
        </p:nvCxnSpPr>
        <p:spPr>
          <a:xfrm>
            <a:off x="7148402" y="5266630"/>
            <a:ext cx="2087517" cy="3142"/>
          </a:xfrm>
          <a:prstGeom prst="straightConnector1">
            <a:avLst/>
          </a:prstGeom>
          <a:ln w="254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C9C22F8B-D48E-0146-B44C-49067642EF3B}"/>
              </a:ext>
            </a:extLst>
          </p:cNvPr>
          <p:cNvCxnSpPr>
            <a:cxnSpLocks/>
            <a:stCxn id="50" idx="0"/>
            <a:endCxn id="35" idx="2"/>
          </p:cNvCxnSpPr>
          <p:nvPr/>
        </p:nvCxnSpPr>
        <p:spPr>
          <a:xfrm flipH="1" flipV="1">
            <a:off x="6832851" y="5582181"/>
            <a:ext cx="5194" cy="1759924"/>
          </a:xfrm>
          <a:prstGeom prst="straightConnector1">
            <a:avLst/>
          </a:prstGeom>
          <a:ln w="25400">
            <a:solidFill>
              <a:schemeClr val="tx1"/>
            </a:solidFill>
            <a:prstDash val="sysDash"/>
            <a:tailEnd type="triangle"/>
          </a:ln>
          <a:effectLst/>
        </p:spPr>
        <p:style>
          <a:lnRef idx="2">
            <a:schemeClr val="accent1"/>
          </a:lnRef>
          <a:fillRef idx="0">
            <a:schemeClr val="accent1"/>
          </a:fillRef>
          <a:effectRef idx="1">
            <a:schemeClr val="accent1"/>
          </a:effectRef>
          <a:fontRef idx="minor">
            <a:schemeClr val="tx1"/>
          </a:fontRef>
        </p:style>
      </p:cxnSp>
      <p:pic>
        <p:nvPicPr>
          <p:cNvPr id="61" name="Picture 60">
            <a:extLst>
              <a:ext uri="{FF2B5EF4-FFF2-40B4-BE49-F238E27FC236}">
                <a16:creationId xmlns:a16="http://schemas.microsoft.com/office/drawing/2014/main" id="{03A4B373-5E49-0E43-AD94-DAF2B1CC94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35919" y="4957362"/>
            <a:ext cx="624819" cy="624819"/>
          </a:xfrm>
          <a:prstGeom prst="rect">
            <a:avLst/>
          </a:prstGeom>
        </p:spPr>
      </p:pic>
      <p:sp>
        <p:nvSpPr>
          <p:cNvPr id="62" name="TextBox 61">
            <a:extLst>
              <a:ext uri="{FF2B5EF4-FFF2-40B4-BE49-F238E27FC236}">
                <a16:creationId xmlns:a16="http://schemas.microsoft.com/office/drawing/2014/main" id="{67B01BFE-6886-8A4F-9623-ACF00EE24B2F}"/>
              </a:ext>
            </a:extLst>
          </p:cNvPr>
          <p:cNvSpPr txBox="1"/>
          <p:nvPr/>
        </p:nvSpPr>
        <p:spPr>
          <a:xfrm rot="16200000">
            <a:off x="5768793" y="6190999"/>
            <a:ext cx="1381760" cy="523220"/>
          </a:xfrm>
          <a:prstGeom prst="rect">
            <a:avLst/>
          </a:prstGeom>
          <a:solidFill>
            <a:srgbClr val="FF0000"/>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pPr lvl="0"/>
            <a:r>
              <a:rPr lang="ro-RO" b="1" dirty="0"/>
              <a:t>Constituie o societate-fiică</a:t>
            </a:r>
          </a:p>
        </p:txBody>
      </p:sp>
      <p:sp>
        <p:nvSpPr>
          <p:cNvPr id="67" name="TextBox 66">
            <a:extLst>
              <a:ext uri="{FF2B5EF4-FFF2-40B4-BE49-F238E27FC236}">
                <a16:creationId xmlns:a16="http://schemas.microsoft.com/office/drawing/2014/main" id="{65ED6FE4-2FCE-894B-A4C3-8AD3440B2055}"/>
              </a:ext>
            </a:extLst>
          </p:cNvPr>
          <p:cNvSpPr txBox="1"/>
          <p:nvPr/>
        </p:nvSpPr>
        <p:spPr>
          <a:xfrm>
            <a:off x="7354838" y="4854626"/>
            <a:ext cx="1570724" cy="738664"/>
          </a:xfrm>
          <a:prstGeom prst="rect">
            <a:avLst/>
          </a:prstGeom>
          <a:solidFill>
            <a:srgbClr val="FF0000"/>
          </a:solidFill>
          <a:effectLst>
            <a:outerShdw blurRad="50800" dist="38100" dir="16200000" rotWithShape="0">
              <a:prstClr val="black">
                <a:alpha val="40000"/>
              </a:prstClr>
            </a:outerShdw>
          </a:effectLst>
        </p:spPr>
        <p:txBody>
          <a:bodyPr wrap="square" rtlCol="0" anchor="ctr">
            <a:spAutoFit/>
          </a:bodyPr>
          <a:lstStyle>
            <a:defPPr>
              <a:defRPr lang="en-GB"/>
            </a:defPPr>
            <a:lvl1pPr lvl="0" algn="ctr">
              <a:defRPr sz="900"/>
            </a:lvl1pPr>
          </a:lstStyle>
          <a:p>
            <a:r>
              <a:rPr lang="ro-RO" sz="1400" b="1" dirty="0"/>
              <a:t>Acord de distribuție anticoncurențial</a:t>
            </a:r>
          </a:p>
        </p:txBody>
      </p:sp>
      <p:sp>
        <p:nvSpPr>
          <p:cNvPr id="68" name="TextBox 67">
            <a:extLst>
              <a:ext uri="{FF2B5EF4-FFF2-40B4-BE49-F238E27FC236}">
                <a16:creationId xmlns:a16="http://schemas.microsoft.com/office/drawing/2014/main" id="{7B8D9F4F-17C2-594B-B889-BE55FF0B5D70}"/>
              </a:ext>
            </a:extLst>
          </p:cNvPr>
          <p:cNvSpPr txBox="1"/>
          <p:nvPr/>
        </p:nvSpPr>
        <p:spPr>
          <a:xfrm>
            <a:off x="7354838" y="5732760"/>
            <a:ext cx="4053458" cy="523220"/>
          </a:xfrm>
          <a:prstGeom prst="homePlate">
            <a:avLst/>
          </a:prstGeom>
          <a:solidFill>
            <a:srgbClr val="FF0000"/>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pPr lvl="0" algn="l"/>
            <a:r>
              <a:rPr lang="ro-RO" b="1" dirty="0"/>
              <a:t>M Srl constituie F Srl, și ordonă încheierea AA cu R Srl</a:t>
            </a:r>
          </a:p>
        </p:txBody>
      </p:sp>
      <p:sp>
        <p:nvSpPr>
          <p:cNvPr id="69" name="TextBox 68">
            <a:extLst>
              <a:ext uri="{FF2B5EF4-FFF2-40B4-BE49-F238E27FC236}">
                <a16:creationId xmlns:a16="http://schemas.microsoft.com/office/drawing/2014/main" id="{20CF323E-CD80-5D4E-88BB-320D6CCE3C2E}"/>
              </a:ext>
            </a:extLst>
          </p:cNvPr>
          <p:cNvSpPr txBox="1"/>
          <p:nvPr/>
        </p:nvSpPr>
        <p:spPr>
          <a:xfrm>
            <a:off x="7354838" y="6359237"/>
            <a:ext cx="4053458" cy="523220"/>
          </a:xfrm>
          <a:prstGeom prst="homePlate">
            <a:avLst/>
          </a:prstGeom>
          <a:solidFill>
            <a:srgbClr val="FF0000"/>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pPr lvl="0" algn="l"/>
            <a:r>
              <a:rPr lang="ro-RO" b="1" dirty="0"/>
              <a:t>F Srl are o cifră de afaceri de 1 milion MDL, amenda CC de 2% va fi 20’000 MDL</a:t>
            </a:r>
          </a:p>
        </p:txBody>
      </p:sp>
      <p:sp>
        <p:nvSpPr>
          <p:cNvPr id="70" name="TextBox 69">
            <a:extLst>
              <a:ext uri="{FF2B5EF4-FFF2-40B4-BE49-F238E27FC236}">
                <a16:creationId xmlns:a16="http://schemas.microsoft.com/office/drawing/2014/main" id="{43707C4C-90C9-D547-A822-2219D350750E}"/>
              </a:ext>
            </a:extLst>
          </p:cNvPr>
          <p:cNvSpPr txBox="1"/>
          <p:nvPr/>
        </p:nvSpPr>
        <p:spPr>
          <a:xfrm>
            <a:off x="7354838" y="6982378"/>
            <a:ext cx="4053458" cy="738664"/>
          </a:xfrm>
          <a:prstGeom prst="homePlate">
            <a:avLst/>
          </a:prstGeom>
          <a:solidFill>
            <a:srgbClr val="FF0000"/>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pPr lvl="0" algn="l"/>
            <a:r>
              <a:rPr lang="ro-RO" b="1" dirty="0"/>
              <a:t>M Srl are o cifră de afaceri de 100 milioane MDL, potențiala amenda CC de 2% va fi 2’000’000 MDL</a:t>
            </a:r>
          </a:p>
        </p:txBody>
      </p:sp>
      <p:sp>
        <p:nvSpPr>
          <p:cNvPr id="71" name="TextBox 70">
            <a:extLst>
              <a:ext uri="{FF2B5EF4-FFF2-40B4-BE49-F238E27FC236}">
                <a16:creationId xmlns:a16="http://schemas.microsoft.com/office/drawing/2014/main" id="{8F8BE9CF-45CB-3F48-9C91-3A9A34FE4AA6}"/>
              </a:ext>
            </a:extLst>
          </p:cNvPr>
          <p:cNvSpPr txBox="1"/>
          <p:nvPr/>
        </p:nvSpPr>
        <p:spPr>
          <a:xfrm>
            <a:off x="7270358" y="5761728"/>
            <a:ext cx="4814511" cy="1947565"/>
          </a:xfrm>
          <a:prstGeom prst="flowChartTerminator">
            <a:avLst/>
          </a:prstGeom>
          <a:solidFill>
            <a:srgbClr val="7030A0">
              <a:alpha val="75000"/>
            </a:srgbClr>
          </a:solidFill>
          <a:effectLst>
            <a:outerShdw blurRad="50800" dist="38100" dir="16200000" rotWithShape="0">
              <a:prstClr val="black">
                <a:alpha val="40000"/>
              </a:prstClr>
            </a:outerShdw>
          </a:effectLst>
        </p:spPr>
        <p:txBody>
          <a:bodyPr wrap="square" rtlCol="0" anchor="ctr">
            <a:spAutoFit/>
          </a:bodyPr>
          <a:lstStyle>
            <a:defPPr>
              <a:defRPr lang="en-GB"/>
            </a:defPPr>
            <a:lvl1pPr algn="ctr">
              <a:defRPr sz="1400"/>
            </a:lvl1pPr>
          </a:lstStyle>
          <a:p>
            <a:pPr lvl="0"/>
            <a:r>
              <a:rPr lang="ro-RO" b="1" dirty="0"/>
              <a:t>Dacă CC nu va amenda și adevăratul autor al practicii anticoncurențiale adică M Srl, amenda nu va avea un caracter suficient de descurajant, din contra va încuraja M Srl să săvârșească practici anticoncurențiale prin societatea fiică pentru a scăpa de amendă.</a:t>
            </a:r>
          </a:p>
        </p:txBody>
      </p:sp>
    </p:spTree>
    <p:extLst>
      <p:ext uri="{BB962C8B-B14F-4D97-AF65-F5344CB8AC3E}">
        <p14:creationId xmlns:p14="http://schemas.microsoft.com/office/powerpoint/2010/main" val="308983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par>
                                <p:cTn id="8" presetID="9"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dissolve">
                                      <p:cBhvr>
                                        <p:cTn id="10" dur="500"/>
                                        <p:tgtEl>
                                          <p:spTgt spid="5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dissolve">
                                      <p:cBhvr>
                                        <p:cTn id="13" dur="500"/>
                                        <p:tgtEl>
                                          <p:spTgt spid="62"/>
                                        </p:tgtEl>
                                      </p:cBhvr>
                                    </p:animEffect>
                                  </p:childTnLst>
                                </p:cTn>
                              </p:par>
                              <p:par>
                                <p:cTn id="14" presetID="9"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dissolve">
                                      <p:cBhvr>
                                        <p:cTn id="21" dur="500"/>
                                        <p:tgtEl>
                                          <p:spTgt spid="57"/>
                                        </p:tgtEl>
                                      </p:cBhvr>
                                    </p:animEffect>
                                  </p:childTnLst>
                                </p:cTn>
                              </p:par>
                              <p:par>
                                <p:cTn id="22" presetID="9" presetClass="entr" presetSubtype="0"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dissolve">
                                      <p:cBhvr>
                                        <p:cTn id="24" dur="500"/>
                                        <p:tgtEl>
                                          <p:spTgt spid="6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dissolve">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500"/>
                                        <p:tgtEl>
                                          <p:spTgt spid="68"/>
                                        </p:tgtEl>
                                        <p:attrNameLst>
                                          <p:attrName>ppt_x</p:attrName>
                                        </p:attrNameLst>
                                      </p:cBhvr>
                                      <p:tavLst>
                                        <p:tav tm="0">
                                          <p:val>
                                            <p:strVal val="#ppt_x-#ppt_w*1.125000"/>
                                          </p:val>
                                        </p:tav>
                                        <p:tav tm="100000">
                                          <p:val>
                                            <p:strVal val="#ppt_x"/>
                                          </p:val>
                                        </p:tav>
                                      </p:tavLst>
                                    </p:anim>
                                    <p:animEffect transition="in" filter="wipe(right)">
                                      <p:cBhvr>
                                        <p:cTn id="33" dur="500"/>
                                        <p:tgtEl>
                                          <p:spTgt spid="68"/>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p:tgtEl>
                                          <p:spTgt spid="69"/>
                                        </p:tgtEl>
                                        <p:attrNameLst>
                                          <p:attrName>ppt_x</p:attrName>
                                        </p:attrNameLst>
                                      </p:cBhvr>
                                      <p:tavLst>
                                        <p:tav tm="0">
                                          <p:val>
                                            <p:strVal val="#ppt_x-#ppt_w*1.125000"/>
                                          </p:val>
                                        </p:tav>
                                        <p:tav tm="100000">
                                          <p:val>
                                            <p:strVal val="#ppt_x"/>
                                          </p:val>
                                        </p:tav>
                                      </p:tavLst>
                                    </p:anim>
                                    <p:animEffect transition="in" filter="wipe(right)">
                                      <p:cBhvr>
                                        <p:cTn id="39" dur="500"/>
                                        <p:tgtEl>
                                          <p:spTgt spid="69"/>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grpId="0" nodeType="click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p:tgtEl>
                                          <p:spTgt spid="70"/>
                                        </p:tgtEl>
                                        <p:attrNameLst>
                                          <p:attrName>ppt_x</p:attrName>
                                        </p:attrNameLst>
                                      </p:cBhvr>
                                      <p:tavLst>
                                        <p:tav tm="0">
                                          <p:val>
                                            <p:strVal val="#ppt_x-#ppt_w*1.125000"/>
                                          </p:val>
                                        </p:tav>
                                        <p:tav tm="100000">
                                          <p:val>
                                            <p:strVal val="#ppt_x"/>
                                          </p:val>
                                        </p:tav>
                                      </p:tavLst>
                                    </p:anim>
                                    <p:animEffect transition="in" filter="wipe(right)">
                                      <p:cBhvr>
                                        <p:cTn id="45" dur="500"/>
                                        <p:tgtEl>
                                          <p:spTgt spid="7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68"/>
                                        </p:tgtEl>
                                      </p:cBhvr>
                                    </p:animEffect>
                                    <p:set>
                                      <p:cBhvr>
                                        <p:cTn id="50" dur="1" fill="hold">
                                          <p:stCondLst>
                                            <p:cond delay="499"/>
                                          </p:stCondLst>
                                        </p:cTn>
                                        <p:tgtEl>
                                          <p:spTgt spid="68"/>
                                        </p:tgtEl>
                                        <p:attrNameLst>
                                          <p:attrName>style.visibility</p:attrName>
                                        </p:attrNameLst>
                                      </p:cBhvr>
                                      <p:to>
                                        <p:strVal val="hidden"/>
                                      </p:to>
                                    </p:set>
                                  </p:childTnLst>
                                </p:cTn>
                              </p:par>
                              <p:par>
                                <p:cTn id="51" presetID="9" presetClass="exit" presetSubtype="0" fill="hold" grpId="1" nodeType="withEffect">
                                  <p:stCondLst>
                                    <p:cond delay="0"/>
                                  </p:stCondLst>
                                  <p:childTnLst>
                                    <p:animEffect transition="out" filter="dissolve">
                                      <p:cBhvr>
                                        <p:cTn id="52" dur="500"/>
                                        <p:tgtEl>
                                          <p:spTgt spid="69"/>
                                        </p:tgtEl>
                                      </p:cBhvr>
                                    </p:animEffect>
                                    <p:set>
                                      <p:cBhvr>
                                        <p:cTn id="53" dur="1" fill="hold">
                                          <p:stCondLst>
                                            <p:cond delay="499"/>
                                          </p:stCondLst>
                                        </p:cTn>
                                        <p:tgtEl>
                                          <p:spTgt spid="69"/>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70"/>
                                        </p:tgtEl>
                                      </p:cBhvr>
                                    </p:animEffect>
                                    <p:set>
                                      <p:cBhvr>
                                        <p:cTn id="56" dur="1" fill="hold">
                                          <p:stCondLst>
                                            <p:cond delay="499"/>
                                          </p:stCondLst>
                                        </p:cTn>
                                        <p:tgtEl>
                                          <p:spTgt spid="7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dissolve">
                                      <p:cBhvr>
                                        <p:cTn id="6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7" grpId="0" animBg="1"/>
      <p:bldP spid="68" grpId="0" animBg="1"/>
      <p:bldP spid="68" grpId="1" animBg="1"/>
      <p:bldP spid="69" grpId="0" animBg="1"/>
      <p:bldP spid="69" grpId="1" animBg="1"/>
      <p:bldP spid="70" grpId="0" animBg="1"/>
      <p:bldP spid="70" grpId="1"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E1FB8B8-43C3-D54C-ACF5-82B465961494}"/>
              </a:ext>
            </a:extLst>
          </p:cNvPr>
          <p:cNvSpPr txBox="1"/>
          <p:nvPr/>
        </p:nvSpPr>
        <p:spPr>
          <a:xfrm>
            <a:off x="5589038" y="661302"/>
            <a:ext cx="6150030" cy="307777"/>
          </a:xfrm>
          <a:prstGeom prst="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defRPr sz="1400" b="1"/>
            </a:lvl1pPr>
          </a:lstStyle>
          <a:p>
            <a:r>
              <a:rPr lang="ro-RO" dirty="0"/>
              <a:t>Condițiile atragerii la răspundere administrativă a societatea-mamă</a:t>
            </a:r>
          </a:p>
        </p:txBody>
      </p:sp>
      <p:sp>
        <p:nvSpPr>
          <p:cNvPr id="22" name="TextBox 21">
            <a:extLst>
              <a:ext uri="{FF2B5EF4-FFF2-40B4-BE49-F238E27FC236}">
                <a16:creationId xmlns:a16="http://schemas.microsoft.com/office/drawing/2014/main" id="{26F31DA0-F275-864C-A3B2-DBC914D5A963}"/>
              </a:ext>
            </a:extLst>
          </p:cNvPr>
          <p:cNvSpPr txBox="1"/>
          <p:nvPr/>
        </p:nvSpPr>
        <p:spPr>
          <a:xfrm>
            <a:off x="5151990" y="1227885"/>
            <a:ext cx="5540328" cy="528949"/>
          </a:xfrm>
          <a:prstGeom prst="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defRPr sz="1400" b="1"/>
            </a:lvl1pPr>
          </a:lstStyle>
          <a:p>
            <a:r>
              <a:rPr lang="rm-CH" dirty="0"/>
              <a:t>Pentru atragere la răspundere concurențială a societății mamă trebuie întrunite 2 condiții cumulative: </a:t>
            </a:r>
          </a:p>
        </p:txBody>
      </p:sp>
      <p:sp>
        <p:nvSpPr>
          <p:cNvPr id="23" name="TextBox 22">
            <a:extLst>
              <a:ext uri="{FF2B5EF4-FFF2-40B4-BE49-F238E27FC236}">
                <a16:creationId xmlns:a16="http://schemas.microsoft.com/office/drawing/2014/main" id="{0358D030-9D38-4B44-A95B-A98D883B3E95}"/>
              </a:ext>
            </a:extLst>
          </p:cNvPr>
          <p:cNvSpPr txBox="1"/>
          <p:nvPr/>
        </p:nvSpPr>
        <p:spPr>
          <a:xfrm>
            <a:off x="4899442" y="3786654"/>
            <a:ext cx="6839626" cy="954107"/>
          </a:xfrm>
          <a:prstGeom prst="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defRPr sz="1400" b="1"/>
            </a:lvl1pPr>
          </a:lstStyle>
          <a:p>
            <a:r>
              <a:rPr lang="rm-CH" dirty="0"/>
              <a:t>Prezumția Akzo Nobel (97/08P, p 61-65) – dacă societatea-mama deține 100% din societății-fiică, exercitarea influenței decisive se prezumă, iar societatea-mamă trebuie să demonstreze </a:t>
            </a:r>
            <a:r>
              <a:rPr lang="rm-CH"/>
              <a:t>că </a:t>
            </a:r>
            <a:r>
              <a:rPr lang="rm-CH" dirty="0"/>
              <a:t>de </a:t>
            </a:r>
            <a:r>
              <a:rPr lang="rm-CH"/>
              <a:t>facto </a:t>
            </a:r>
            <a:r>
              <a:rPr lang="rm-CH" dirty="0"/>
              <a:t>societatea fiică a acționat în mod autonom.</a:t>
            </a:r>
          </a:p>
        </p:txBody>
      </p:sp>
      <p:sp>
        <p:nvSpPr>
          <p:cNvPr id="15" name="Oval 14">
            <a:extLst>
              <a:ext uri="{FF2B5EF4-FFF2-40B4-BE49-F238E27FC236}">
                <a16:creationId xmlns:a16="http://schemas.microsoft.com/office/drawing/2014/main" id="{B4B6394A-91CA-4145-A34E-48AE9960EEC0}"/>
              </a:ext>
            </a:extLst>
          </p:cNvPr>
          <p:cNvSpPr/>
          <p:nvPr/>
        </p:nvSpPr>
        <p:spPr>
          <a:xfrm>
            <a:off x="136513" y="3342342"/>
            <a:ext cx="1364688" cy="1080501"/>
          </a:xfrm>
          <a:prstGeom prst="ellipse">
            <a:avLst/>
          </a:prstGeom>
          <a:solidFill>
            <a:schemeClr val="lt1">
              <a:alpha val="54000"/>
            </a:schemeClr>
          </a:solidFill>
          <a:ln w="25400">
            <a:solidFill>
              <a:schemeClr val="accent1">
                <a:shade val="95000"/>
                <a:satMod val="105000"/>
              </a:schemeClr>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12"/>
              </a:spcAft>
            </a:pPr>
            <a:r>
              <a:rPr lang="ro-RO" sz="1800" dirty="0">
                <a:solidFill>
                  <a:schemeClr val="accent6"/>
                </a:solidFill>
              </a:rPr>
              <a:t>Societatea</a:t>
            </a:r>
            <a:r>
              <a:rPr lang="ro-RO" sz="1800" dirty="0"/>
              <a:t> </a:t>
            </a:r>
            <a:r>
              <a:rPr lang="ro-RO" sz="1800" dirty="0">
                <a:solidFill>
                  <a:schemeClr val="accent6"/>
                </a:solidFill>
              </a:rPr>
              <a:t>mamă</a:t>
            </a:r>
          </a:p>
        </p:txBody>
      </p:sp>
      <p:sp>
        <p:nvSpPr>
          <p:cNvPr id="26" name="Oval 25">
            <a:extLst>
              <a:ext uri="{FF2B5EF4-FFF2-40B4-BE49-F238E27FC236}">
                <a16:creationId xmlns:a16="http://schemas.microsoft.com/office/drawing/2014/main" id="{94D25774-C803-BC4C-BF69-41CD244E496C}"/>
              </a:ext>
            </a:extLst>
          </p:cNvPr>
          <p:cNvSpPr/>
          <p:nvPr/>
        </p:nvSpPr>
        <p:spPr>
          <a:xfrm>
            <a:off x="123757" y="743093"/>
            <a:ext cx="1364688" cy="1080501"/>
          </a:xfrm>
          <a:prstGeom prst="ellipse">
            <a:avLst/>
          </a:prstGeom>
          <a:solidFill>
            <a:schemeClr val="lt1">
              <a:alpha val="54000"/>
            </a:schemeClr>
          </a:solidFill>
          <a:ln w="25400">
            <a:solidFill>
              <a:schemeClr val="accent1">
                <a:shade val="95000"/>
                <a:satMod val="105000"/>
              </a:schemeClr>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12"/>
              </a:spcAft>
            </a:pPr>
            <a:r>
              <a:rPr lang="ro-RO" sz="1800" dirty="0">
                <a:solidFill>
                  <a:schemeClr val="accent6"/>
                </a:solidFill>
              </a:rPr>
              <a:t>100 %</a:t>
            </a:r>
          </a:p>
        </p:txBody>
      </p:sp>
      <p:sp>
        <p:nvSpPr>
          <p:cNvPr id="16" name="Notched Right Arrow 15">
            <a:extLst>
              <a:ext uri="{FF2B5EF4-FFF2-40B4-BE49-F238E27FC236}">
                <a16:creationId xmlns:a16="http://schemas.microsoft.com/office/drawing/2014/main" id="{3EE2EE8A-A776-3A42-B603-1AB8D359BAE2}"/>
              </a:ext>
            </a:extLst>
          </p:cNvPr>
          <p:cNvSpPr/>
          <p:nvPr/>
        </p:nvSpPr>
        <p:spPr>
          <a:xfrm rot="16200000">
            <a:off x="528271" y="2488648"/>
            <a:ext cx="1075947" cy="420135"/>
          </a:xfrm>
          <a:prstGeom prst="notchedRightArrow">
            <a:avLst>
              <a:gd name="adj1" fmla="val 50001"/>
              <a:gd name="adj2" fmla="val 50000"/>
            </a:avLst>
          </a:prstGeom>
          <a:solidFill>
            <a:schemeClr val="lt1">
              <a:alpha val="54000"/>
            </a:schemeClr>
          </a:solidFill>
          <a:ln w="25400">
            <a:solidFill>
              <a:schemeClr val="accent1">
                <a:shade val="95000"/>
                <a:satMod val="105000"/>
              </a:schemeClr>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31" tIns="46615" rIns="93231" bIns="46615" numCol="1" spcCol="0" rtlCol="0" fromWordArt="0" anchor="ctr" anchorCtr="0" forceAA="0" compatLnSpc="1">
            <a:prstTxWarp prst="textNoShape">
              <a:avLst/>
            </a:prstTxWarp>
            <a:noAutofit/>
          </a:bodyPr>
          <a:lstStyle/>
          <a:p>
            <a:pPr algn="ctr">
              <a:spcAft>
                <a:spcPts val="612"/>
              </a:spcAft>
            </a:pPr>
            <a:endParaRPr lang="ro-RO" sz="1400" dirty="0">
              <a:solidFill>
                <a:schemeClr val="accent6"/>
              </a:solidFill>
            </a:endParaRPr>
          </a:p>
        </p:txBody>
      </p:sp>
      <p:sp>
        <p:nvSpPr>
          <p:cNvPr id="17" name="Rounded Rectangle 16">
            <a:extLst>
              <a:ext uri="{FF2B5EF4-FFF2-40B4-BE49-F238E27FC236}">
                <a16:creationId xmlns:a16="http://schemas.microsoft.com/office/drawing/2014/main" id="{262805CB-F4F7-C84A-A3D5-BB54035E4EA6}"/>
              </a:ext>
            </a:extLst>
          </p:cNvPr>
          <p:cNvSpPr/>
          <p:nvPr/>
        </p:nvSpPr>
        <p:spPr>
          <a:xfrm>
            <a:off x="1387857" y="1686905"/>
            <a:ext cx="2982181" cy="1549786"/>
          </a:xfrm>
          <a:prstGeom prst="roundRect">
            <a:avLst/>
          </a:prstGeom>
          <a:solidFill>
            <a:schemeClr val="lt1">
              <a:alpha val="54000"/>
            </a:schemeClr>
          </a:solidFill>
          <a:ln w="25400">
            <a:solidFill>
              <a:schemeClr val="accent1">
                <a:shade val="95000"/>
                <a:satMod val="105000"/>
              </a:schemeClr>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31" tIns="46615" rIns="93231" bIns="46615" numCol="1" spcCol="0" rtlCol="0" fromWordArt="0" anchor="ctr" anchorCtr="0" forceAA="0" compatLnSpc="1">
            <a:prstTxWarp prst="textNoShape">
              <a:avLst/>
            </a:prstTxWarp>
            <a:noAutofit/>
          </a:bodyPr>
          <a:lstStyle/>
          <a:p>
            <a:pPr algn="ctr">
              <a:spcAft>
                <a:spcPts val="612"/>
              </a:spcAft>
            </a:pPr>
            <a:r>
              <a:rPr lang="ro-RO" sz="1800" dirty="0">
                <a:solidFill>
                  <a:schemeClr val="accent6"/>
                </a:solidFill>
              </a:rPr>
              <a:t>Se prezumă că societatea mamă a influențat societatea fiică să încheie acordul anticoncurențial</a:t>
            </a:r>
          </a:p>
        </p:txBody>
      </p:sp>
      <p:sp>
        <p:nvSpPr>
          <p:cNvPr id="18" name="Rounded Rectangle 17">
            <a:extLst>
              <a:ext uri="{FF2B5EF4-FFF2-40B4-BE49-F238E27FC236}">
                <a16:creationId xmlns:a16="http://schemas.microsoft.com/office/drawing/2014/main" id="{6F6E1FF1-CCB6-1F45-8667-6D046A37EF33}"/>
              </a:ext>
            </a:extLst>
          </p:cNvPr>
          <p:cNvSpPr/>
          <p:nvPr/>
        </p:nvSpPr>
        <p:spPr>
          <a:xfrm>
            <a:off x="4980081" y="2160744"/>
            <a:ext cx="2341464" cy="1380528"/>
          </a:xfrm>
          <a:prstGeom prst="roundRect">
            <a:avLst/>
          </a:prstGeom>
          <a:solidFill>
            <a:schemeClr val="bg2">
              <a:lumMod val="75000"/>
            </a:scheme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12"/>
              </a:spcAft>
            </a:pPr>
            <a:r>
              <a:rPr lang="ro-RO" sz="1400" b="1" dirty="0"/>
              <a:t>1. </a:t>
            </a:r>
            <a:r>
              <a:rPr lang="rm-CH" sz="1400" b="1" dirty="0"/>
              <a:t>Societatea-mama poate avea o influență decisivă asupra societății-fiică (AEG Telefunken – 107/82, p 50);</a:t>
            </a:r>
          </a:p>
          <a:p>
            <a:pPr algn="ctr">
              <a:spcAft>
                <a:spcPts val="612"/>
              </a:spcAft>
            </a:pPr>
            <a:endParaRPr lang="ro-RO" sz="1400" b="1" dirty="0"/>
          </a:p>
        </p:txBody>
      </p:sp>
      <p:sp>
        <p:nvSpPr>
          <p:cNvPr id="30" name="Rounded Rectangle 29">
            <a:extLst>
              <a:ext uri="{FF2B5EF4-FFF2-40B4-BE49-F238E27FC236}">
                <a16:creationId xmlns:a16="http://schemas.microsoft.com/office/drawing/2014/main" id="{34D491F5-F31B-224D-A325-540D34A65D54}"/>
              </a:ext>
            </a:extLst>
          </p:cNvPr>
          <p:cNvSpPr/>
          <p:nvPr/>
        </p:nvSpPr>
        <p:spPr>
          <a:xfrm>
            <a:off x="8651639" y="2217710"/>
            <a:ext cx="3131620" cy="1247187"/>
          </a:xfrm>
          <a:prstGeom prst="roundRect">
            <a:avLst/>
          </a:prstGeom>
          <a:solidFill>
            <a:schemeClr val="bg2">
              <a:lumMod val="75000"/>
            </a:scheme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12"/>
              </a:spcAft>
            </a:pPr>
            <a:r>
              <a:rPr lang="rm-CH" sz="1400" b="1" dirty="0"/>
              <a:t>2. A exercitat </a:t>
            </a:r>
            <a:r>
              <a:rPr lang="rm-CH" sz="1400" b="1" i="1" dirty="0"/>
              <a:t>de facto </a:t>
            </a:r>
            <a:r>
              <a:rPr lang="rm-CH" sz="1400" b="1" dirty="0"/>
              <a:t>influența decisivă - Comportamentul societății-fiică nu a fost unul autonom – influența a avut loc (Alliance One C-628-10P, 47-49);</a:t>
            </a:r>
            <a:endParaRPr lang="ro-RO" sz="1400" b="1" dirty="0"/>
          </a:p>
        </p:txBody>
      </p:sp>
      <p:cxnSp>
        <p:nvCxnSpPr>
          <p:cNvPr id="25" name="Straight Arrow Connector 24">
            <a:extLst>
              <a:ext uri="{FF2B5EF4-FFF2-40B4-BE49-F238E27FC236}">
                <a16:creationId xmlns:a16="http://schemas.microsoft.com/office/drawing/2014/main" id="{90B344B6-9365-1C4B-B1C8-1BF06047A289}"/>
              </a:ext>
            </a:extLst>
          </p:cNvPr>
          <p:cNvCxnSpPr>
            <a:cxnSpLocks/>
            <a:stCxn id="22" idx="2"/>
            <a:endCxn id="18" idx="0"/>
          </p:cNvCxnSpPr>
          <p:nvPr/>
        </p:nvCxnSpPr>
        <p:spPr>
          <a:xfrm flipH="1">
            <a:off x="6150813" y="1756834"/>
            <a:ext cx="1771341" cy="40391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82860C9-81B2-9B40-8346-B55E1D45248C}"/>
              </a:ext>
            </a:extLst>
          </p:cNvPr>
          <p:cNvCxnSpPr>
            <a:cxnSpLocks/>
            <a:stCxn id="18" idx="3"/>
            <a:endCxn id="30" idx="1"/>
          </p:cNvCxnSpPr>
          <p:nvPr/>
        </p:nvCxnSpPr>
        <p:spPr>
          <a:xfrm flipV="1">
            <a:off x="7321545" y="2841304"/>
            <a:ext cx="1330094" cy="9704"/>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Multiply 30">
            <a:extLst>
              <a:ext uri="{FF2B5EF4-FFF2-40B4-BE49-F238E27FC236}">
                <a16:creationId xmlns:a16="http://schemas.microsoft.com/office/drawing/2014/main" id="{2141459B-2372-B44B-94CF-4C9D52575377}"/>
              </a:ext>
            </a:extLst>
          </p:cNvPr>
          <p:cNvSpPr/>
          <p:nvPr/>
        </p:nvSpPr>
        <p:spPr>
          <a:xfrm>
            <a:off x="7369369" y="2406126"/>
            <a:ext cx="1234446" cy="998887"/>
          </a:xfrm>
          <a:prstGeom prst="mathMultiply">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p>
            <a:pPr algn="ctr"/>
            <a:endParaRPr lang="ro-RO" sz="1400" dirty="0"/>
          </a:p>
        </p:txBody>
      </p:sp>
      <p:cxnSp>
        <p:nvCxnSpPr>
          <p:cNvPr id="36" name="Straight Arrow Connector 35">
            <a:extLst>
              <a:ext uri="{FF2B5EF4-FFF2-40B4-BE49-F238E27FC236}">
                <a16:creationId xmlns:a16="http://schemas.microsoft.com/office/drawing/2014/main" id="{0D8D8069-0AF0-BE48-893C-384799D9F117}"/>
              </a:ext>
            </a:extLst>
          </p:cNvPr>
          <p:cNvCxnSpPr>
            <a:cxnSpLocks/>
            <a:stCxn id="18" idx="2"/>
            <a:endCxn id="23" idx="0"/>
          </p:cNvCxnSpPr>
          <p:nvPr/>
        </p:nvCxnSpPr>
        <p:spPr>
          <a:xfrm>
            <a:off x="6150813" y="3541272"/>
            <a:ext cx="2168442" cy="245382"/>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Document 1">
            <a:extLst>
              <a:ext uri="{FF2B5EF4-FFF2-40B4-BE49-F238E27FC236}">
                <a16:creationId xmlns:a16="http://schemas.microsoft.com/office/drawing/2014/main" id="{26580C83-D429-B74C-A4F0-E0D94B1834EE}"/>
              </a:ext>
            </a:extLst>
          </p:cNvPr>
          <p:cNvSpPr/>
          <p:nvPr/>
        </p:nvSpPr>
        <p:spPr>
          <a:xfrm>
            <a:off x="5691448" y="5007165"/>
            <a:ext cx="5607049" cy="793205"/>
          </a:xfrm>
          <a:prstGeom prst="flowChartDocument">
            <a:avLst/>
          </a:prstGeom>
          <a:solidFill>
            <a:schemeClr val="bg2">
              <a:lumMod val="75000"/>
            </a:schemeClr>
          </a:solidFill>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12"/>
              </a:spcAft>
            </a:pPr>
            <a:r>
              <a:rPr lang="ro-RO" sz="1400" b="1" dirty="0"/>
              <a:t>Art. 292 (3) Cod Civil ... persoana juridică deținută integral (de persoana care exercită control) se prezumă că primește instrucțiuni de la persoana juridică care exercită controlul.</a:t>
            </a:r>
          </a:p>
        </p:txBody>
      </p:sp>
      <p:sp>
        <p:nvSpPr>
          <p:cNvPr id="24" name="TextBox 23">
            <a:extLst>
              <a:ext uri="{FF2B5EF4-FFF2-40B4-BE49-F238E27FC236}">
                <a16:creationId xmlns:a16="http://schemas.microsoft.com/office/drawing/2014/main" id="{E1EABF5D-F444-BA4D-8F0B-1C19A65F5C34}"/>
              </a:ext>
            </a:extLst>
          </p:cNvPr>
          <p:cNvSpPr txBox="1"/>
          <p:nvPr/>
        </p:nvSpPr>
        <p:spPr>
          <a:xfrm>
            <a:off x="542593" y="4557346"/>
            <a:ext cx="3426833" cy="738664"/>
          </a:xfrm>
          <a:prstGeom prst="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defRPr sz="1400" b="1"/>
            </a:lvl1pPr>
          </a:lstStyle>
          <a:p>
            <a:r>
              <a:rPr lang="ro-RO" dirty="0"/>
              <a:t>În dreptul concurenței „influența decisivă” sau control poate rezulta </a:t>
            </a:r>
            <a:r>
              <a:rPr lang="ro-RO"/>
              <a:t>din legături</a:t>
            </a:r>
            <a:r>
              <a:rPr lang="rm-CH" dirty="0"/>
              <a:t> (Akzo Nobel, p 58,59</a:t>
            </a:r>
            <a:r>
              <a:rPr lang="rm-CH"/>
              <a:t>) </a:t>
            </a:r>
            <a:r>
              <a:rPr lang="ro-RO" dirty="0"/>
              <a:t>:</a:t>
            </a:r>
          </a:p>
        </p:txBody>
      </p:sp>
      <p:sp>
        <p:nvSpPr>
          <p:cNvPr id="3" name="Oval 2">
            <a:extLst>
              <a:ext uri="{FF2B5EF4-FFF2-40B4-BE49-F238E27FC236}">
                <a16:creationId xmlns:a16="http://schemas.microsoft.com/office/drawing/2014/main" id="{AB54105D-7B03-3F44-8F61-DAABFAC58450}"/>
              </a:ext>
            </a:extLst>
          </p:cNvPr>
          <p:cNvSpPr/>
          <p:nvPr/>
        </p:nvSpPr>
        <p:spPr>
          <a:xfrm>
            <a:off x="208925" y="5611208"/>
            <a:ext cx="1683044" cy="467408"/>
          </a:xfrm>
          <a:prstGeom prst="ellipse">
            <a:avLst/>
          </a:prstGeom>
          <a:solidFill>
            <a:schemeClr val="bg2">
              <a:lumMod val="75000"/>
            </a:schemeClr>
          </a:solidFill>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12"/>
              </a:spcAft>
            </a:pPr>
            <a:r>
              <a:rPr lang="ro-RO" sz="1400" b="1" dirty="0"/>
              <a:t>Economice</a:t>
            </a:r>
          </a:p>
        </p:txBody>
      </p:sp>
      <p:sp>
        <p:nvSpPr>
          <p:cNvPr id="27" name="Oval 26">
            <a:extLst>
              <a:ext uri="{FF2B5EF4-FFF2-40B4-BE49-F238E27FC236}">
                <a16:creationId xmlns:a16="http://schemas.microsoft.com/office/drawing/2014/main" id="{561F14BE-F8BF-8D48-88D3-25003296B6F0}"/>
              </a:ext>
            </a:extLst>
          </p:cNvPr>
          <p:cNvSpPr/>
          <p:nvPr/>
        </p:nvSpPr>
        <p:spPr>
          <a:xfrm>
            <a:off x="167870" y="6273987"/>
            <a:ext cx="1683044" cy="467408"/>
          </a:xfrm>
          <a:prstGeom prst="ellipse">
            <a:avLst/>
          </a:prstGeom>
          <a:solidFill>
            <a:schemeClr val="bg2">
              <a:lumMod val="75000"/>
            </a:schemeClr>
          </a:solidFill>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12"/>
              </a:spcAft>
            </a:pPr>
            <a:r>
              <a:rPr lang="ro-RO" sz="1400" b="1" dirty="0"/>
              <a:t>Juridice</a:t>
            </a:r>
          </a:p>
        </p:txBody>
      </p:sp>
      <p:sp>
        <p:nvSpPr>
          <p:cNvPr id="32" name="Oval 31">
            <a:extLst>
              <a:ext uri="{FF2B5EF4-FFF2-40B4-BE49-F238E27FC236}">
                <a16:creationId xmlns:a16="http://schemas.microsoft.com/office/drawing/2014/main" id="{F54B22FE-B6CC-2D4C-BE03-43F28A40C515}"/>
              </a:ext>
            </a:extLst>
          </p:cNvPr>
          <p:cNvSpPr/>
          <p:nvPr/>
        </p:nvSpPr>
        <p:spPr>
          <a:xfrm>
            <a:off x="164800" y="6936765"/>
            <a:ext cx="1683044" cy="539928"/>
          </a:xfrm>
          <a:prstGeom prst="ellipse">
            <a:avLst/>
          </a:prstGeom>
          <a:solidFill>
            <a:schemeClr val="bg2">
              <a:lumMod val="75000"/>
            </a:schemeClr>
          </a:solidFill>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12"/>
              </a:spcAft>
            </a:pPr>
            <a:r>
              <a:rPr lang="ro-RO" sz="1400" b="1" dirty="0"/>
              <a:t>Organizaționale</a:t>
            </a:r>
          </a:p>
        </p:txBody>
      </p:sp>
      <p:sp>
        <p:nvSpPr>
          <p:cNvPr id="4" name="Right Brace 3">
            <a:extLst>
              <a:ext uri="{FF2B5EF4-FFF2-40B4-BE49-F238E27FC236}">
                <a16:creationId xmlns:a16="http://schemas.microsoft.com/office/drawing/2014/main" id="{C84A93F2-FC34-EF41-9CB9-B8A9423AEAA6}"/>
              </a:ext>
            </a:extLst>
          </p:cNvPr>
          <p:cNvSpPr/>
          <p:nvPr/>
        </p:nvSpPr>
        <p:spPr>
          <a:xfrm>
            <a:off x="1891971" y="5611207"/>
            <a:ext cx="316459" cy="1792964"/>
          </a:xfrm>
          <a:prstGeom prst="rightBrace">
            <a:avLst/>
          </a:prstGeom>
          <a:ln w="254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o-RO" sz="1400"/>
          </a:p>
        </p:txBody>
      </p:sp>
      <p:sp>
        <p:nvSpPr>
          <p:cNvPr id="33" name="TextBox 32">
            <a:extLst>
              <a:ext uri="{FF2B5EF4-FFF2-40B4-BE49-F238E27FC236}">
                <a16:creationId xmlns:a16="http://schemas.microsoft.com/office/drawing/2014/main" id="{446481B7-09F6-1646-9FF4-596EE6878E1D}"/>
              </a:ext>
            </a:extLst>
          </p:cNvPr>
          <p:cNvSpPr txBox="1"/>
          <p:nvPr/>
        </p:nvSpPr>
        <p:spPr>
          <a:xfrm>
            <a:off x="2196915" y="6048727"/>
            <a:ext cx="2327420" cy="954107"/>
          </a:xfrm>
          <a:prstGeom prst="rect">
            <a:avLst/>
          </a:prstGeom>
          <a:noFill/>
          <a:effectLst/>
        </p:spPr>
        <p:txBody>
          <a:bodyPr wrap="square" rtlCol="0">
            <a:spAutoFit/>
          </a:bodyPr>
          <a:lstStyle/>
          <a:p>
            <a:r>
              <a:rPr lang="ro-RO" sz="1400" b="1" dirty="0">
                <a:solidFill>
                  <a:srgbClr val="C00000"/>
                </a:solidFill>
              </a:rPr>
              <a:t>Până la urmă ne interesează dacă de facto societatea-fiică a acționat autonom sau nu</a:t>
            </a:r>
          </a:p>
        </p:txBody>
      </p:sp>
      <p:grpSp>
        <p:nvGrpSpPr>
          <p:cNvPr id="34" name="Group 33">
            <a:extLst>
              <a:ext uri="{FF2B5EF4-FFF2-40B4-BE49-F238E27FC236}">
                <a16:creationId xmlns:a16="http://schemas.microsoft.com/office/drawing/2014/main" id="{78777570-F02C-3D47-BBC4-FB31B9208BF1}"/>
              </a:ext>
            </a:extLst>
          </p:cNvPr>
          <p:cNvGrpSpPr/>
          <p:nvPr/>
        </p:nvGrpSpPr>
        <p:grpSpPr>
          <a:xfrm>
            <a:off x="102612" y="154001"/>
            <a:ext cx="6759145" cy="307780"/>
            <a:chOff x="899768" y="2451424"/>
            <a:chExt cx="6092961" cy="301868"/>
          </a:xfrm>
        </p:grpSpPr>
        <p:sp>
          <p:nvSpPr>
            <p:cNvPr id="35" name="Process 34">
              <a:extLst>
                <a:ext uri="{FF2B5EF4-FFF2-40B4-BE49-F238E27FC236}">
                  <a16:creationId xmlns:a16="http://schemas.microsoft.com/office/drawing/2014/main" id="{8C47EBB9-6EF5-2146-A73F-68545FA40C2C}"/>
                </a:ext>
              </a:extLst>
            </p:cNvPr>
            <p:cNvSpPr/>
            <p:nvPr/>
          </p:nvSpPr>
          <p:spPr>
            <a:xfrm>
              <a:off x="899768" y="2451424"/>
              <a:ext cx="595575" cy="301865"/>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b="1"/>
                <a:t>1.2</a:t>
              </a:r>
              <a:endParaRPr lang="ro-RO" sz="1400" b="1" dirty="0"/>
            </a:p>
          </p:txBody>
        </p:sp>
        <p:sp>
          <p:nvSpPr>
            <p:cNvPr id="37" name="Process 36">
              <a:extLst>
                <a:ext uri="{FF2B5EF4-FFF2-40B4-BE49-F238E27FC236}">
                  <a16:creationId xmlns:a16="http://schemas.microsoft.com/office/drawing/2014/main" id="{AC618E7D-1F16-1C43-B21D-F8AD05CC7DA7}"/>
                </a:ext>
              </a:extLst>
            </p:cNvPr>
            <p:cNvSpPr/>
            <p:nvPr/>
          </p:nvSpPr>
          <p:spPr>
            <a:xfrm>
              <a:off x="1495342" y="2451427"/>
              <a:ext cx="5497387" cy="301865"/>
            </a:xfrm>
            <a:prstGeom prst="flowChartProcess">
              <a:avLst/>
            </a:prstGeom>
            <a:solidFill>
              <a:srgbClr val="EA3F33"/>
            </a:solidFill>
            <a:effectLst>
              <a:outerShdw blurRad="50800" dist="38100" dir="16200000" rotWithShape="0">
                <a:prstClr val="black">
                  <a:alpha val="40000"/>
                </a:prstClr>
              </a:outerShdw>
            </a:effectLst>
          </p:spPr>
          <p:txBody>
            <a:bodyPr wrap="square" rtlCol="0" anchor="ctr">
              <a:spAutoFit/>
            </a:bodyPr>
            <a:lstStyle/>
            <a:p>
              <a:pPr lvl="0"/>
              <a:r>
                <a:rPr lang="ro-RO" sz="1400"/>
                <a:t>Întreprinderi dependente - Unitate Economică (Single Economic Unit)</a:t>
              </a:r>
              <a:endParaRPr lang="en-US" sz="1400" dirty="0"/>
            </a:p>
          </p:txBody>
        </p:sp>
      </p:grpSp>
      <p:sp>
        <p:nvSpPr>
          <p:cNvPr id="38" name="Rounded Rectangle 37">
            <a:extLst>
              <a:ext uri="{FF2B5EF4-FFF2-40B4-BE49-F238E27FC236}">
                <a16:creationId xmlns:a16="http://schemas.microsoft.com/office/drawing/2014/main" id="{64553CDF-4600-484F-88F1-FC148242BEBB}"/>
              </a:ext>
            </a:extLst>
          </p:cNvPr>
          <p:cNvSpPr/>
          <p:nvPr/>
        </p:nvSpPr>
        <p:spPr>
          <a:xfrm>
            <a:off x="4619638" y="4190564"/>
            <a:ext cx="7399234" cy="3258067"/>
          </a:xfrm>
          <a:prstGeom prst="roundRect">
            <a:avLst/>
          </a:prstGeom>
          <a:solidFill>
            <a:schemeClr val="bg1">
              <a:lumMod val="85000"/>
              <a:alpha val="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r>
              <a:rPr lang="ro-RO" sz="1400" b="1" dirty="0">
                <a:solidFill>
                  <a:schemeClr val="accent1"/>
                </a:solidFill>
              </a:rPr>
              <a:t>Articolul 4 Legea concurenței</a:t>
            </a:r>
          </a:p>
          <a:p>
            <a:r>
              <a:rPr lang="ro-RO" sz="1400" b="1" i="1" dirty="0">
                <a:solidFill>
                  <a:schemeClr val="accent1"/>
                </a:solidFill>
              </a:rPr>
              <a:t>control –</a:t>
            </a:r>
            <a:r>
              <a:rPr lang="ro-RO" sz="1400" b="1" dirty="0">
                <a:solidFill>
                  <a:schemeClr val="accent1"/>
                </a:solidFill>
              </a:rPr>
              <a:t> posibilitate de a exercita o </a:t>
            </a:r>
            <a:r>
              <a:rPr lang="ro-RO" sz="1400" b="1" dirty="0" err="1">
                <a:solidFill>
                  <a:schemeClr val="accent1"/>
                </a:solidFill>
              </a:rPr>
              <a:t>influenţă</a:t>
            </a:r>
            <a:r>
              <a:rPr lang="ro-RO" sz="1400" b="1" dirty="0">
                <a:solidFill>
                  <a:schemeClr val="accent1"/>
                </a:solidFill>
              </a:rPr>
              <a:t> decisivă asupra unei întreprinderi, care decurge din drepturi, din</a:t>
            </a:r>
            <a:r>
              <a:rPr lang="ro-RO" sz="1400" b="1" dirty="0">
                <a:solidFill>
                  <a:srgbClr val="FF0000"/>
                </a:solidFill>
              </a:rPr>
              <a:t> </a:t>
            </a:r>
            <a:r>
              <a:rPr lang="ro-RO" sz="1400" b="1" i="1" dirty="0">
                <a:solidFill>
                  <a:srgbClr val="FF0000"/>
                </a:solidFill>
              </a:rPr>
              <a:t>(i)</a:t>
            </a:r>
            <a:r>
              <a:rPr lang="ro-RO" sz="1400" b="1" dirty="0">
                <a:solidFill>
                  <a:schemeClr val="accent1"/>
                </a:solidFill>
              </a:rPr>
              <a:t> </a:t>
            </a:r>
            <a:r>
              <a:rPr lang="ro-RO" sz="1400" b="1" u="sng" dirty="0">
                <a:solidFill>
                  <a:schemeClr val="accent1"/>
                </a:solidFill>
              </a:rPr>
              <a:t>contracte</a:t>
            </a:r>
            <a:r>
              <a:rPr lang="ro-RO" sz="1400" b="1" dirty="0">
                <a:solidFill>
                  <a:schemeClr val="accent1"/>
                </a:solidFill>
              </a:rPr>
              <a:t> sau </a:t>
            </a:r>
            <a:r>
              <a:rPr lang="ro-RO" sz="1400" b="1" i="1" dirty="0">
                <a:solidFill>
                  <a:srgbClr val="FF0000"/>
                </a:solidFill>
              </a:rPr>
              <a:t>(ii)</a:t>
            </a:r>
            <a:r>
              <a:rPr lang="ro-RO" sz="1400" b="1" dirty="0">
                <a:solidFill>
                  <a:schemeClr val="accent1"/>
                </a:solidFill>
              </a:rPr>
              <a:t> din </a:t>
            </a:r>
            <a:r>
              <a:rPr lang="ro-RO" sz="1400" b="1" u="sng" dirty="0">
                <a:solidFill>
                  <a:schemeClr val="accent1"/>
                </a:solidFill>
              </a:rPr>
              <a:t>orice alte mijloace</a:t>
            </a:r>
            <a:r>
              <a:rPr lang="ro-RO" sz="1400" b="1" dirty="0">
                <a:solidFill>
                  <a:schemeClr val="accent1"/>
                </a:solidFill>
              </a:rPr>
              <a:t>, separat sau combinate, </a:t>
            </a:r>
            <a:r>
              <a:rPr lang="ro-RO" sz="1400" b="1" dirty="0" err="1">
                <a:solidFill>
                  <a:schemeClr val="accent1"/>
                </a:solidFill>
              </a:rPr>
              <a:t>ţinînd</a:t>
            </a:r>
            <a:r>
              <a:rPr lang="ro-RO" sz="1400" b="1" dirty="0">
                <a:solidFill>
                  <a:schemeClr val="accent1"/>
                </a:solidFill>
              </a:rPr>
              <a:t> seama de </a:t>
            </a:r>
            <a:r>
              <a:rPr lang="ro-RO" sz="1400" b="1" dirty="0" err="1">
                <a:solidFill>
                  <a:schemeClr val="accent1"/>
                </a:solidFill>
              </a:rPr>
              <a:t>circumstanţele</a:t>
            </a:r>
            <a:r>
              <a:rPr lang="ro-RO" sz="1400" b="1" dirty="0">
                <a:solidFill>
                  <a:schemeClr val="accent1"/>
                </a:solidFill>
              </a:rPr>
              <a:t> de drept </a:t>
            </a:r>
            <a:r>
              <a:rPr lang="ro-RO" sz="1400" b="1" dirty="0" err="1">
                <a:solidFill>
                  <a:schemeClr val="accent1"/>
                </a:solidFill>
              </a:rPr>
              <a:t>şi</a:t>
            </a:r>
            <a:r>
              <a:rPr lang="ro-RO" sz="1400" b="1" dirty="0">
                <a:solidFill>
                  <a:schemeClr val="accent1"/>
                </a:solidFill>
              </a:rPr>
              <a:t> de fapt relevante, în special din:</a:t>
            </a:r>
          </a:p>
          <a:p>
            <a:pPr lvl="1"/>
            <a:r>
              <a:rPr lang="ro-RO" sz="1400" b="1" dirty="0">
                <a:solidFill>
                  <a:schemeClr val="accent1"/>
                </a:solidFill>
              </a:rPr>
              <a:t>a) dreptul de proprietate sau de </a:t>
            </a:r>
            <a:r>
              <a:rPr lang="ro-RO" sz="1400" b="1" dirty="0" err="1">
                <a:solidFill>
                  <a:schemeClr val="accent1"/>
                </a:solidFill>
              </a:rPr>
              <a:t>folosinţă</a:t>
            </a:r>
            <a:r>
              <a:rPr lang="ro-RO" sz="1400" b="1" dirty="0">
                <a:solidFill>
                  <a:schemeClr val="accent1"/>
                </a:solidFill>
              </a:rPr>
              <a:t> integrală ori </a:t>
            </a:r>
            <a:r>
              <a:rPr lang="ro-RO" sz="1400" b="1" dirty="0" err="1">
                <a:solidFill>
                  <a:schemeClr val="accent1"/>
                </a:solidFill>
              </a:rPr>
              <a:t>parţială</a:t>
            </a:r>
            <a:r>
              <a:rPr lang="ro-RO" sz="1400" b="1" dirty="0">
                <a:solidFill>
                  <a:schemeClr val="accent1"/>
                </a:solidFill>
              </a:rPr>
              <a:t> asupra activelor unei întreprinderi;</a:t>
            </a:r>
          </a:p>
          <a:p>
            <a:pPr lvl="1"/>
            <a:r>
              <a:rPr lang="ro-RO" sz="1400" b="1" dirty="0">
                <a:solidFill>
                  <a:schemeClr val="accent1"/>
                </a:solidFill>
              </a:rPr>
              <a:t>b) drepturi sau contracte care conferă o </a:t>
            </a:r>
            <a:r>
              <a:rPr lang="ro-RO" sz="1400" b="1" dirty="0" err="1">
                <a:solidFill>
                  <a:schemeClr val="accent1"/>
                </a:solidFill>
              </a:rPr>
              <a:t>influenţă</a:t>
            </a:r>
            <a:r>
              <a:rPr lang="ro-RO" sz="1400" b="1" dirty="0">
                <a:solidFill>
                  <a:schemeClr val="accent1"/>
                </a:solidFill>
              </a:rPr>
              <a:t> decisivă asupra structurii, voturilor sau deciziilor organelor de conducere ale unei întreprinderi.</a:t>
            </a:r>
          </a:p>
          <a:p>
            <a:r>
              <a:rPr lang="ro-RO" sz="1400" b="1" dirty="0">
                <a:solidFill>
                  <a:schemeClr val="accent1"/>
                </a:solidFill>
              </a:rPr>
              <a:t>Controlul este </a:t>
            </a:r>
            <a:r>
              <a:rPr lang="ro-RO" sz="1400" b="1" dirty="0" err="1">
                <a:solidFill>
                  <a:schemeClr val="accent1"/>
                </a:solidFill>
              </a:rPr>
              <a:t>dobîndit</a:t>
            </a:r>
            <a:r>
              <a:rPr lang="ro-RO" sz="1400" b="1" dirty="0">
                <a:solidFill>
                  <a:schemeClr val="accent1"/>
                </a:solidFill>
              </a:rPr>
              <a:t> de [..] </a:t>
            </a:r>
            <a:r>
              <a:rPr lang="ro-RO" sz="1400" b="1" i="1" dirty="0">
                <a:solidFill>
                  <a:srgbClr val="FF0000"/>
                </a:solidFill>
              </a:rPr>
              <a:t>(i) </a:t>
            </a:r>
            <a:r>
              <a:rPr lang="ro-RO" sz="1400" b="1" dirty="0">
                <a:solidFill>
                  <a:schemeClr val="accent1"/>
                </a:solidFill>
              </a:rPr>
              <a:t>titulari [...] ori beneficiare ai drepturilor în baza contractelor [...] sau </a:t>
            </a:r>
            <a:r>
              <a:rPr lang="ro-RO" sz="1400" b="1" i="1" dirty="0">
                <a:solidFill>
                  <a:srgbClr val="FF0000"/>
                </a:solidFill>
              </a:rPr>
              <a:t>(ii)</a:t>
            </a:r>
            <a:r>
              <a:rPr lang="ro-RO" sz="1400" b="1" dirty="0">
                <a:solidFill>
                  <a:schemeClr val="accent1"/>
                </a:solidFill>
              </a:rPr>
              <a:t> care, </a:t>
            </a:r>
            <a:r>
              <a:rPr lang="ro-RO" sz="1400" b="1" dirty="0" err="1">
                <a:solidFill>
                  <a:schemeClr val="accent1"/>
                </a:solidFill>
              </a:rPr>
              <a:t>deşi</a:t>
            </a:r>
            <a:r>
              <a:rPr lang="ro-RO" sz="1400" b="1" dirty="0">
                <a:solidFill>
                  <a:schemeClr val="accent1"/>
                </a:solidFill>
              </a:rPr>
              <a:t> nu </a:t>
            </a:r>
            <a:r>
              <a:rPr lang="ro-RO" sz="1400" b="1" dirty="0" err="1">
                <a:solidFill>
                  <a:schemeClr val="accent1"/>
                </a:solidFill>
              </a:rPr>
              <a:t>sînt</a:t>
            </a:r>
            <a:r>
              <a:rPr lang="ro-RO" sz="1400" b="1" dirty="0">
                <a:solidFill>
                  <a:schemeClr val="accent1"/>
                </a:solidFill>
              </a:rPr>
              <a:t> titulare [...] sau beneficiari ai drepturilor în baza acestor contracte, au puterea de a exercita drepturile care decurg din acestea;</a:t>
            </a:r>
          </a:p>
          <a:p>
            <a:pPr algn="ctr">
              <a:spcAft>
                <a:spcPts val="612"/>
              </a:spcAft>
            </a:pPr>
            <a:endParaRPr lang="ro-RO" sz="1400" b="1" dirty="0">
              <a:solidFill>
                <a:schemeClr val="accent1"/>
              </a:solidFill>
            </a:endParaRPr>
          </a:p>
        </p:txBody>
      </p:sp>
      <p:sp>
        <p:nvSpPr>
          <p:cNvPr id="39" name="Rounded Rectangle 38">
            <a:extLst>
              <a:ext uri="{FF2B5EF4-FFF2-40B4-BE49-F238E27FC236}">
                <a16:creationId xmlns:a16="http://schemas.microsoft.com/office/drawing/2014/main" id="{58407A15-6A24-C54E-9956-D8BF9C7714ED}"/>
              </a:ext>
            </a:extLst>
          </p:cNvPr>
          <p:cNvSpPr/>
          <p:nvPr/>
        </p:nvSpPr>
        <p:spPr>
          <a:xfrm>
            <a:off x="5194331" y="6275779"/>
            <a:ext cx="5540330" cy="931231"/>
          </a:xfrm>
          <a:prstGeom prst="roundRect">
            <a:avLst/>
          </a:prstGeom>
          <a:solidFill>
            <a:schemeClr val="bg1">
              <a:lumMod val="85000"/>
              <a:alpha val="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r>
              <a:rPr lang="ro-RO" sz="1400" b="1" dirty="0">
                <a:solidFill>
                  <a:schemeClr val="accent1"/>
                </a:solidFill>
              </a:rPr>
              <a:t>Articolul 4 Legea concurenței</a:t>
            </a:r>
          </a:p>
          <a:p>
            <a:r>
              <a:rPr lang="ro-RO" sz="1400" b="1" dirty="0" err="1">
                <a:solidFill>
                  <a:schemeClr val="accent1"/>
                </a:solidFill>
              </a:rPr>
              <a:t>influenţă</a:t>
            </a:r>
            <a:r>
              <a:rPr lang="ro-RO" sz="1400" b="1" dirty="0">
                <a:solidFill>
                  <a:schemeClr val="accent1"/>
                </a:solidFill>
              </a:rPr>
              <a:t> decisivă – capacitate </a:t>
            </a:r>
            <a:r>
              <a:rPr lang="ro-RO" sz="1400" b="1" dirty="0">
                <a:solidFill>
                  <a:srgbClr val="FF0000"/>
                </a:solidFill>
              </a:rPr>
              <a:t>(</a:t>
            </a:r>
            <a:r>
              <a:rPr lang="ro-RO" sz="1400" b="1" dirty="0" err="1">
                <a:solidFill>
                  <a:srgbClr val="FF0000"/>
                </a:solidFill>
              </a:rPr>
              <a:t>p.s.</a:t>
            </a:r>
            <a:r>
              <a:rPr lang="ro-RO" sz="1400" b="1" dirty="0">
                <a:solidFill>
                  <a:srgbClr val="FF0000"/>
                </a:solidFill>
              </a:rPr>
              <a:t> aptitudinea) </a:t>
            </a:r>
            <a:r>
              <a:rPr lang="ro-RO" sz="1400" b="1" dirty="0">
                <a:solidFill>
                  <a:schemeClr val="accent1"/>
                </a:solidFill>
              </a:rPr>
              <a:t>de a determina comportamentul strategic </a:t>
            </a:r>
            <a:r>
              <a:rPr lang="ro-RO" sz="1400" b="1" dirty="0" err="1">
                <a:solidFill>
                  <a:schemeClr val="accent1"/>
                </a:solidFill>
              </a:rPr>
              <a:t>şi</a:t>
            </a:r>
            <a:r>
              <a:rPr lang="ro-RO" sz="1400" b="1" dirty="0">
                <a:solidFill>
                  <a:schemeClr val="accent1"/>
                </a:solidFill>
              </a:rPr>
              <a:t> tactic al întreprinderii; </a:t>
            </a:r>
          </a:p>
        </p:txBody>
      </p:sp>
      <p:pic>
        <p:nvPicPr>
          <p:cNvPr id="40" name="Picture 39">
            <a:extLst>
              <a:ext uri="{FF2B5EF4-FFF2-40B4-BE49-F238E27FC236}">
                <a16:creationId xmlns:a16="http://schemas.microsoft.com/office/drawing/2014/main" id="{A1F3E647-00BB-FA45-AE98-977188001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62" y="760150"/>
            <a:ext cx="949330" cy="949330"/>
          </a:xfrm>
          <a:prstGeom prst="rect">
            <a:avLst/>
          </a:prstGeom>
        </p:spPr>
      </p:pic>
      <p:pic>
        <p:nvPicPr>
          <p:cNvPr id="41" name="Picture 40">
            <a:extLst>
              <a:ext uri="{FF2B5EF4-FFF2-40B4-BE49-F238E27FC236}">
                <a16:creationId xmlns:a16="http://schemas.microsoft.com/office/drawing/2014/main" id="{89DD650F-403F-6E4B-A319-3F38C8BF4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94" y="3407930"/>
            <a:ext cx="949326" cy="949326"/>
          </a:xfrm>
          <a:prstGeom prst="rect">
            <a:avLst/>
          </a:prstGeom>
        </p:spPr>
      </p:pic>
      <p:cxnSp>
        <p:nvCxnSpPr>
          <p:cNvPr id="42" name="Straight Arrow Connector 41">
            <a:extLst>
              <a:ext uri="{FF2B5EF4-FFF2-40B4-BE49-F238E27FC236}">
                <a16:creationId xmlns:a16="http://schemas.microsoft.com/office/drawing/2014/main" id="{8EDC477F-A9FF-0D41-B628-A0756BC1A7C5}"/>
              </a:ext>
            </a:extLst>
          </p:cNvPr>
          <p:cNvCxnSpPr>
            <a:cxnSpLocks/>
            <a:stCxn id="40" idx="3"/>
            <a:endCxn id="44" idx="1"/>
          </p:cNvCxnSpPr>
          <p:nvPr/>
        </p:nvCxnSpPr>
        <p:spPr>
          <a:xfrm flipV="1">
            <a:off x="1286492" y="1226359"/>
            <a:ext cx="2646706" cy="8456"/>
          </a:xfrm>
          <a:prstGeom prst="straightConnector1">
            <a:avLst/>
          </a:prstGeom>
          <a:ln w="254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DA4C25D7-08AB-234F-B66F-045835019C25}"/>
              </a:ext>
            </a:extLst>
          </p:cNvPr>
          <p:cNvCxnSpPr>
            <a:cxnSpLocks/>
            <a:stCxn id="41" idx="0"/>
            <a:endCxn id="40" idx="2"/>
          </p:cNvCxnSpPr>
          <p:nvPr/>
        </p:nvCxnSpPr>
        <p:spPr>
          <a:xfrm flipH="1" flipV="1">
            <a:off x="811827" y="1709480"/>
            <a:ext cx="7030" cy="1698450"/>
          </a:xfrm>
          <a:prstGeom prst="straightConnector1">
            <a:avLst/>
          </a:prstGeom>
          <a:ln w="25400">
            <a:solidFill>
              <a:schemeClr val="tx1"/>
            </a:solidFill>
            <a:prstDash val="sysDash"/>
            <a:tailEnd type="triangle"/>
          </a:ln>
          <a:effectLst/>
        </p:spPr>
        <p:style>
          <a:lnRef idx="2">
            <a:schemeClr val="accent1"/>
          </a:lnRef>
          <a:fillRef idx="0">
            <a:schemeClr val="accent1"/>
          </a:fillRef>
          <a:effectRef idx="1">
            <a:schemeClr val="accent1"/>
          </a:effectRef>
          <a:fontRef idx="minor">
            <a:schemeClr val="tx1"/>
          </a:fontRef>
        </p:style>
      </p:cxnSp>
      <p:pic>
        <p:nvPicPr>
          <p:cNvPr id="44" name="Picture 43">
            <a:extLst>
              <a:ext uri="{FF2B5EF4-FFF2-40B4-BE49-F238E27FC236}">
                <a16:creationId xmlns:a16="http://schemas.microsoft.com/office/drawing/2014/main" id="{7D713D24-6D1A-AC46-A6C5-B0F92C933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198" y="743237"/>
            <a:ext cx="966243" cy="966243"/>
          </a:xfrm>
          <a:prstGeom prst="rect">
            <a:avLst/>
          </a:prstGeom>
        </p:spPr>
      </p:pic>
      <p:sp>
        <p:nvSpPr>
          <p:cNvPr id="45" name="TextBox 44">
            <a:extLst>
              <a:ext uri="{FF2B5EF4-FFF2-40B4-BE49-F238E27FC236}">
                <a16:creationId xmlns:a16="http://schemas.microsoft.com/office/drawing/2014/main" id="{BE19C81C-13AC-E544-953A-0E6A80AA0D59}"/>
              </a:ext>
            </a:extLst>
          </p:cNvPr>
          <p:cNvSpPr txBox="1"/>
          <p:nvPr/>
        </p:nvSpPr>
        <p:spPr>
          <a:xfrm rot="16200000">
            <a:off x="-223724" y="2306709"/>
            <a:ext cx="1388519" cy="523220"/>
          </a:xfrm>
          <a:prstGeom prst="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defRPr sz="1400" b="1"/>
            </a:lvl1pPr>
          </a:lstStyle>
          <a:p>
            <a:r>
              <a:rPr lang="ro-RO" dirty="0"/>
              <a:t>Constituie o societate-fiică</a:t>
            </a:r>
          </a:p>
        </p:txBody>
      </p:sp>
      <p:sp>
        <p:nvSpPr>
          <p:cNvPr id="46" name="TextBox 45">
            <a:extLst>
              <a:ext uri="{FF2B5EF4-FFF2-40B4-BE49-F238E27FC236}">
                <a16:creationId xmlns:a16="http://schemas.microsoft.com/office/drawing/2014/main" id="{FFF78A2F-30B4-8444-B88D-4DC6D7BB455A}"/>
              </a:ext>
            </a:extLst>
          </p:cNvPr>
          <p:cNvSpPr txBox="1"/>
          <p:nvPr/>
        </p:nvSpPr>
        <p:spPr>
          <a:xfrm>
            <a:off x="1499215" y="646396"/>
            <a:ext cx="2221259" cy="523220"/>
          </a:xfrm>
          <a:prstGeom prst="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defRPr sz="1400" b="1"/>
            </a:lvl1pPr>
          </a:lstStyle>
          <a:p>
            <a:r>
              <a:rPr lang="ro-RO" dirty="0"/>
              <a:t>Acord de distribuție anticoncurențiale</a:t>
            </a:r>
          </a:p>
        </p:txBody>
      </p:sp>
    </p:spTree>
    <p:extLst>
      <p:ext uri="{BB962C8B-B14F-4D97-AF65-F5344CB8AC3E}">
        <p14:creationId xmlns:p14="http://schemas.microsoft.com/office/powerpoint/2010/main" val="3617883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linds(horizontal)">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linds(horizontal)">
                                      <p:cBhvr>
                                        <p:cTn id="25" dur="500"/>
                                        <p:tgtEl>
                                          <p:spTgt spid="2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linds(horizontal)">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31"/>
                                        </p:tgtEl>
                                      </p:cBhvr>
                                    </p:animEffect>
                                    <p:set>
                                      <p:cBhvr>
                                        <p:cTn id="38" dur="1" fill="hold">
                                          <p:stCondLst>
                                            <p:cond delay="499"/>
                                          </p:stCondLst>
                                        </p:cTn>
                                        <p:tgtEl>
                                          <p:spTgt spid="3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linds(horizontal)">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linds(horizont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linds(horizont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1" nodeType="clickEffect">
                                  <p:stCondLst>
                                    <p:cond delay="0"/>
                                  </p:stCondLst>
                                  <p:childTnLst>
                                    <p:animEffect transition="out" filter="blinds(horizontal)">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blinds(horizontal)">
                                      <p:cBhvr>
                                        <p:cTn id="85" dur="500"/>
                                        <p:tgtEl>
                                          <p:spTgt spid="2"/>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xit" presetSubtype="10" fill="hold" nodeType="clickEffect">
                                  <p:stCondLst>
                                    <p:cond delay="0"/>
                                  </p:stCondLst>
                                  <p:childTnLst>
                                    <p:animEffect transition="out" filter="blinds(horizontal)">
                                      <p:cBhvr>
                                        <p:cTn id="89" dur="500"/>
                                        <p:tgtEl>
                                          <p:spTgt spid="36"/>
                                        </p:tgtEl>
                                      </p:cBhvr>
                                    </p:animEffect>
                                    <p:set>
                                      <p:cBhvr>
                                        <p:cTn id="90" dur="1" fill="hold">
                                          <p:stCondLst>
                                            <p:cond delay="499"/>
                                          </p:stCondLst>
                                        </p:cTn>
                                        <p:tgtEl>
                                          <p:spTgt spid="36"/>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23"/>
                                        </p:tgtEl>
                                      </p:cBhvr>
                                    </p:animEffect>
                                    <p:set>
                                      <p:cBhvr>
                                        <p:cTn id="93" dur="1" fill="hold">
                                          <p:stCondLst>
                                            <p:cond delay="499"/>
                                          </p:stCondLst>
                                        </p:cTn>
                                        <p:tgtEl>
                                          <p:spTgt spid="23"/>
                                        </p:tgtEl>
                                        <p:attrNameLst>
                                          <p:attrName>style.visibility</p:attrName>
                                        </p:attrNameLst>
                                      </p:cBhvr>
                                      <p:to>
                                        <p:strVal val="hidden"/>
                                      </p:to>
                                    </p:set>
                                  </p:childTnLst>
                                </p:cTn>
                              </p:par>
                              <p:par>
                                <p:cTn id="94" presetID="3" presetClass="exit" presetSubtype="10" fill="hold" grpId="1" nodeType="withEffect">
                                  <p:stCondLst>
                                    <p:cond delay="0"/>
                                  </p:stCondLst>
                                  <p:childTnLst>
                                    <p:animEffect transition="out" filter="blinds(horizontal)">
                                      <p:cBhvr>
                                        <p:cTn id="95" dur="500"/>
                                        <p:tgtEl>
                                          <p:spTgt spid="2"/>
                                        </p:tgtEl>
                                      </p:cBhvr>
                                    </p:animEffect>
                                    <p:set>
                                      <p:cBhvr>
                                        <p:cTn id="96" dur="1" fill="hold">
                                          <p:stCondLst>
                                            <p:cond delay="499"/>
                                          </p:stCondLst>
                                        </p:cTn>
                                        <p:tgtEl>
                                          <p:spTgt spid="2"/>
                                        </p:tgtEl>
                                        <p:attrNameLst>
                                          <p:attrName>style.visibility</p:attrName>
                                        </p:attrNameLst>
                                      </p:cBhvr>
                                      <p:to>
                                        <p:strVal val="hidden"/>
                                      </p:to>
                                    </p:set>
                                  </p:childTnLst>
                                </p:cTn>
                              </p:par>
                              <p:par>
                                <p:cTn id="97" presetID="3" presetClass="exit" presetSubtype="10" fill="hold" grpId="2" nodeType="withEffect">
                                  <p:stCondLst>
                                    <p:cond delay="0"/>
                                  </p:stCondLst>
                                  <p:childTnLst>
                                    <p:animEffect transition="out" filter="blinds(horizontal)">
                                      <p:cBhvr>
                                        <p:cTn id="98" dur="500"/>
                                        <p:tgtEl>
                                          <p:spTgt spid="39"/>
                                        </p:tgtEl>
                                      </p:cBhvr>
                                    </p:animEffect>
                                    <p:set>
                                      <p:cBhvr>
                                        <p:cTn id="99" dur="1" fill="hold">
                                          <p:stCondLst>
                                            <p:cond delay="499"/>
                                          </p:stCondLst>
                                        </p:cTn>
                                        <p:tgtEl>
                                          <p:spTgt spid="39"/>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blinds(horizontal)">
                                      <p:cBhvr>
                                        <p:cTn id="104" dur="500"/>
                                        <p:tgtEl>
                                          <p:spTgt spid="24"/>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blinds(horizontal)">
                                      <p:cBhvr>
                                        <p:cTn id="109" dur="500"/>
                                        <p:tgtEl>
                                          <p:spTgt spid="3"/>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blinds(horizontal)">
                                      <p:cBhvr>
                                        <p:cTn id="119" dur="500"/>
                                        <p:tgtEl>
                                          <p:spTgt spid="32"/>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4"/>
                                        </p:tgtEl>
                                        <p:attrNameLst>
                                          <p:attrName>style.visibility</p:attrName>
                                        </p:attrNameLst>
                                      </p:cBhvr>
                                      <p:to>
                                        <p:strVal val="visible"/>
                                      </p:to>
                                    </p:set>
                                    <p:animEffect transition="in" filter="blinds(horizontal)">
                                      <p:cBhvr>
                                        <p:cTn id="124" dur="500"/>
                                        <p:tgtEl>
                                          <p:spTgt spid="4"/>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blinds(horizontal)">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blinds(horizontal)">
                                      <p:cBhvr>
                                        <p:cTn id="1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3" grpId="1" animBg="1"/>
      <p:bldP spid="15" grpId="0" animBg="1"/>
      <p:bldP spid="15" grpId="1" animBg="1"/>
      <p:bldP spid="26" grpId="0" animBg="1"/>
      <p:bldP spid="26" grpId="1" animBg="1"/>
      <p:bldP spid="16" grpId="0" animBg="1"/>
      <p:bldP spid="16" grpId="1" animBg="1"/>
      <p:bldP spid="17" grpId="0" animBg="1"/>
      <p:bldP spid="17" grpId="1" animBg="1"/>
      <p:bldP spid="18" grpId="0" animBg="1"/>
      <p:bldP spid="30" grpId="0" animBg="1"/>
      <p:bldP spid="31" grpId="0" animBg="1"/>
      <p:bldP spid="31" grpId="1" animBg="1"/>
      <p:bldP spid="2" grpId="0" animBg="1"/>
      <p:bldP spid="2" grpId="1" animBg="1"/>
      <p:bldP spid="24" grpId="0" animBg="1"/>
      <p:bldP spid="3" grpId="0" animBg="1"/>
      <p:bldP spid="27" grpId="0" animBg="1"/>
      <p:bldP spid="32" grpId="0" animBg="1"/>
      <p:bldP spid="4" grpId="0" animBg="1"/>
      <p:bldP spid="33" grpId="0"/>
      <p:bldP spid="38" grpId="0" animBg="1"/>
      <p:bldP spid="39" grpId="1" animBg="1"/>
      <p:bldP spid="39"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8777570-F02C-3D47-BBC4-FB31B9208BF1}"/>
              </a:ext>
            </a:extLst>
          </p:cNvPr>
          <p:cNvGrpSpPr/>
          <p:nvPr/>
        </p:nvGrpSpPr>
        <p:grpSpPr>
          <a:xfrm>
            <a:off x="102612" y="154001"/>
            <a:ext cx="6759145" cy="307780"/>
            <a:chOff x="899768" y="2451424"/>
            <a:chExt cx="6092961" cy="301868"/>
          </a:xfrm>
        </p:grpSpPr>
        <p:sp>
          <p:nvSpPr>
            <p:cNvPr id="35" name="Process 34">
              <a:extLst>
                <a:ext uri="{FF2B5EF4-FFF2-40B4-BE49-F238E27FC236}">
                  <a16:creationId xmlns:a16="http://schemas.microsoft.com/office/drawing/2014/main" id="{8C47EBB9-6EF5-2146-A73F-68545FA40C2C}"/>
                </a:ext>
              </a:extLst>
            </p:cNvPr>
            <p:cNvSpPr/>
            <p:nvPr/>
          </p:nvSpPr>
          <p:spPr>
            <a:xfrm>
              <a:off x="899768" y="2451424"/>
              <a:ext cx="595575" cy="301865"/>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b="1"/>
                <a:t>1.2</a:t>
              </a:r>
              <a:endParaRPr lang="ro-RO" sz="1400" b="1" dirty="0"/>
            </a:p>
          </p:txBody>
        </p:sp>
        <p:sp>
          <p:nvSpPr>
            <p:cNvPr id="37" name="Process 36">
              <a:extLst>
                <a:ext uri="{FF2B5EF4-FFF2-40B4-BE49-F238E27FC236}">
                  <a16:creationId xmlns:a16="http://schemas.microsoft.com/office/drawing/2014/main" id="{AC618E7D-1F16-1C43-B21D-F8AD05CC7DA7}"/>
                </a:ext>
              </a:extLst>
            </p:cNvPr>
            <p:cNvSpPr/>
            <p:nvPr/>
          </p:nvSpPr>
          <p:spPr>
            <a:xfrm>
              <a:off x="1495342" y="2451427"/>
              <a:ext cx="5497387" cy="301865"/>
            </a:xfrm>
            <a:prstGeom prst="flowChartProcess">
              <a:avLst/>
            </a:prstGeom>
            <a:solidFill>
              <a:srgbClr val="EA3F33"/>
            </a:solidFill>
            <a:effectLst>
              <a:outerShdw blurRad="50800" dist="38100" dir="16200000" rotWithShape="0">
                <a:prstClr val="black">
                  <a:alpha val="40000"/>
                </a:prstClr>
              </a:outerShdw>
            </a:effectLst>
          </p:spPr>
          <p:txBody>
            <a:bodyPr wrap="square" rtlCol="0" anchor="ctr">
              <a:spAutoFit/>
            </a:bodyPr>
            <a:lstStyle/>
            <a:p>
              <a:pPr lvl="0"/>
              <a:r>
                <a:rPr lang="ro-RO" sz="1400" dirty="0"/>
                <a:t>Întreprinderi dependente - Unitate Economică (Single Economic Unit)</a:t>
              </a:r>
              <a:endParaRPr lang="en-US" sz="1400" dirty="0"/>
            </a:p>
          </p:txBody>
        </p:sp>
      </p:grpSp>
      <p:pic>
        <p:nvPicPr>
          <p:cNvPr id="40" name="Picture 39">
            <a:extLst>
              <a:ext uri="{FF2B5EF4-FFF2-40B4-BE49-F238E27FC236}">
                <a16:creationId xmlns:a16="http://schemas.microsoft.com/office/drawing/2014/main" id="{A1F3E647-00BB-FA45-AE98-977188001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62" y="760150"/>
            <a:ext cx="949330" cy="949330"/>
          </a:xfrm>
          <a:prstGeom prst="rect">
            <a:avLst/>
          </a:prstGeom>
        </p:spPr>
      </p:pic>
      <p:pic>
        <p:nvPicPr>
          <p:cNvPr id="41" name="Picture 40">
            <a:extLst>
              <a:ext uri="{FF2B5EF4-FFF2-40B4-BE49-F238E27FC236}">
                <a16:creationId xmlns:a16="http://schemas.microsoft.com/office/drawing/2014/main" id="{89DD650F-403F-6E4B-A319-3F38C8BF4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94" y="3407930"/>
            <a:ext cx="949326" cy="949326"/>
          </a:xfrm>
          <a:prstGeom prst="rect">
            <a:avLst/>
          </a:prstGeom>
        </p:spPr>
      </p:pic>
      <p:cxnSp>
        <p:nvCxnSpPr>
          <p:cNvPr id="42" name="Straight Arrow Connector 41">
            <a:extLst>
              <a:ext uri="{FF2B5EF4-FFF2-40B4-BE49-F238E27FC236}">
                <a16:creationId xmlns:a16="http://schemas.microsoft.com/office/drawing/2014/main" id="{8EDC477F-A9FF-0D41-B628-A0756BC1A7C5}"/>
              </a:ext>
            </a:extLst>
          </p:cNvPr>
          <p:cNvCxnSpPr>
            <a:cxnSpLocks/>
            <a:stCxn id="40" idx="3"/>
            <a:endCxn id="44" idx="1"/>
          </p:cNvCxnSpPr>
          <p:nvPr/>
        </p:nvCxnSpPr>
        <p:spPr>
          <a:xfrm flipV="1">
            <a:off x="1286492" y="1226359"/>
            <a:ext cx="2646706" cy="8456"/>
          </a:xfrm>
          <a:prstGeom prst="straightConnector1">
            <a:avLst/>
          </a:prstGeom>
          <a:ln w="254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DA4C25D7-08AB-234F-B66F-045835019C25}"/>
              </a:ext>
            </a:extLst>
          </p:cNvPr>
          <p:cNvCxnSpPr>
            <a:cxnSpLocks/>
            <a:stCxn id="41" idx="0"/>
            <a:endCxn id="40" idx="2"/>
          </p:cNvCxnSpPr>
          <p:nvPr/>
        </p:nvCxnSpPr>
        <p:spPr>
          <a:xfrm flipH="1" flipV="1">
            <a:off x="811827" y="1709480"/>
            <a:ext cx="7030" cy="1698450"/>
          </a:xfrm>
          <a:prstGeom prst="straightConnector1">
            <a:avLst/>
          </a:prstGeom>
          <a:ln w="25400">
            <a:solidFill>
              <a:schemeClr val="tx1"/>
            </a:solidFill>
            <a:prstDash val="sysDash"/>
            <a:tailEnd type="triangle"/>
          </a:ln>
          <a:effectLst/>
        </p:spPr>
        <p:style>
          <a:lnRef idx="2">
            <a:schemeClr val="accent1"/>
          </a:lnRef>
          <a:fillRef idx="0">
            <a:schemeClr val="accent1"/>
          </a:fillRef>
          <a:effectRef idx="1">
            <a:schemeClr val="accent1"/>
          </a:effectRef>
          <a:fontRef idx="minor">
            <a:schemeClr val="tx1"/>
          </a:fontRef>
        </p:style>
      </p:cxnSp>
      <p:pic>
        <p:nvPicPr>
          <p:cNvPr id="44" name="Picture 43">
            <a:extLst>
              <a:ext uri="{FF2B5EF4-FFF2-40B4-BE49-F238E27FC236}">
                <a16:creationId xmlns:a16="http://schemas.microsoft.com/office/drawing/2014/main" id="{7D713D24-6D1A-AC46-A6C5-B0F92C933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198" y="743237"/>
            <a:ext cx="966243" cy="966243"/>
          </a:xfrm>
          <a:prstGeom prst="rect">
            <a:avLst/>
          </a:prstGeom>
        </p:spPr>
      </p:pic>
      <p:sp>
        <p:nvSpPr>
          <p:cNvPr id="45" name="TextBox 44">
            <a:extLst>
              <a:ext uri="{FF2B5EF4-FFF2-40B4-BE49-F238E27FC236}">
                <a16:creationId xmlns:a16="http://schemas.microsoft.com/office/drawing/2014/main" id="{BE19C81C-13AC-E544-953A-0E6A80AA0D59}"/>
              </a:ext>
            </a:extLst>
          </p:cNvPr>
          <p:cNvSpPr txBox="1"/>
          <p:nvPr/>
        </p:nvSpPr>
        <p:spPr>
          <a:xfrm rot="16200000">
            <a:off x="-223724" y="2306709"/>
            <a:ext cx="1388519" cy="523220"/>
          </a:xfrm>
          <a:prstGeom prst="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defRPr sz="1400" b="1"/>
            </a:lvl1pPr>
          </a:lstStyle>
          <a:p>
            <a:r>
              <a:rPr lang="ro-RO" dirty="0"/>
              <a:t>Constituie o societate-fiică</a:t>
            </a:r>
          </a:p>
        </p:txBody>
      </p:sp>
      <p:sp>
        <p:nvSpPr>
          <p:cNvPr id="46" name="TextBox 45">
            <a:extLst>
              <a:ext uri="{FF2B5EF4-FFF2-40B4-BE49-F238E27FC236}">
                <a16:creationId xmlns:a16="http://schemas.microsoft.com/office/drawing/2014/main" id="{FFF78A2F-30B4-8444-B88D-4DC6D7BB455A}"/>
              </a:ext>
            </a:extLst>
          </p:cNvPr>
          <p:cNvSpPr txBox="1"/>
          <p:nvPr/>
        </p:nvSpPr>
        <p:spPr>
          <a:xfrm>
            <a:off x="1499215" y="646396"/>
            <a:ext cx="2221259" cy="523220"/>
          </a:xfrm>
          <a:prstGeom prst="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defRPr sz="1400" b="1"/>
            </a:lvl1pPr>
          </a:lstStyle>
          <a:p>
            <a:r>
              <a:rPr lang="ro-RO" dirty="0"/>
              <a:t>Acord de distribuție anticoncurențiale</a:t>
            </a:r>
          </a:p>
        </p:txBody>
      </p:sp>
      <p:cxnSp>
        <p:nvCxnSpPr>
          <p:cNvPr id="54" name="Straight Arrow Connector 53">
            <a:extLst>
              <a:ext uri="{FF2B5EF4-FFF2-40B4-BE49-F238E27FC236}">
                <a16:creationId xmlns:a16="http://schemas.microsoft.com/office/drawing/2014/main" id="{BD5B0B40-BEC5-504C-AE00-5ED646C8ED3E}"/>
              </a:ext>
            </a:extLst>
          </p:cNvPr>
          <p:cNvCxnSpPr>
            <a:cxnSpLocks/>
            <a:stCxn id="41" idx="3"/>
            <a:endCxn id="55" idx="1"/>
          </p:cNvCxnSpPr>
          <p:nvPr/>
        </p:nvCxnSpPr>
        <p:spPr>
          <a:xfrm flipV="1">
            <a:off x="1293520" y="3876802"/>
            <a:ext cx="2637438" cy="5791"/>
          </a:xfrm>
          <a:prstGeom prst="straightConnector1">
            <a:avLst/>
          </a:prstGeom>
          <a:ln w="254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55" name="Picture 54">
            <a:extLst>
              <a:ext uri="{FF2B5EF4-FFF2-40B4-BE49-F238E27FC236}">
                <a16:creationId xmlns:a16="http://schemas.microsoft.com/office/drawing/2014/main" id="{5D0C1866-409A-E84F-A93D-6E2CFF7715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0958" y="3423927"/>
            <a:ext cx="905749" cy="905749"/>
          </a:xfrm>
          <a:prstGeom prst="rect">
            <a:avLst/>
          </a:prstGeom>
        </p:spPr>
      </p:pic>
      <p:sp>
        <p:nvSpPr>
          <p:cNvPr id="58" name="Rounded Rectangular Callout 57">
            <a:extLst>
              <a:ext uri="{FF2B5EF4-FFF2-40B4-BE49-F238E27FC236}">
                <a16:creationId xmlns:a16="http://schemas.microsoft.com/office/drawing/2014/main" id="{981665F1-100C-8440-B422-C33A91D11532}"/>
              </a:ext>
            </a:extLst>
          </p:cNvPr>
          <p:cNvSpPr/>
          <p:nvPr/>
        </p:nvSpPr>
        <p:spPr>
          <a:xfrm>
            <a:off x="7266088" y="3652774"/>
            <a:ext cx="4669257" cy="938511"/>
          </a:xfrm>
          <a:prstGeom prst="wedgeRoundRectCallout">
            <a:avLst>
              <a:gd name="adj1" fmla="val -75636"/>
              <a:gd name="adj2" fmla="val 7561"/>
              <a:gd name="adj3" fmla="val 16667"/>
            </a:avLst>
          </a:prstGeom>
          <a:solidFill>
            <a:schemeClr val="bg2">
              <a:lumMod val="75000"/>
              <a:alpha val="80000"/>
            </a:scheme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31" tIns="46615" rIns="93231" bIns="46615" numCol="1" spcCol="0" rtlCol="0" fromWordArt="0" anchor="t" anchorCtr="0" forceAA="0" compatLnSpc="1">
            <a:prstTxWarp prst="textNoShape">
              <a:avLst/>
            </a:prstTxWarp>
            <a:noAutofit/>
          </a:bodyPr>
          <a:lstStyle/>
          <a:p>
            <a:pPr algn="ctr">
              <a:spcAft>
                <a:spcPts val="0"/>
              </a:spcAft>
            </a:pPr>
            <a:r>
              <a:rPr lang="ro-RO" sz="1400" b="1" i="1" dirty="0" err="1"/>
              <a:t>Cascades</a:t>
            </a:r>
            <a:r>
              <a:rPr lang="ro-RO" sz="1400" b="1" i="1" dirty="0"/>
              <a:t> v Comisia, </a:t>
            </a:r>
            <a:r>
              <a:rPr lang="ro-RO" sz="1400" b="1" dirty="0"/>
              <a:t>C‑279/98 p. 78, - Pentru AA al societății-fiice va răspunde și (fosta) societatea-mamă care exercita o influență decisivă la acel moment</a:t>
            </a:r>
          </a:p>
          <a:p>
            <a:pPr algn="ctr">
              <a:spcAft>
                <a:spcPts val="0"/>
              </a:spcAft>
            </a:pPr>
            <a:endParaRPr lang="ro-RO" sz="1400" b="1" dirty="0"/>
          </a:p>
        </p:txBody>
      </p:sp>
      <p:cxnSp>
        <p:nvCxnSpPr>
          <p:cNvPr id="59" name="Straight Arrow Connector 58">
            <a:extLst>
              <a:ext uri="{FF2B5EF4-FFF2-40B4-BE49-F238E27FC236}">
                <a16:creationId xmlns:a16="http://schemas.microsoft.com/office/drawing/2014/main" id="{065E3207-57CC-6E4A-A2DA-C4B39870A971}"/>
              </a:ext>
            </a:extLst>
          </p:cNvPr>
          <p:cNvCxnSpPr>
            <a:cxnSpLocks/>
            <a:stCxn id="40" idx="2"/>
            <a:endCxn id="55" idx="1"/>
          </p:cNvCxnSpPr>
          <p:nvPr/>
        </p:nvCxnSpPr>
        <p:spPr>
          <a:xfrm>
            <a:off x="811827" y="1709480"/>
            <a:ext cx="3119131" cy="2167322"/>
          </a:xfrm>
          <a:prstGeom prst="straightConnector1">
            <a:avLst/>
          </a:prstGeom>
          <a:ln w="25400">
            <a:solidFill>
              <a:schemeClr val="tx1"/>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FD39776B-C5DE-7F4B-8EDE-7C0D2A66CC80}"/>
              </a:ext>
            </a:extLst>
          </p:cNvPr>
          <p:cNvSpPr txBox="1"/>
          <p:nvPr/>
        </p:nvSpPr>
        <p:spPr>
          <a:xfrm>
            <a:off x="5161131" y="6941407"/>
            <a:ext cx="6879083" cy="523220"/>
          </a:xfrm>
          <a:prstGeom prst="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defRPr sz="1400" b="1"/>
            </a:lvl1pPr>
          </a:lstStyle>
          <a:p>
            <a:r>
              <a:rPr lang="ro-RO" dirty="0"/>
              <a:t>CJUE s-a bazat pe principiul răspunderii personale; În MD acesta rezultă din art. 71 Legea concurenței</a:t>
            </a:r>
          </a:p>
        </p:txBody>
      </p:sp>
      <p:sp>
        <p:nvSpPr>
          <p:cNvPr id="61" name="TextBox 60">
            <a:extLst>
              <a:ext uri="{FF2B5EF4-FFF2-40B4-BE49-F238E27FC236}">
                <a16:creationId xmlns:a16="http://schemas.microsoft.com/office/drawing/2014/main" id="{1536360A-88B5-2A46-A48D-A96447F8116F}"/>
              </a:ext>
            </a:extLst>
          </p:cNvPr>
          <p:cNvSpPr txBox="1"/>
          <p:nvPr/>
        </p:nvSpPr>
        <p:spPr>
          <a:xfrm>
            <a:off x="6114197" y="686919"/>
            <a:ext cx="5929470" cy="663585"/>
          </a:xfrm>
          <a:prstGeom prst="rect">
            <a:avLst/>
          </a:prstGeom>
          <a:solidFill>
            <a:srgbClr val="7030A0">
              <a:alpha val="50000"/>
            </a:srgb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defPPr>
              <a:defRPr lang="en-GB"/>
            </a:defPPr>
            <a:lvl1pPr algn="ctr">
              <a:spcAft>
                <a:spcPts val="581"/>
              </a:spcAft>
              <a:defRPr sz="14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ro-RO" b="1" dirty="0"/>
              <a:t>Dacă societatea-mamă vinde societatea-fiică (F), va scăpa de amenda societatea-mamă dacă F era parte la AA?</a:t>
            </a:r>
          </a:p>
        </p:txBody>
      </p:sp>
      <p:pic>
        <p:nvPicPr>
          <p:cNvPr id="62" name="Picture 61">
            <a:extLst>
              <a:ext uri="{FF2B5EF4-FFF2-40B4-BE49-F238E27FC236}">
                <a16:creationId xmlns:a16="http://schemas.microsoft.com/office/drawing/2014/main" id="{C025F6C5-6A62-4745-A804-19C33925F582}"/>
              </a:ext>
            </a:extLst>
          </p:cNvPr>
          <p:cNvPicPr>
            <a:picLocks noChangeAspect="1"/>
          </p:cNvPicPr>
          <p:nvPr/>
        </p:nvPicPr>
        <p:blipFill rotWithShape="1">
          <a:blip r:embed="rId6">
            <a:extLst>
              <a:ext uri="{28A0092B-C50C-407E-A947-70E740481C1C}">
                <a14:useLocalDpi xmlns:a14="http://schemas.microsoft.com/office/drawing/2010/main" val="0"/>
              </a:ext>
            </a:extLst>
          </a:blip>
          <a:srcRect t="6061" r="41182"/>
          <a:stretch/>
        </p:blipFill>
        <p:spPr>
          <a:xfrm>
            <a:off x="5087958" y="3670920"/>
            <a:ext cx="1025929" cy="920366"/>
          </a:xfrm>
          <a:prstGeom prst="roundRect">
            <a:avLst/>
          </a:prstGeom>
          <a:effectLst>
            <a:outerShdw blurRad="50800" dist="38100" dir="18900000" algn="bl" rotWithShape="0">
              <a:prstClr val="black">
                <a:alpha val="40000"/>
              </a:prstClr>
            </a:outerShdw>
          </a:effectLst>
        </p:spPr>
      </p:pic>
      <p:sp>
        <p:nvSpPr>
          <p:cNvPr id="63" name="TextBox 62">
            <a:extLst>
              <a:ext uri="{FF2B5EF4-FFF2-40B4-BE49-F238E27FC236}">
                <a16:creationId xmlns:a16="http://schemas.microsoft.com/office/drawing/2014/main" id="{6C06656F-DC92-9543-9866-06D17AF7FBA7}"/>
              </a:ext>
            </a:extLst>
          </p:cNvPr>
          <p:cNvSpPr txBox="1"/>
          <p:nvPr/>
        </p:nvSpPr>
        <p:spPr>
          <a:xfrm>
            <a:off x="1420046" y="4068066"/>
            <a:ext cx="2221259" cy="523220"/>
          </a:xfrm>
          <a:prstGeom prst="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defRPr sz="1400" b="1"/>
            </a:lvl1pPr>
          </a:lstStyle>
          <a:p>
            <a:r>
              <a:rPr lang="ro-RO" dirty="0"/>
              <a:t>Vânzare-cumpărarea a 100% din F Srl</a:t>
            </a:r>
          </a:p>
        </p:txBody>
      </p:sp>
      <p:pic>
        <p:nvPicPr>
          <p:cNvPr id="56" name="Picture 55">
            <a:extLst>
              <a:ext uri="{FF2B5EF4-FFF2-40B4-BE49-F238E27FC236}">
                <a16:creationId xmlns:a16="http://schemas.microsoft.com/office/drawing/2014/main" id="{083685C5-14A0-4C48-9741-B44F3EDB0A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3222" y="497445"/>
            <a:ext cx="877328" cy="877328"/>
          </a:xfrm>
          <a:prstGeom prst="rect">
            <a:avLst/>
          </a:prstGeom>
          <a:effectLst>
            <a:outerShdw blurRad="50800" dist="38100" dir="18900000" algn="bl" rotWithShape="0">
              <a:prstClr val="black">
                <a:alpha val="40000"/>
              </a:prstClr>
            </a:outerShdw>
          </a:effectLst>
        </p:spPr>
      </p:pic>
      <p:sp>
        <p:nvSpPr>
          <p:cNvPr id="64" name="Rectangle 63">
            <a:extLst>
              <a:ext uri="{FF2B5EF4-FFF2-40B4-BE49-F238E27FC236}">
                <a16:creationId xmlns:a16="http://schemas.microsoft.com/office/drawing/2014/main" id="{28D8BEFF-2920-4A41-9C21-D22310498532}"/>
              </a:ext>
            </a:extLst>
          </p:cNvPr>
          <p:cNvSpPr/>
          <p:nvPr/>
        </p:nvSpPr>
        <p:spPr>
          <a:xfrm>
            <a:off x="9600717" y="1226358"/>
            <a:ext cx="2442950" cy="307777"/>
          </a:xfrm>
          <a:prstGeom prst="rect">
            <a:avLst/>
          </a:prstGeom>
          <a:solidFill>
            <a:srgbClr val="FF0000"/>
          </a:solidFill>
          <a:effectLst>
            <a:outerShdw blurRad="50800" dist="38100" dir="16200000" rotWithShape="0">
              <a:prstClr val="black">
                <a:alpha val="40000"/>
              </a:prstClr>
            </a:outerShdw>
          </a:effectLst>
        </p:spPr>
        <p:txBody>
          <a:bodyPr wrap="square" rtlCol="0" anchor="ctr">
            <a:spAutoFit/>
          </a:bodyPr>
          <a:lstStyle/>
          <a:p>
            <a:pPr algn="ctr"/>
            <a:r>
              <a:rPr lang="ro-RO" sz="1400" dirty="0"/>
              <a:t>R: Nu, M Srl va fi amendată</a:t>
            </a:r>
          </a:p>
        </p:txBody>
      </p:sp>
      <p:sp>
        <p:nvSpPr>
          <p:cNvPr id="65" name="Rounded Rectangular Callout 64">
            <a:extLst>
              <a:ext uri="{FF2B5EF4-FFF2-40B4-BE49-F238E27FC236}">
                <a16:creationId xmlns:a16="http://schemas.microsoft.com/office/drawing/2014/main" id="{0AAD11CE-BBD4-F54F-AE12-896532D3661E}"/>
              </a:ext>
            </a:extLst>
          </p:cNvPr>
          <p:cNvSpPr/>
          <p:nvPr/>
        </p:nvSpPr>
        <p:spPr>
          <a:xfrm>
            <a:off x="7403732" y="5234287"/>
            <a:ext cx="4669257" cy="1045244"/>
          </a:xfrm>
          <a:prstGeom prst="wedgeRoundRectCallout">
            <a:avLst>
              <a:gd name="adj1" fmla="val -75051"/>
              <a:gd name="adj2" fmla="val -15242"/>
              <a:gd name="adj3" fmla="val 16667"/>
            </a:avLst>
          </a:prstGeom>
          <a:solidFill>
            <a:schemeClr val="bg2">
              <a:lumMod val="75000"/>
              <a:alpha val="80000"/>
            </a:scheme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31" tIns="46615" rIns="93231" bIns="46615" numCol="1" spcCol="0" rtlCol="0" fromWordArt="0" anchor="t" anchorCtr="0" forceAA="0" compatLnSpc="1">
            <a:prstTxWarp prst="textNoShape">
              <a:avLst/>
            </a:prstTxWarp>
            <a:noAutofit/>
          </a:bodyPr>
          <a:lstStyle/>
          <a:p>
            <a:pPr algn="ctr">
              <a:spcAft>
                <a:spcPts val="0"/>
              </a:spcAft>
            </a:pPr>
            <a:r>
              <a:rPr lang="ro-RO" sz="1400" b="1" i="1" dirty="0"/>
              <a:t>YKK v Comisia UE </a:t>
            </a:r>
            <a:r>
              <a:rPr lang="ro-RO" sz="1400" b="1" dirty="0"/>
              <a:t>(c-408/12, 65) – cumpărătorul societății F, adică T, nu va răspunde pentru AA la care a fost parte F înainte de cumpărarea acesteia. F însă nu va scăpa de amendă.</a:t>
            </a:r>
          </a:p>
        </p:txBody>
      </p:sp>
      <p:pic>
        <p:nvPicPr>
          <p:cNvPr id="66" name="Picture 65">
            <a:extLst>
              <a:ext uri="{FF2B5EF4-FFF2-40B4-BE49-F238E27FC236}">
                <a16:creationId xmlns:a16="http://schemas.microsoft.com/office/drawing/2014/main" id="{96B85B30-E12F-3A47-9F57-BCAFF231A670}"/>
              </a:ext>
            </a:extLst>
          </p:cNvPr>
          <p:cNvPicPr>
            <a:picLocks noChangeAspect="1"/>
          </p:cNvPicPr>
          <p:nvPr/>
        </p:nvPicPr>
        <p:blipFill rotWithShape="1">
          <a:blip r:embed="rId6">
            <a:extLst>
              <a:ext uri="{28A0092B-C50C-407E-A947-70E740481C1C}">
                <a14:useLocalDpi xmlns:a14="http://schemas.microsoft.com/office/drawing/2010/main" val="0"/>
              </a:ext>
            </a:extLst>
          </a:blip>
          <a:srcRect t="6061" r="41182"/>
          <a:stretch/>
        </p:blipFill>
        <p:spPr>
          <a:xfrm>
            <a:off x="5161131" y="5359165"/>
            <a:ext cx="1025929" cy="920366"/>
          </a:xfrm>
          <a:prstGeom prst="roundRect">
            <a:avLst/>
          </a:prstGeom>
          <a:effectLst>
            <a:outerShdw blurRad="50800" dist="38100" dir="18900000" algn="bl" rotWithShape="0">
              <a:prstClr val="black">
                <a:alpha val="40000"/>
              </a:prstClr>
            </a:outerShdw>
          </a:effectLst>
        </p:spPr>
      </p:pic>
      <p:sp>
        <p:nvSpPr>
          <p:cNvPr id="67" name="TextBox 66">
            <a:extLst>
              <a:ext uri="{FF2B5EF4-FFF2-40B4-BE49-F238E27FC236}">
                <a16:creationId xmlns:a16="http://schemas.microsoft.com/office/drawing/2014/main" id="{2CFE9AD3-1434-2543-9743-71E98F962E40}"/>
              </a:ext>
            </a:extLst>
          </p:cNvPr>
          <p:cNvSpPr txBox="1"/>
          <p:nvPr/>
        </p:nvSpPr>
        <p:spPr>
          <a:xfrm>
            <a:off x="6110744" y="1599911"/>
            <a:ext cx="5929470" cy="663585"/>
          </a:xfrm>
          <a:prstGeom prst="rect">
            <a:avLst/>
          </a:prstGeom>
          <a:solidFill>
            <a:srgbClr val="7030A0">
              <a:alpha val="50000"/>
            </a:srgb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defPPr>
              <a:defRPr lang="en-GB"/>
            </a:defPPr>
            <a:lvl1pPr algn="ctr">
              <a:spcAft>
                <a:spcPts val="581"/>
              </a:spcAft>
              <a:defRPr sz="14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ro-RO" b="1" dirty="0"/>
              <a:t>Cumpărătorul T SRL poate fi amendat de CC pentru AA al F SRL care la momentul achiziției era reziliat?</a:t>
            </a:r>
          </a:p>
        </p:txBody>
      </p:sp>
      <p:pic>
        <p:nvPicPr>
          <p:cNvPr id="68" name="Picture 67">
            <a:extLst>
              <a:ext uri="{FF2B5EF4-FFF2-40B4-BE49-F238E27FC236}">
                <a16:creationId xmlns:a16="http://schemas.microsoft.com/office/drawing/2014/main" id="{E3E23056-7CFB-A941-83C3-53E612F66E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9769" y="1410437"/>
            <a:ext cx="877328" cy="877328"/>
          </a:xfrm>
          <a:prstGeom prst="rect">
            <a:avLst/>
          </a:prstGeom>
          <a:effectLst>
            <a:outerShdw blurRad="50800" dist="38100" dir="18900000" algn="bl" rotWithShape="0">
              <a:prstClr val="black">
                <a:alpha val="40000"/>
              </a:prstClr>
            </a:outerShdw>
          </a:effectLst>
        </p:spPr>
      </p:pic>
      <p:sp>
        <p:nvSpPr>
          <p:cNvPr id="69" name="Rectangle 68">
            <a:extLst>
              <a:ext uri="{FF2B5EF4-FFF2-40B4-BE49-F238E27FC236}">
                <a16:creationId xmlns:a16="http://schemas.microsoft.com/office/drawing/2014/main" id="{A8971BAA-2FA3-3B4C-B11C-E6DC331B3BB2}"/>
              </a:ext>
            </a:extLst>
          </p:cNvPr>
          <p:cNvSpPr/>
          <p:nvPr/>
        </p:nvSpPr>
        <p:spPr>
          <a:xfrm>
            <a:off x="9171296" y="2117701"/>
            <a:ext cx="2872371" cy="307777"/>
          </a:xfrm>
          <a:prstGeom prst="rect">
            <a:avLst/>
          </a:prstGeom>
          <a:solidFill>
            <a:srgbClr val="FF0000"/>
          </a:solidFill>
          <a:effectLst>
            <a:outerShdw blurRad="50800" dist="38100" dir="16200000" rotWithShape="0">
              <a:prstClr val="black">
                <a:alpha val="40000"/>
              </a:prstClr>
            </a:outerShdw>
          </a:effectLst>
        </p:spPr>
        <p:txBody>
          <a:bodyPr wrap="square" rtlCol="0" anchor="ctr">
            <a:spAutoFit/>
          </a:bodyPr>
          <a:lstStyle/>
          <a:p>
            <a:pPr algn="ctr"/>
            <a:r>
              <a:rPr lang="ro-RO" sz="1400" dirty="0"/>
              <a:t>R: Nu, T Srl NU va fi amendat</a:t>
            </a:r>
          </a:p>
        </p:txBody>
      </p:sp>
      <p:sp>
        <p:nvSpPr>
          <p:cNvPr id="70" name="TextBox 69">
            <a:extLst>
              <a:ext uri="{FF2B5EF4-FFF2-40B4-BE49-F238E27FC236}">
                <a16:creationId xmlns:a16="http://schemas.microsoft.com/office/drawing/2014/main" id="{CF18D0E7-CEBC-FE47-A651-8825354D168C}"/>
              </a:ext>
            </a:extLst>
          </p:cNvPr>
          <p:cNvSpPr txBox="1"/>
          <p:nvPr/>
        </p:nvSpPr>
        <p:spPr>
          <a:xfrm>
            <a:off x="6110744" y="2532113"/>
            <a:ext cx="5929470" cy="476931"/>
          </a:xfrm>
          <a:prstGeom prst="rect">
            <a:avLst/>
          </a:prstGeom>
          <a:solidFill>
            <a:srgbClr val="7030A0">
              <a:alpha val="50000"/>
            </a:srgb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defPPr>
              <a:defRPr lang="en-GB"/>
            </a:defPPr>
            <a:lvl1pPr algn="ctr">
              <a:spcAft>
                <a:spcPts val="581"/>
              </a:spcAft>
              <a:defRPr sz="14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ro-RO" b="1" dirty="0"/>
              <a:t>T Srl va fi prejudiciat prin faptul că F Srl va plăti amenda CC (împreună cu M Srl)</a:t>
            </a:r>
          </a:p>
        </p:txBody>
      </p:sp>
    </p:spTree>
    <p:extLst>
      <p:ext uri="{BB962C8B-B14F-4D97-AF65-F5344CB8AC3E}">
        <p14:creationId xmlns:p14="http://schemas.microsoft.com/office/powerpoint/2010/main" val="1534811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outVertical)">
                                      <p:cBhvr>
                                        <p:cTn id="7" dur="500"/>
                                        <p:tgtEl>
                                          <p:spTgt spid="54"/>
                                        </p:tgtEl>
                                      </p:cBhvr>
                                    </p:animEffect>
                                  </p:childTnLst>
                                </p:cTn>
                              </p:par>
                              <p:par>
                                <p:cTn id="8" presetID="9"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dissolve">
                                      <p:cBhvr>
                                        <p:cTn id="10" dur="500"/>
                                        <p:tgtEl>
                                          <p:spTgt spid="55"/>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1000"/>
                                        <p:tgtEl>
                                          <p:spTgt spid="63"/>
                                        </p:tgtEl>
                                      </p:cBhvr>
                                    </p:animEffect>
                                    <p:anim calcmode="lin" valueType="num">
                                      <p:cBhvr>
                                        <p:cTn id="15" dur="1000" fill="hold"/>
                                        <p:tgtEl>
                                          <p:spTgt spid="63"/>
                                        </p:tgtEl>
                                        <p:attrNameLst>
                                          <p:attrName>ppt_x</p:attrName>
                                        </p:attrNameLst>
                                      </p:cBhvr>
                                      <p:tavLst>
                                        <p:tav tm="0">
                                          <p:val>
                                            <p:strVal val="#ppt_x"/>
                                          </p:val>
                                        </p:tav>
                                        <p:tav tm="100000">
                                          <p:val>
                                            <p:strVal val="#ppt_x"/>
                                          </p:val>
                                        </p:tav>
                                      </p:tavLst>
                                    </p:anim>
                                    <p:anim calcmode="lin" valueType="num">
                                      <p:cBhvr>
                                        <p:cTn id="1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barn(outVertical)">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dissolve">
                                      <p:cBhvr>
                                        <p:cTn id="26" dur="500"/>
                                        <p:tgtEl>
                                          <p:spTgt spid="61"/>
                                        </p:tgtEl>
                                      </p:cBhvr>
                                    </p:animEffect>
                                  </p:childTnLst>
                                </p:cTn>
                              </p:par>
                              <p:par>
                                <p:cTn id="27" presetID="9"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dissolve">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dissolve">
                                      <p:cBhvr>
                                        <p:cTn id="34" dur="500"/>
                                        <p:tgtEl>
                                          <p:spTgt spid="6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dissolv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blinds(horizontal)">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dissolve">
                                      <p:cBhvr>
                                        <p:cTn id="47" dur="500"/>
                                        <p:tgtEl>
                                          <p:spTgt spid="67"/>
                                        </p:tgtEl>
                                      </p:cBhvr>
                                    </p:animEffect>
                                  </p:childTnLst>
                                </p:cTn>
                              </p:par>
                              <p:par>
                                <p:cTn id="48" presetID="9" presetClass="entr" presetSubtype="0" fill="hold"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dissolve">
                                      <p:cBhvr>
                                        <p:cTn id="50" dur="500"/>
                                        <p:tgtEl>
                                          <p:spTgt spid="6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dissolve">
                                      <p:cBhvr>
                                        <p:cTn id="55" dur="500"/>
                                        <p:tgtEl>
                                          <p:spTgt spid="6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dissolve">
                                      <p:cBhvr>
                                        <p:cTn id="58" dur="50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1" nodeType="click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blinds(horizontal)">
                                      <p:cBhvr>
                                        <p:cTn id="63" dur="500"/>
                                        <p:tgtEl>
                                          <p:spTgt spid="69"/>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dissolve">
                                      <p:cBhvr>
                                        <p:cTn id="68" dur="500"/>
                                        <p:tgtEl>
                                          <p:spTgt spid="70"/>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dissolve">
                                      <p:cBhvr>
                                        <p:cTn id="7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P spid="61" grpId="0" animBg="1"/>
      <p:bldP spid="63" grpId="0" animBg="1"/>
      <p:bldP spid="64" grpId="1" animBg="1"/>
      <p:bldP spid="65" grpId="0" animBg="1"/>
      <p:bldP spid="67" grpId="0" animBg="1"/>
      <p:bldP spid="69" grpId="1"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cxnSp>
        <p:nvCxnSpPr>
          <p:cNvPr id="39" name="Straight Arrow Connector 38">
            <a:extLst>
              <a:ext uri="{FF2B5EF4-FFF2-40B4-BE49-F238E27FC236}">
                <a16:creationId xmlns:a16="http://schemas.microsoft.com/office/drawing/2014/main" id="{0B706785-EDD0-7744-B679-FABACB5429A7}"/>
              </a:ext>
            </a:extLst>
          </p:cNvPr>
          <p:cNvCxnSpPr>
            <a:cxnSpLocks/>
          </p:cNvCxnSpPr>
          <p:nvPr/>
        </p:nvCxnSpPr>
        <p:spPr>
          <a:xfrm flipV="1">
            <a:off x="1883718" y="1482560"/>
            <a:ext cx="2646706" cy="8456"/>
          </a:xfrm>
          <a:prstGeom prst="straightConnector1">
            <a:avLst/>
          </a:prstGeom>
          <a:ln w="254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721A1EDA-6470-754A-9512-9E09BBEFA431}"/>
              </a:ext>
            </a:extLst>
          </p:cNvPr>
          <p:cNvSpPr txBox="1"/>
          <p:nvPr/>
        </p:nvSpPr>
        <p:spPr>
          <a:xfrm>
            <a:off x="2119119" y="883345"/>
            <a:ext cx="2221259" cy="523220"/>
          </a:xfrm>
          <a:prstGeom prst="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defRPr sz="1400" b="1"/>
            </a:lvl1pPr>
          </a:lstStyle>
          <a:p>
            <a:r>
              <a:rPr lang="ro-RO" dirty="0"/>
              <a:t>Acord de distribuție anticoncurențiale</a:t>
            </a:r>
          </a:p>
        </p:txBody>
      </p:sp>
      <p:pic>
        <p:nvPicPr>
          <p:cNvPr id="11" name="Picture 10">
            <a:extLst>
              <a:ext uri="{FF2B5EF4-FFF2-40B4-BE49-F238E27FC236}">
                <a16:creationId xmlns:a16="http://schemas.microsoft.com/office/drawing/2014/main" id="{56BC6BAB-41DA-7B49-9D77-5ACEE783E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063" y="3815891"/>
            <a:ext cx="827966" cy="827966"/>
          </a:xfrm>
          <a:prstGeom prst="rect">
            <a:avLst/>
          </a:prstGeom>
        </p:spPr>
      </p:pic>
      <p:sp>
        <p:nvSpPr>
          <p:cNvPr id="40" name="TextBox 39">
            <a:extLst>
              <a:ext uri="{FF2B5EF4-FFF2-40B4-BE49-F238E27FC236}">
                <a16:creationId xmlns:a16="http://schemas.microsoft.com/office/drawing/2014/main" id="{1CDA6310-F507-E74B-9F0F-C0611E72CD57}"/>
              </a:ext>
            </a:extLst>
          </p:cNvPr>
          <p:cNvSpPr txBox="1"/>
          <p:nvPr/>
        </p:nvSpPr>
        <p:spPr>
          <a:xfrm>
            <a:off x="5797149" y="992241"/>
            <a:ext cx="6093681" cy="1115656"/>
          </a:xfrm>
          <a:prstGeom prst="rect">
            <a:avLst/>
          </a:prstGeom>
          <a:solidFill>
            <a:srgbClr val="7030A0">
              <a:alpha val="50000"/>
            </a:srgb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defPPr>
              <a:defRPr lang="en-GB"/>
            </a:defPPr>
            <a:lvl1pPr algn="ctr">
              <a:spcAft>
                <a:spcPts val="581"/>
              </a:spcAft>
              <a:defRPr sz="1600" b="1">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ro-RO" dirty="0"/>
              <a:t>La momentul când Consiliul Concurenței dorește să sancționeze F Srl pentru AA, F nu mai are activitate economică de 2 ani, ceea ce înseamnă că amenda va fi nesemnificativă </a:t>
            </a:r>
          </a:p>
        </p:txBody>
      </p:sp>
      <p:pic>
        <p:nvPicPr>
          <p:cNvPr id="12" name="Picture 11">
            <a:extLst>
              <a:ext uri="{FF2B5EF4-FFF2-40B4-BE49-F238E27FC236}">
                <a16:creationId xmlns:a16="http://schemas.microsoft.com/office/drawing/2014/main" id="{2686869F-8195-CC4D-AA04-943451DF8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3586" y="3334236"/>
            <a:ext cx="955905" cy="1317914"/>
          </a:xfrm>
          <a:prstGeom prst="rect">
            <a:avLst/>
          </a:prstGeom>
          <a:effectLst>
            <a:outerShdw blurRad="50800" dist="38100" dir="18900000" algn="bl" rotWithShape="0">
              <a:prstClr val="black">
                <a:alpha val="40000"/>
              </a:prstClr>
            </a:outerShdw>
          </a:effectLst>
        </p:spPr>
      </p:pic>
      <p:sp>
        <p:nvSpPr>
          <p:cNvPr id="33" name="TextBox 32">
            <a:extLst>
              <a:ext uri="{FF2B5EF4-FFF2-40B4-BE49-F238E27FC236}">
                <a16:creationId xmlns:a16="http://schemas.microsoft.com/office/drawing/2014/main" id="{C689EE07-85DB-304E-A0FB-D6C1DB69FC7D}"/>
              </a:ext>
            </a:extLst>
          </p:cNvPr>
          <p:cNvSpPr txBox="1"/>
          <p:nvPr/>
        </p:nvSpPr>
        <p:spPr>
          <a:xfrm rot="2168709">
            <a:off x="1937430" y="2423299"/>
            <a:ext cx="2428284" cy="523220"/>
          </a:xfrm>
          <a:prstGeom prst="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defRPr sz="1400" b="1"/>
            </a:lvl1pPr>
          </a:lstStyle>
          <a:p>
            <a:r>
              <a:rPr lang="ro-RO" dirty="0"/>
              <a:t>M golește F, și vinde toate activele lui T</a:t>
            </a:r>
          </a:p>
        </p:txBody>
      </p:sp>
      <p:pic>
        <p:nvPicPr>
          <p:cNvPr id="16" name="Picture 15">
            <a:extLst>
              <a:ext uri="{FF2B5EF4-FFF2-40B4-BE49-F238E27FC236}">
                <a16:creationId xmlns:a16="http://schemas.microsoft.com/office/drawing/2014/main" id="{AA64C9AE-4412-8E4E-92A7-BA9044110A28}"/>
              </a:ext>
            </a:extLst>
          </p:cNvPr>
          <p:cNvPicPr>
            <a:picLocks noChangeAspect="1"/>
          </p:cNvPicPr>
          <p:nvPr/>
        </p:nvPicPr>
        <p:blipFill rotWithShape="1">
          <a:blip r:embed="rId5">
            <a:extLst>
              <a:ext uri="{28A0092B-C50C-407E-A947-70E740481C1C}">
                <a14:useLocalDpi xmlns:a14="http://schemas.microsoft.com/office/drawing/2010/main" val="0"/>
              </a:ext>
            </a:extLst>
          </a:blip>
          <a:srcRect t="6061" r="41182"/>
          <a:stretch/>
        </p:blipFill>
        <p:spPr>
          <a:xfrm>
            <a:off x="6045265" y="6114240"/>
            <a:ext cx="898245" cy="805820"/>
          </a:xfrm>
          <a:prstGeom prst="roundRect">
            <a:avLst/>
          </a:prstGeom>
          <a:effectLst>
            <a:outerShdw blurRad="50800" dist="38100" dir="18900000" algn="bl" rotWithShape="0">
              <a:prstClr val="black">
                <a:alpha val="40000"/>
              </a:prstClr>
            </a:outerShdw>
          </a:effectLst>
        </p:spPr>
      </p:pic>
      <p:cxnSp>
        <p:nvCxnSpPr>
          <p:cNvPr id="35" name="Straight Arrow Connector 34">
            <a:extLst>
              <a:ext uri="{FF2B5EF4-FFF2-40B4-BE49-F238E27FC236}">
                <a16:creationId xmlns:a16="http://schemas.microsoft.com/office/drawing/2014/main" id="{BA5C9D0A-3A8C-BB46-92E0-E7B4DF4155B6}"/>
              </a:ext>
            </a:extLst>
          </p:cNvPr>
          <p:cNvCxnSpPr>
            <a:cxnSpLocks/>
            <a:stCxn id="32" idx="2"/>
            <a:endCxn id="11" idx="1"/>
          </p:cNvCxnSpPr>
          <p:nvPr/>
        </p:nvCxnSpPr>
        <p:spPr>
          <a:xfrm>
            <a:off x="1361692" y="1982637"/>
            <a:ext cx="3121371" cy="2247237"/>
          </a:xfrm>
          <a:prstGeom prst="straightConnector1">
            <a:avLst/>
          </a:prstGeom>
          <a:ln w="25400">
            <a:solidFill>
              <a:schemeClr val="tx1"/>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7" name="Rounded Rectangular Callout 6">
            <a:extLst>
              <a:ext uri="{FF2B5EF4-FFF2-40B4-BE49-F238E27FC236}">
                <a16:creationId xmlns:a16="http://schemas.microsoft.com/office/drawing/2014/main" id="{D3B216BC-4E58-644C-9F7C-E121CC39CF5C}"/>
              </a:ext>
            </a:extLst>
          </p:cNvPr>
          <p:cNvSpPr/>
          <p:nvPr/>
        </p:nvSpPr>
        <p:spPr>
          <a:xfrm>
            <a:off x="187554" y="95489"/>
            <a:ext cx="1487134" cy="773239"/>
          </a:xfrm>
          <a:prstGeom prst="wedgeRoundRectCallout">
            <a:avLst>
              <a:gd name="adj1" fmla="val -5614"/>
              <a:gd name="adj2" fmla="val 118490"/>
              <a:gd name="adj3" fmla="val 16667"/>
            </a:avLst>
          </a:prstGeom>
          <a:solidFill>
            <a:schemeClr val="bg2">
              <a:lumMod val="75000"/>
            </a:scheme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12"/>
              </a:spcAft>
            </a:pPr>
            <a:r>
              <a:rPr lang="ro-RO" sz="1400" b="1" dirty="0"/>
              <a:t>F Srl devine o scoică goală – </a:t>
            </a:r>
            <a:r>
              <a:rPr lang="ro-RO" sz="1400" b="1" i="1" dirty="0" err="1"/>
              <a:t>empty</a:t>
            </a:r>
            <a:r>
              <a:rPr lang="ro-RO" sz="1400" b="1" i="1" dirty="0"/>
              <a:t> </a:t>
            </a:r>
            <a:r>
              <a:rPr lang="ro-RO" sz="1400" b="1" i="1" dirty="0" err="1"/>
              <a:t>shell</a:t>
            </a:r>
            <a:endParaRPr lang="ro-RO" sz="1400" b="1" i="1" dirty="0"/>
          </a:p>
        </p:txBody>
      </p:sp>
      <p:sp>
        <p:nvSpPr>
          <p:cNvPr id="48" name="Rounded Rectangular Callout 47">
            <a:extLst>
              <a:ext uri="{FF2B5EF4-FFF2-40B4-BE49-F238E27FC236}">
                <a16:creationId xmlns:a16="http://schemas.microsoft.com/office/drawing/2014/main" id="{F830C9D1-F455-9744-8904-BCA7E2F471DF}"/>
              </a:ext>
            </a:extLst>
          </p:cNvPr>
          <p:cNvSpPr/>
          <p:nvPr/>
        </p:nvSpPr>
        <p:spPr>
          <a:xfrm>
            <a:off x="8513327" y="3557977"/>
            <a:ext cx="3489231" cy="962770"/>
          </a:xfrm>
          <a:prstGeom prst="wedgeRoundRectCallout">
            <a:avLst>
              <a:gd name="adj1" fmla="val -96869"/>
              <a:gd name="adj2" fmla="val 3243"/>
              <a:gd name="adj3" fmla="val 16667"/>
            </a:avLst>
          </a:prstGeom>
          <a:solidFill>
            <a:schemeClr val="bg2">
              <a:lumMod val="75000"/>
            </a:scheme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12"/>
              </a:spcAft>
            </a:pPr>
            <a:r>
              <a:rPr lang="ro-RO" sz="1600" dirty="0"/>
              <a:t>Poate CC să amendeze T care a cumpărat doar activele de la F nu și F ca entitate separată?</a:t>
            </a:r>
            <a:endParaRPr lang="ro-RO" sz="1600" i="1" dirty="0"/>
          </a:p>
        </p:txBody>
      </p:sp>
      <p:sp>
        <p:nvSpPr>
          <p:cNvPr id="42" name="Rectangle 41">
            <a:extLst>
              <a:ext uri="{FF2B5EF4-FFF2-40B4-BE49-F238E27FC236}">
                <a16:creationId xmlns:a16="http://schemas.microsoft.com/office/drawing/2014/main" id="{5B4137AC-6AB4-9F4B-8F27-717EF11A260E}"/>
              </a:ext>
            </a:extLst>
          </p:cNvPr>
          <p:cNvSpPr/>
          <p:nvPr/>
        </p:nvSpPr>
        <p:spPr>
          <a:xfrm>
            <a:off x="9141878" y="4461136"/>
            <a:ext cx="2872371" cy="338554"/>
          </a:xfrm>
          <a:prstGeom prst="rect">
            <a:avLst/>
          </a:prstGeom>
          <a:solidFill>
            <a:srgbClr val="FF0000"/>
          </a:solidFill>
          <a:effectLst>
            <a:outerShdw blurRad="50800" dist="38100" dir="16200000" rotWithShape="0">
              <a:prstClr val="black">
                <a:alpha val="40000"/>
              </a:prstClr>
            </a:outerShdw>
          </a:effectLst>
        </p:spPr>
        <p:txBody>
          <a:bodyPr wrap="square" rtlCol="0" anchor="ctr">
            <a:spAutoFit/>
          </a:bodyPr>
          <a:lstStyle/>
          <a:p>
            <a:pPr algn="ctr"/>
            <a:r>
              <a:rPr lang="ro-RO" sz="1600" dirty="0"/>
              <a:t>R: DA, T Srl va fi amendat</a:t>
            </a:r>
          </a:p>
        </p:txBody>
      </p:sp>
      <p:sp>
        <p:nvSpPr>
          <p:cNvPr id="49" name="Rounded Rectangular Callout 48">
            <a:extLst>
              <a:ext uri="{FF2B5EF4-FFF2-40B4-BE49-F238E27FC236}">
                <a16:creationId xmlns:a16="http://schemas.microsoft.com/office/drawing/2014/main" id="{54994807-3EB7-E04D-A9B9-54ABFCEAF974}"/>
              </a:ext>
            </a:extLst>
          </p:cNvPr>
          <p:cNvSpPr/>
          <p:nvPr/>
        </p:nvSpPr>
        <p:spPr>
          <a:xfrm>
            <a:off x="7620000" y="6025156"/>
            <a:ext cx="4382558" cy="1864787"/>
          </a:xfrm>
          <a:prstGeom prst="wedgeRoundRectCallout">
            <a:avLst>
              <a:gd name="adj1" fmla="val -63574"/>
              <a:gd name="adj2" fmla="val -36134"/>
              <a:gd name="adj3" fmla="val 16667"/>
            </a:avLst>
          </a:prstGeom>
          <a:solidFill>
            <a:schemeClr val="bg2">
              <a:lumMod val="75000"/>
            </a:scheme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12"/>
              </a:spcAft>
            </a:pPr>
            <a:r>
              <a:rPr lang="ro-RO" sz="1600" dirty="0" err="1"/>
              <a:t>Skanska</a:t>
            </a:r>
            <a:r>
              <a:rPr lang="ro-RO" sz="1600" dirty="0"/>
              <a:t> (C‑724/17, ECLI:EU:C:2019:204) la p. 40, 48, 50 Curtea a confirmat că „cumpărătorul” trebuie să răspundă pentru că odată cu preluarea „ansamblului activităților comerciale” și asigurând astfel „continuitatea economică”, a fost preluată și răspunderea în materie de concurență</a:t>
            </a:r>
            <a:endParaRPr lang="ro-RO" sz="1600" i="1" dirty="0"/>
          </a:p>
        </p:txBody>
      </p:sp>
      <p:sp>
        <p:nvSpPr>
          <p:cNvPr id="50" name="Rounded Rectangular Callout 49">
            <a:extLst>
              <a:ext uri="{FF2B5EF4-FFF2-40B4-BE49-F238E27FC236}">
                <a16:creationId xmlns:a16="http://schemas.microsoft.com/office/drawing/2014/main" id="{C1D29A59-BF91-834E-849F-EA8B6C1A342D}"/>
              </a:ext>
            </a:extLst>
          </p:cNvPr>
          <p:cNvSpPr/>
          <p:nvPr/>
        </p:nvSpPr>
        <p:spPr>
          <a:xfrm>
            <a:off x="187555" y="6025156"/>
            <a:ext cx="5046560" cy="1799785"/>
          </a:xfrm>
          <a:prstGeom prst="wedgeRoundRectCallout">
            <a:avLst>
              <a:gd name="adj1" fmla="val 64612"/>
              <a:gd name="adj2" fmla="val -35393"/>
              <a:gd name="adj3" fmla="val 16667"/>
            </a:avLst>
          </a:prstGeom>
          <a:solidFill>
            <a:schemeClr val="bg2">
              <a:lumMod val="75000"/>
            </a:scheme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12"/>
              </a:spcAft>
            </a:pPr>
            <a:r>
              <a:rPr lang="ro-RO" sz="1600" dirty="0"/>
              <a:t>Parker </a:t>
            </a:r>
            <a:r>
              <a:rPr lang="ro-RO" sz="1600" dirty="0" err="1"/>
              <a:t>Hannifin</a:t>
            </a:r>
            <a:r>
              <a:rPr lang="ro-RO" sz="1600" dirty="0"/>
              <a:t> C‑434/13 P:</a:t>
            </a:r>
          </a:p>
          <a:p>
            <a:pPr algn="ctr">
              <a:spcAft>
                <a:spcPts val="612"/>
              </a:spcAft>
            </a:pPr>
            <a:r>
              <a:rPr lang="ro-RO" sz="1600" dirty="0"/>
              <a:t>41      ... atunci când două entități constituie aceeași unitate economică, faptul că entitatea care a săvârșit încălcarea există încă nu împiedică, în sine, sancționarea entității căreia aceasta i‑a transferat activitățile sale economice. </a:t>
            </a:r>
            <a:endParaRPr lang="ro-RO" sz="1600" i="1" dirty="0"/>
          </a:p>
        </p:txBody>
      </p:sp>
      <p:sp>
        <p:nvSpPr>
          <p:cNvPr id="51" name="TextBox 50">
            <a:extLst>
              <a:ext uri="{FF2B5EF4-FFF2-40B4-BE49-F238E27FC236}">
                <a16:creationId xmlns:a16="http://schemas.microsoft.com/office/drawing/2014/main" id="{4E30EF6F-4577-624B-B95A-AAFAF949DC9D}"/>
              </a:ext>
            </a:extLst>
          </p:cNvPr>
          <p:cNvSpPr txBox="1"/>
          <p:nvPr/>
        </p:nvSpPr>
        <p:spPr>
          <a:xfrm>
            <a:off x="5314706" y="4936602"/>
            <a:ext cx="2564484" cy="584775"/>
          </a:xfrm>
          <a:prstGeom prst="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defRPr sz="1400" b="1"/>
            </a:lvl1pPr>
          </a:lstStyle>
          <a:p>
            <a:pPr algn="ctr"/>
            <a:r>
              <a:rPr lang="ro-RO" sz="1600" dirty="0"/>
              <a:t>Principiul continuității economice</a:t>
            </a:r>
          </a:p>
        </p:txBody>
      </p:sp>
      <p:sp>
        <p:nvSpPr>
          <p:cNvPr id="52" name="TextBox 51">
            <a:extLst>
              <a:ext uri="{FF2B5EF4-FFF2-40B4-BE49-F238E27FC236}">
                <a16:creationId xmlns:a16="http://schemas.microsoft.com/office/drawing/2014/main" id="{7347E67D-A4F8-C448-AFCE-0BBC4AA97014}"/>
              </a:ext>
            </a:extLst>
          </p:cNvPr>
          <p:cNvSpPr txBox="1"/>
          <p:nvPr/>
        </p:nvSpPr>
        <p:spPr>
          <a:xfrm>
            <a:off x="1637194" y="5287533"/>
            <a:ext cx="2738884" cy="584775"/>
          </a:xfrm>
          <a:prstGeom prst="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lgn="ctr">
              <a:defRPr sz="1600" b="1"/>
            </a:lvl1pPr>
          </a:lstStyle>
          <a:p>
            <a:r>
              <a:rPr lang="ro-RO" dirty="0"/>
              <a:t>Aspectul de drept public – aplicarea amenzii</a:t>
            </a:r>
          </a:p>
        </p:txBody>
      </p:sp>
      <p:sp>
        <p:nvSpPr>
          <p:cNvPr id="53" name="TextBox 52">
            <a:extLst>
              <a:ext uri="{FF2B5EF4-FFF2-40B4-BE49-F238E27FC236}">
                <a16:creationId xmlns:a16="http://schemas.microsoft.com/office/drawing/2014/main" id="{4E22B4A7-57E1-E049-9FEB-ADF3BE6A3211}"/>
              </a:ext>
            </a:extLst>
          </p:cNvPr>
          <p:cNvSpPr txBox="1"/>
          <p:nvPr/>
        </p:nvSpPr>
        <p:spPr>
          <a:xfrm>
            <a:off x="8601158" y="5244810"/>
            <a:ext cx="2713018" cy="584775"/>
          </a:xfrm>
          <a:prstGeom prst="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lgn="ctr">
              <a:defRPr sz="1600" b="1"/>
            </a:lvl1pPr>
          </a:lstStyle>
          <a:p>
            <a:r>
              <a:rPr lang="ro-RO" dirty="0"/>
              <a:t>Aspectul de drept privat – repararea prejudiciului</a:t>
            </a:r>
          </a:p>
        </p:txBody>
      </p:sp>
      <p:grpSp>
        <p:nvGrpSpPr>
          <p:cNvPr id="24" name="Group 23">
            <a:extLst>
              <a:ext uri="{FF2B5EF4-FFF2-40B4-BE49-F238E27FC236}">
                <a16:creationId xmlns:a16="http://schemas.microsoft.com/office/drawing/2014/main" id="{456D49AD-B2E7-3F40-9963-6B8442166317}"/>
              </a:ext>
            </a:extLst>
          </p:cNvPr>
          <p:cNvGrpSpPr/>
          <p:nvPr/>
        </p:nvGrpSpPr>
        <p:grpSpPr>
          <a:xfrm>
            <a:off x="5228331" y="272994"/>
            <a:ext cx="6861678" cy="307779"/>
            <a:chOff x="899768" y="2451427"/>
            <a:chExt cx="4778491" cy="301867"/>
          </a:xfrm>
        </p:grpSpPr>
        <p:sp>
          <p:nvSpPr>
            <p:cNvPr id="25" name="Process 24">
              <a:extLst>
                <a:ext uri="{FF2B5EF4-FFF2-40B4-BE49-F238E27FC236}">
                  <a16:creationId xmlns:a16="http://schemas.microsoft.com/office/drawing/2014/main" id="{983ED1C0-AA8A-3B46-9C8B-E3A53039DDC6}"/>
                </a:ext>
              </a:extLst>
            </p:cNvPr>
            <p:cNvSpPr/>
            <p:nvPr/>
          </p:nvSpPr>
          <p:spPr>
            <a:xfrm>
              <a:off x="899768" y="2451427"/>
              <a:ext cx="595575" cy="301865"/>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b="1" dirty="0"/>
                <a:t>1.3</a:t>
              </a:r>
            </a:p>
          </p:txBody>
        </p:sp>
        <p:sp>
          <p:nvSpPr>
            <p:cNvPr id="26" name="Process 25">
              <a:extLst>
                <a:ext uri="{FF2B5EF4-FFF2-40B4-BE49-F238E27FC236}">
                  <a16:creationId xmlns:a16="http://schemas.microsoft.com/office/drawing/2014/main" id="{FC7CC473-0C6A-A347-B4D9-B071FB7CF58B}"/>
                </a:ext>
              </a:extLst>
            </p:cNvPr>
            <p:cNvSpPr/>
            <p:nvPr/>
          </p:nvSpPr>
          <p:spPr>
            <a:xfrm>
              <a:off x="1495342" y="2451429"/>
              <a:ext cx="4182917" cy="301865"/>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lvl="0"/>
              <a:r>
                <a:rPr lang="ro-RO" sz="1400" b="1" dirty="0"/>
                <a:t>Întreprinderi - Unitate Economică – principiul continuității economice</a:t>
              </a:r>
              <a:endParaRPr lang="en-US" sz="1400" b="1" dirty="0"/>
            </a:p>
          </p:txBody>
        </p:sp>
      </p:grpSp>
      <p:grpSp>
        <p:nvGrpSpPr>
          <p:cNvPr id="29" name="Group 28">
            <a:extLst>
              <a:ext uri="{FF2B5EF4-FFF2-40B4-BE49-F238E27FC236}">
                <a16:creationId xmlns:a16="http://schemas.microsoft.com/office/drawing/2014/main" id="{A10668F6-34E8-6B4F-863F-C832144EDB54}"/>
              </a:ext>
            </a:extLst>
          </p:cNvPr>
          <p:cNvGrpSpPr/>
          <p:nvPr/>
        </p:nvGrpSpPr>
        <p:grpSpPr>
          <a:xfrm>
            <a:off x="5778714" y="2229481"/>
            <a:ext cx="6223844" cy="1170849"/>
            <a:chOff x="384854" y="2551512"/>
            <a:chExt cx="6425030" cy="1208696"/>
          </a:xfrm>
        </p:grpSpPr>
        <p:sp>
          <p:nvSpPr>
            <p:cNvPr id="30" name="Process 29">
              <a:extLst>
                <a:ext uri="{FF2B5EF4-FFF2-40B4-BE49-F238E27FC236}">
                  <a16:creationId xmlns:a16="http://schemas.microsoft.com/office/drawing/2014/main" id="{6840C3EE-2A5D-D749-8ECA-37A78D68C8C6}"/>
                </a:ext>
              </a:extLst>
            </p:cNvPr>
            <p:cNvSpPr/>
            <p:nvPr/>
          </p:nvSpPr>
          <p:spPr>
            <a:xfrm>
              <a:off x="384854" y="2551512"/>
              <a:ext cx="3471878" cy="349498"/>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p>
              <a:pPr algn="ctr"/>
              <a:r>
                <a:rPr lang="ro-RO" sz="1600" b="1" dirty="0"/>
                <a:t>Articolul 67 Legea concurenței</a:t>
              </a:r>
            </a:p>
          </p:txBody>
        </p:sp>
        <p:sp>
          <p:nvSpPr>
            <p:cNvPr id="31" name="TextBox 30">
              <a:extLst>
                <a:ext uri="{FF2B5EF4-FFF2-40B4-BE49-F238E27FC236}">
                  <a16:creationId xmlns:a16="http://schemas.microsoft.com/office/drawing/2014/main" id="{045399F2-8F21-2E42-B964-1721B8791771}"/>
                </a:ext>
              </a:extLst>
            </p:cNvPr>
            <p:cNvSpPr txBox="1"/>
            <p:nvPr/>
          </p:nvSpPr>
          <p:spPr>
            <a:xfrm>
              <a:off x="384854" y="2902349"/>
              <a:ext cx="6425030" cy="857859"/>
            </a:xfrm>
            <a:prstGeom prst="rect">
              <a:avLst/>
            </a:prstGeom>
            <a:noFill/>
            <a:ln w="12700">
              <a:solidFill>
                <a:schemeClr val="accent1"/>
              </a:solidFill>
            </a:ln>
          </p:spPr>
          <p:txBody>
            <a:bodyPr wrap="square" rtlCol="0">
              <a:spAutoFit/>
            </a:bodyPr>
            <a:lstStyle/>
            <a:p>
              <a:r>
                <a:rPr lang="ro-RO" sz="1600" dirty="0">
                  <a:solidFill>
                    <a:schemeClr val="accent1"/>
                  </a:solidFill>
                </a:rPr>
                <a:t>(3) Pentru determinarea nivelului de bază al amenzii, </a:t>
              </a:r>
              <a:r>
                <a:rPr lang="ro-RO" sz="1600" u="sng" dirty="0">
                  <a:solidFill>
                    <a:schemeClr val="accent1"/>
                  </a:solidFill>
                </a:rPr>
                <a:t>ca bază de calcul se ia cifra totală de afaceri realizată de întreprindere în anul anterior </a:t>
              </a:r>
              <a:r>
                <a:rPr lang="ro-RO" sz="1600" u="sng" dirty="0" err="1">
                  <a:solidFill>
                    <a:schemeClr val="accent1"/>
                  </a:solidFill>
                </a:rPr>
                <a:t>sancţionării</a:t>
              </a:r>
              <a:r>
                <a:rPr lang="ro-RO" sz="1600" dirty="0">
                  <a:solidFill>
                    <a:schemeClr val="accent1"/>
                  </a:solidFill>
                </a:rPr>
                <a:t>.</a:t>
              </a:r>
            </a:p>
          </p:txBody>
        </p:sp>
      </p:grpSp>
      <p:pic>
        <p:nvPicPr>
          <p:cNvPr id="32" name="Picture 31">
            <a:extLst>
              <a:ext uri="{FF2B5EF4-FFF2-40B4-BE49-F238E27FC236}">
                <a16:creationId xmlns:a16="http://schemas.microsoft.com/office/drawing/2014/main" id="{29DCB41A-2091-614E-B903-FB884AB052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027" y="1033307"/>
            <a:ext cx="949330" cy="949330"/>
          </a:xfrm>
          <a:prstGeom prst="rect">
            <a:avLst/>
          </a:prstGeom>
        </p:spPr>
      </p:pic>
      <p:pic>
        <p:nvPicPr>
          <p:cNvPr id="34" name="Picture 33">
            <a:extLst>
              <a:ext uri="{FF2B5EF4-FFF2-40B4-BE49-F238E27FC236}">
                <a16:creationId xmlns:a16="http://schemas.microsoft.com/office/drawing/2014/main" id="{FA2B284B-EC9E-414C-8E9B-D0BC39AEAA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4059" y="3681087"/>
            <a:ext cx="949326" cy="949326"/>
          </a:xfrm>
          <a:prstGeom prst="rect">
            <a:avLst/>
          </a:prstGeom>
        </p:spPr>
      </p:pic>
      <p:pic>
        <p:nvPicPr>
          <p:cNvPr id="36" name="Picture 35">
            <a:extLst>
              <a:ext uri="{FF2B5EF4-FFF2-40B4-BE49-F238E27FC236}">
                <a16:creationId xmlns:a16="http://schemas.microsoft.com/office/drawing/2014/main" id="{598E3967-DBB1-5646-AF1D-78403DC2B8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3063" y="1016394"/>
            <a:ext cx="966243" cy="966243"/>
          </a:xfrm>
          <a:prstGeom prst="rect">
            <a:avLst/>
          </a:prstGeom>
        </p:spPr>
      </p:pic>
      <p:cxnSp>
        <p:nvCxnSpPr>
          <p:cNvPr id="41" name="Straight Arrow Connector 40">
            <a:extLst>
              <a:ext uri="{FF2B5EF4-FFF2-40B4-BE49-F238E27FC236}">
                <a16:creationId xmlns:a16="http://schemas.microsoft.com/office/drawing/2014/main" id="{7BF6AF75-0F37-2F4F-95E3-E47FD49A40CA}"/>
              </a:ext>
            </a:extLst>
          </p:cNvPr>
          <p:cNvCxnSpPr>
            <a:cxnSpLocks/>
          </p:cNvCxnSpPr>
          <p:nvPr/>
        </p:nvCxnSpPr>
        <p:spPr>
          <a:xfrm flipH="1" flipV="1">
            <a:off x="1409053" y="1965681"/>
            <a:ext cx="7030" cy="1698450"/>
          </a:xfrm>
          <a:prstGeom prst="straightConnector1">
            <a:avLst/>
          </a:prstGeom>
          <a:ln w="25400">
            <a:solidFill>
              <a:schemeClr val="tx1"/>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377BE57D-1A12-F043-80BD-AE71C41579F6}"/>
              </a:ext>
            </a:extLst>
          </p:cNvPr>
          <p:cNvSpPr txBox="1"/>
          <p:nvPr/>
        </p:nvSpPr>
        <p:spPr>
          <a:xfrm rot="16200000">
            <a:off x="326141" y="2579866"/>
            <a:ext cx="1388519" cy="523220"/>
          </a:xfrm>
          <a:prstGeom prst="rect">
            <a:avLst/>
          </a:prstGeom>
          <a:solidFill>
            <a:srgbClr val="EA3F33"/>
          </a:solidFill>
          <a:effectLst>
            <a:outerShdw blurRad="50800" dist="38100" dir="16200000" rotWithShape="0">
              <a:prstClr val="black">
                <a:alpha val="40000"/>
              </a:prstClr>
            </a:outerShdw>
          </a:effectLst>
        </p:spPr>
        <p:txBody>
          <a:bodyPr wrap="square" rtlCol="0">
            <a:spAutoFit/>
          </a:bodyPr>
          <a:lstStyle>
            <a:defPPr>
              <a:defRPr lang="en-GB"/>
            </a:defPPr>
            <a:lvl1pPr lvl="0">
              <a:defRPr sz="1400" b="1"/>
            </a:lvl1pPr>
          </a:lstStyle>
          <a:p>
            <a:r>
              <a:rPr lang="ro-RO" dirty="0"/>
              <a:t>Constituie o societate-fiică</a:t>
            </a:r>
          </a:p>
        </p:txBody>
      </p:sp>
      <p:grpSp>
        <p:nvGrpSpPr>
          <p:cNvPr id="5" name="Group 4">
            <a:extLst>
              <a:ext uri="{FF2B5EF4-FFF2-40B4-BE49-F238E27FC236}">
                <a16:creationId xmlns:a16="http://schemas.microsoft.com/office/drawing/2014/main" id="{FD5AF6FF-582F-F743-9D2D-42FE2CD1064B}"/>
              </a:ext>
            </a:extLst>
          </p:cNvPr>
          <p:cNvGrpSpPr/>
          <p:nvPr/>
        </p:nvGrpSpPr>
        <p:grpSpPr>
          <a:xfrm>
            <a:off x="0" y="1"/>
            <a:ext cx="12188209" cy="8068212"/>
            <a:chOff x="-212916" y="7678457"/>
            <a:chExt cx="10851961" cy="5206109"/>
          </a:xfrm>
        </p:grpSpPr>
        <p:pic>
          <p:nvPicPr>
            <p:cNvPr id="21" name="Picture 20">
              <a:extLst>
                <a:ext uri="{FF2B5EF4-FFF2-40B4-BE49-F238E27FC236}">
                  <a16:creationId xmlns:a16="http://schemas.microsoft.com/office/drawing/2014/main" id="{504484C0-97A3-B34E-9C20-C6CDE2200D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916" y="7678457"/>
              <a:ext cx="10851961" cy="5206109"/>
            </a:xfrm>
            <a:prstGeom prst="rect">
              <a:avLst/>
            </a:prstGeom>
          </p:spPr>
        </p:pic>
        <p:sp>
          <p:nvSpPr>
            <p:cNvPr id="3" name="Right Arrow 2">
              <a:extLst>
                <a:ext uri="{FF2B5EF4-FFF2-40B4-BE49-F238E27FC236}">
                  <a16:creationId xmlns:a16="http://schemas.microsoft.com/office/drawing/2014/main" id="{A05038C6-B3E8-A043-A8F5-85E46583AD54}"/>
                </a:ext>
              </a:extLst>
            </p:cNvPr>
            <p:cNvSpPr/>
            <p:nvPr/>
          </p:nvSpPr>
          <p:spPr>
            <a:xfrm rot="18860844">
              <a:off x="-2353" y="8787199"/>
              <a:ext cx="1803301" cy="1633071"/>
            </a:xfrm>
            <a:prstGeom prst="rightArrow">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p>
              <a:pPr algn="ctr"/>
              <a:r>
                <a:rPr lang="ro-RO" sz="1800" b="1" dirty="0"/>
                <a:t>Link la articol în subsolul acestui video</a:t>
              </a:r>
            </a:p>
          </p:txBody>
        </p:sp>
      </p:grpSp>
    </p:spTree>
    <p:extLst>
      <p:ext uri="{BB962C8B-B14F-4D97-AF65-F5344CB8AC3E}">
        <p14:creationId xmlns:p14="http://schemas.microsoft.com/office/powerpoint/2010/main" val="3965214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linds(horizontal)">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dissolv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p:tgtEl>
                                          <p:spTgt spid="51"/>
                                        </p:tgtEl>
                                        <p:attrNameLst>
                                          <p:attrName>ppt_y</p:attrName>
                                        </p:attrNameLst>
                                      </p:cBhvr>
                                      <p:tavLst>
                                        <p:tav tm="0">
                                          <p:val>
                                            <p:strVal val="#ppt_y+#ppt_h*1.125000"/>
                                          </p:val>
                                        </p:tav>
                                        <p:tav tm="100000">
                                          <p:val>
                                            <p:strVal val="#ppt_y"/>
                                          </p:val>
                                        </p:tav>
                                      </p:tavLst>
                                    </p:anim>
                                    <p:animEffect transition="in" filter="wipe(up)">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additive="base">
                                        <p:cTn id="62" dur="500"/>
                                        <p:tgtEl>
                                          <p:spTgt spid="52"/>
                                        </p:tgtEl>
                                        <p:attrNameLst>
                                          <p:attrName>ppt_y</p:attrName>
                                        </p:attrNameLst>
                                      </p:cBhvr>
                                      <p:tavLst>
                                        <p:tav tm="0">
                                          <p:val>
                                            <p:strVal val="#ppt_y+#ppt_h*1.125000"/>
                                          </p:val>
                                        </p:tav>
                                        <p:tav tm="100000">
                                          <p:val>
                                            <p:strVal val="#ppt_y"/>
                                          </p:val>
                                        </p:tav>
                                      </p:tavLst>
                                    </p:anim>
                                    <p:animEffect transition="in" filter="wipe(up)">
                                      <p:cBhvr>
                                        <p:cTn id="63" dur="500"/>
                                        <p:tgtEl>
                                          <p:spTgt spid="52"/>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500"/>
                                        <p:tgtEl>
                                          <p:spTgt spid="53"/>
                                        </p:tgtEl>
                                        <p:attrNameLst>
                                          <p:attrName>ppt_y</p:attrName>
                                        </p:attrNameLst>
                                      </p:cBhvr>
                                      <p:tavLst>
                                        <p:tav tm="0">
                                          <p:val>
                                            <p:strVal val="#ppt_y+#ppt_h*1.125000"/>
                                          </p:val>
                                        </p:tav>
                                        <p:tav tm="100000">
                                          <p:val>
                                            <p:strVal val="#ppt_y"/>
                                          </p:val>
                                        </p:tav>
                                      </p:tavLst>
                                    </p:anim>
                                    <p:animEffect transition="in" filter="wipe(up)">
                                      <p:cBhvr>
                                        <p:cTn id="69" dur="500"/>
                                        <p:tgtEl>
                                          <p:spTgt spid="53"/>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anim calcmode="lin" valueType="num">
                                      <p:cBhvr>
                                        <p:cTn id="81" dur="500" fill="hold"/>
                                        <p:tgtEl>
                                          <p:spTgt spid="49"/>
                                        </p:tgtEl>
                                        <p:attrNameLst>
                                          <p:attrName>ppt_w</p:attrName>
                                        </p:attrNameLst>
                                      </p:cBhvr>
                                      <p:tavLst>
                                        <p:tav tm="0">
                                          <p:val>
                                            <p:fltVal val="0"/>
                                          </p:val>
                                        </p:tav>
                                        <p:tav tm="100000">
                                          <p:val>
                                            <p:strVal val="#ppt_w"/>
                                          </p:val>
                                        </p:tav>
                                      </p:tavLst>
                                    </p:anim>
                                    <p:anim calcmode="lin" valueType="num">
                                      <p:cBhvr>
                                        <p:cTn id="82" dur="500" fill="hold"/>
                                        <p:tgtEl>
                                          <p:spTgt spid="49"/>
                                        </p:tgtEl>
                                        <p:attrNameLst>
                                          <p:attrName>ppt_h</p:attrName>
                                        </p:attrNameLst>
                                      </p:cBhvr>
                                      <p:tavLst>
                                        <p:tav tm="0">
                                          <p:val>
                                            <p:fltVal val="0"/>
                                          </p:val>
                                        </p:tav>
                                        <p:tav tm="100000">
                                          <p:val>
                                            <p:strVal val="#ppt_h"/>
                                          </p:val>
                                        </p:tav>
                                      </p:tavLst>
                                    </p:anim>
                                    <p:animEffect transition="in" filter="fade">
                                      <p:cBhvr>
                                        <p:cTn id="83" dur="500"/>
                                        <p:tgtEl>
                                          <p:spTgt spid="49"/>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blinds(horizontal)">
                                      <p:cBhvr>
                                        <p:cTn id="88" dur="5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dissolve">
                                      <p:cBhvr>
                                        <p:cTn id="9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3" grpId="0" animBg="1"/>
      <p:bldP spid="7" grpId="0" animBg="1"/>
      <p:bldP spid="48" grpId="0" animBg="1"/>
      <p:bldP spid="42" grpId="0" animBg="1"/>
      <p:bldP spid="49" grpId="0" animBg="1"/>
      <p:bldP spid="50" grpId="0" animBg="1"/>
      <p:bldP spid="51" grpId="0" animBg="1"/>
      <p:bldP spid="52"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sp>
        <p:nvSpPr>
          <p:cNvPr id="26" name="Process 25">
            <a:extLst>
              <a:ext uri="{FF2B5EF4-FFF2-40B4-BE49-F238E27FC236}">
                <a16:creationId xmlns:a16="http://schemas.microsoft.com/office/drawing/2014/main" id="{BC04B0F6-22D2-6F42-BD25-92279455305D}"/>
              </a:ext>
            </a:extLst>
          </p:cNvPr>
          <p:cNvSpPr/>
          <p:nvPr/>
        </p:nvSpPr>
        <p:spPr>
          <a:xfrm>
            <a:off x="304938" y="27032"/>
            <a:ext cx="3560910" cy="338554"/>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Acorduri Anticoncurențiale</a:t>
            </a:r>
          </a:p>
        </p:txBody>
      </p:sp>
      <p:grpSp>
        <p:nvGrpSpPr>
          <p:cNvPr id="29" name="Group 28">
            <a:extLst>
              <a:ext uri="{FF2B5EF4-FFF2-40B4-BE49-F238E27FC236}">
                <a16:creationId xmlns:a16="http://schemas.microsoft.com/office/drawing/2014/main" id="{50597166-5BEC-194B-8A4E-28BDED915253}"/>
              </a:ext>
            </a:extLst>
          </p:cNvPr>
          <p:cNvGrpSpPr/>
          <p:nvPr/>
        </p:nvGrpSpPr>
        <p:grpSpPr>
          <a:xfrm>
            <a:off x="313958" y="4246478"/>
            <a:ext cx="7243481" cy="338555"/>
            <a:chOff x="3394091" y="1344409"/>
            <a:chExt cx="7104321" cy="332051"/>
          </a:xfrm>
        </p:grpSpPr>
        <p:sp>
          <p:nvSpPr>
            <p:cNvPr id="30" name="Process 29">
              <a:extLst>
                <a:ext uri="{FF2B5EF4-FFF2-40B4-BE49-F238E27FC236}">
                  <a16:creationId xmlns:a16="http://schemas.microsoft.com/office/drawing/2014/main" id="{97FB63FF-95BB-174B-9382-A341F6A5CD39}"/>
                </a:ext>
              </a:extLst>
            </p:cNvPr>
            <p:cNvSpPr/>
            <p:nvPr/>
          </p:nvSpPr>
          <p:spPr>
            <a:xfrm>
              <a:off x="3394091" y="1344410"/>
              <a:ext cx="311727" cy="332050"/>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t>1</a:t>
              </a:r>
            </a:p>
          </p:txBody>
        </p:sp>
        <p:sp>
          <p:nvSpPr>
            <p:cNvPr id="31" name="Process 30">
              <a:extLst>
                <a:ext uri="{FF2B5EF4-FFF2-40B4-BE49-F238E27FC236}">
                  <a16:creationId xmlns:a16="http://schemas.microsoft.com/office/drawing/2014/main" id="{7D318A45-6689-7D49-A5A1-A059D6CF006D}"/>
                </a:ext>
              </a:extLst>
            </p:cNvPr>
            <p:cNvSpPr/>
            <p:nvPr/>
          </p:nvSpPr>
          <p:spPr>
            <a:xfrm>
              <a:off x="3705816" y="1344409"/>
              <a:ext cx="6792596" cy="332050"/>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Asociațiile de întreprinderi – în calitate de </a:t>
              </a:r>
              <a:r>
                <a:rPr lang="ro-RO" sz="1600" b="1" u="sng" dirty="0">
                  <a:latin typeface="Arial" panose="020B0604020202020204" pitchFamily="34" charset="0"/>
                  <a:cs typeface="Arial" panose="020B0604020202020204" pitchFamily="34" charset="0"/>
                </a:rPr>
                <a:t>întreprindere</a:t>
              </a:r>
              <a:r>
                <a:rPr lang="ro-RO" sz="1600" b="1" dirty="0">
                  <a:latin typeface="Arial" panose="020B0604020202020204" pitchFamily="34" charset="0"/>
                  <a:cs typeface="Arial" panose="020B0604020202020204" pitchFamily="34" charset="0"/>
                </a:rPr>
                <a:t> parte la acord</a:t>
              </a:r>
            </a:p>
          </p:txBody>
        </p:sp>
      </p:grpSp>
      <p:grpSp>
        <p:nvGrpSpPr>
          <p:cNvPr id="34" name="Group 33">
            <a:extLst>
              <a:ext uri="{FF2B5EF4-FFF2-40B4-BE49-F238E27FC236}">
                <a16:creationId xmlns:a16="http://schemas.microsoft.com/office/drawing/2014/main" id="{47343F1F-F255-014F-972B-53A21681DB6F}"/>
              </a:ext>
            </a:extLst>
          </p:cNvPr>
          <p:cNvGrpSpPr/>
          <p:nvPr/>
        </p:nvGrpSpPr>
        <p:grpSpPr>
          <a:xfrm>
            <a:off x="304938" y="4731266"/>
            <a:ext cx="7252501" cy="338554"/>
            <a:chOff x="3394091" y="1344410"/>
            <a:chExt cx="7113168" cy="332050"/>
          </a:xfrm>
        </p:grpSpPr>
        <p:sp>
          <p:nvSpPr>
            <p:cNvPr id="36" name="Process 35">
              <a:extLst>
                <a:ext uri="{FF2B5EF4-FFF2-40B4-BE49-F238E27FC236}">
                  <a16:creationId xmlns:a16="http://schemas.microsoft.com/office/drawing/2014/main" id="{7666AE29-F445-AE4A-ACA1-0112D7C11661}"/>
                </a:ext>
              </a:extLst>
            </p:cNvPr>
            <p:cNvSpPr/>
            <p:nvPr/>
          </p:nvSpPr>
          <p:spPr>
            <a:xfrm>
              <a:off x="3394091" y="1344410"/>
              <a:ext cx="311727" cy="332050"/>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t>2</a:t>
              </a:r>
            </a:p>
          </p:txBody>
        </p:sp>
        <p:sp>
          <p:nvSpPr>
            <p:cNvPr id="37" name="Process 36">
              <a:extLst>
                <a:ext uri="{FF2B5EF4-FFF2-40B4-BE49-F238E27FC236}">
                  <a16:creationId xmlns:a16="http://schemas.microsoft.com/office/drawing/2014/main" id="{679F15E0-50FD-6143-89F5-646DD46E2199}"/>
                </a:ext>
              </a:extLst>
            </p:cNvPr>
            <p:cNvSpPr/>
            <p:nvPr/>
          </p:nvSpPr>
          <p:spPr>
            <a:xfrm>
              <a:off x="3705818" y="1344410"/>
              <a:ext cx="6801441" cy="332050"/>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Asociațiile de întreprinderi – prin emiterea unei decizii</a:t>
              </a:r>
            </a:p>
          </p:txBody>
        </p:sp>
      </p:grpSp>
      <p:grpSp>
        <p:nvGrpSpPr>
          <p:cNvPr id="21" name="Group 20">
            <a:extLst>
              <a:ext uri="{FF2B5EF4-FFF2-40B4-BE49-F238E27FC236}">
                <a16:creationId xmlns:a16="http://schemas.microsoft.com/office/drawing/2014/main" id="{D476A7CB-4AF9-C14D-99F0-A91C7E0286CB}"/>
              </a:ext>
            </a:extLst>
          </p:cNvPr>
          <p:cNvGrpSpPr/>
          <p:nvPr/>
        </p:nvGrpSpPr>
        <p:grpSpPr>
          <a:xfrm>
            <a:off x="8023790" y="290540"/>
            <a:ext cx="3878743" cy="339598"/>
            <a:chOff x="3394091" y="1322774"/>
            <a:chExt cx="3804226" cy="333074"/>
          </a:xfrm>
        </p:grpSpPr>
        <p:sp>
          <p:nvSpPr>
            <p:cNvPr id="22" name="Process 21">
              <a:extLst>
                <a:ext uri="{FF2B5EF4-FFF2-40B4-BE49-F238E27FC236}">
                  <a16:creationId xmlns:a16="http://schemas.microsoft.com/office/drawing/2014/main" id="{D131ED25-BC14-9B4A-BBD2-C8C8046A7E6F}"/>
                </a:ext>
              </a:extLst>
            </p:cNvPr>
            <p:cNvSpPr/>
            <p:nvPr/>
          </p:nvSpPr>
          <p:spPr>
            <a:xfrm>
              <a:off x="3394091" y="1323798"/>
              <a:ext cx="311727" cy="332050"/>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t>2</a:t>
              </a:r>
            </a:p>
          </p:txBody>
        </p:sp>
        <p:sp>
          <p:nvSpPr>
            <p:cNvPr id="23" name="Process 22">
              <a:extLst>
                <a:ext uri="{FF2B5EF4-FFF2-40B4-BE49-F238E27FC236}">
                  <a16:creationId xmlns:a16="http://schemas.microsoft.com/office/drawing/2014/main" id="{54BE2068-E400-AB42-8E05-602F5E24F489}"/>
                </a:ext>
              </a:extLst>
            </p:cNvPr>
            <p:cNvSpPr/>
            <p:nvPr/>
          </p:nvSpPr>
          <p:spPr>
            <a:xfrm>
              <a:off x="3705818" y="1322774"/>
              <a:ext cx="3492499" cy="332050"/>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Asociațiile de întreprinderi</a:t>
              </a:r>
            </a:p>
          </p:txBody>
        </p:sp>
      </p:grpSp>
      <p:grpSp>
        <p:nvGrpSpPr>
          <p:cNvPr id="32" name="Group 31">
            <a:extLst>
              <a:ext uri="{FF2B5EF4-FFF2-40B4-BE49-F238E27FC236}">
                <a16:creationId xmlns:a16="http://schemas.microsoft.com/office/drawing/2014/main" id="{E4B8A9A0-5E38-A042-97BD-10150403E1F5}"/>
              </a:ext>
            </a:extLst>
          </p:cNvPr>
          <p:cNvGrpSpPr/>
          <p:nvPr/>
        </p:nvGrpSpPr>
        <p:grpSpPr>
          <a:xfrm>
            <a:off x="7875270" y="3315131"/>
            <a:ext cx="4107547" cy="1122033"/>
            <a:chOff x="5271221" y="1615176"/>
            <a:chExt cx="4240324" cy="1158302"/>
          </a:xfrm>
        </p:grpSpPr>
        <p:sp>
          <p:nvSpPr>
            <p:cNvPr id="33" name="TextBox 32">
              <a:extLst>
                <a:ext uri="{FF2B5EF4-FFF2-40B4-BE49-F238E27FC236}">
                  <a16:creationId xmlns:a16="http://schemas.microsoft.com/office/drawing/2014/main" id="{B3271C22-3D5B-2540-B4DB-266045A3922A}"/>
                </a:ext>
              </a:extLst>
            </p:cNvPr>
            <p:cNvSpPr txBox="1"/>
            <p:nvPr/>
          </p:nvSpPr>
          <p:spPr>
            <a:xfrm>
              <a:off x="5271221" y="1915619"/>
              <a:ext cx="4240324" cy="857859"/>
            </a:xfrm>
            <a:prstGeom prst="rect">
              <a:avLst/>
            </a:prstGeom>
            <a:noFill/>
            <a:ln w="12700">
              <a:solidFill>
                <a:schemeClr val="accent1"/>
              </a:solidFill>
            </a:ln>
          </p:spPr>
          <p:txBody>
            <a:bodyPr wrap="square" rtlCol="0" anchor="ctr">
              <a:spAutoFit/>
            </a:bodyPr>
            <a:lstStyle/>
            <a:p>
              <a:pPr algn="ctr"/>
              <a:r>
                <a:rPr lang="ro-RO" sz="1600" b="1" dirty="0">
                  <a:solidFill>
                    <a:schemeClr val="accent1"/>
                  </a:solidFill>
                </a:rPr>
                <a:t>activitate economică – orice activitate care constă în oferirea de produse pe o anumită </a:t>
              </a:r>
              <a:r>
                <a:rPr lang="ro-RO" sz="1600" b="1" dirty="0" err="1">
                  <a:solidFill>
                    <a:schemeClr val="accent1"/>
                  </a:solidFill>
                </a:rPr>
                <a:t>piaţă</a:t>
              </a:r>
              <a:r>
                <a:rPr lang="ro-RO" sz="1600" b="1" dirty="0">
                  <a:solidFill>
                    <a:schemeClr val="accent1"/>
                  </a:solidFill>
                </a:rPr>
                <a:t>;</a:t>
              </a:r>
            </a:p>
          </p:txBody>
        </p:sp>
        <p:sp>
          <p:nvSpPr>
            <p:cNvPr id="35" name="Rectangle 34">
              <a:extLst>
                <a:ext uri="{FF2B5EF4-FFF2-40B4-BE49-F238E27FC236}">
                  <a16:creationId xmlns:a16="http://schemas.microsoft.com/office/drawing/2014/main" id="{D63A85E3-E7D9-B946-8D45-CB2CE740B271}"/>
                </a:ext>
              </a:extLst>
            </p:cNvPr>
            <p:cNvSpPr/>
            <p:nvPr/>
          </p:nvSpPr>
          <p:spPr>
            <a:xfrm>
              <a:off x="6878712" y="1615176"/>
              <a:ext cx="1271997" cy="349498"/>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dirty="0"/>
                <a:t>Art. 4 LC</a:t>
              </a:r>
            </a:p>
          </p:txBody>
        </p:sp>
      </p:grpSp>
      <p:grpSp>
        <p:nvGrpSpPr>
          <p:cNvPr id="2" name="Group 1">
            <a:extLst>
              <a:ext uri="{FF2B5EF4-FFF2-40B4-BE49-F238E27FC236}">
                <a16:creationId xmlns:a16="http://schemas.microsoft.com/office/drawing/2014/main" id="{7A3DFAF7-36CF-5642-BDE2-D10B0CE80C5F}"/>
              </a:ext>
            </a:extLst>
          </p:cNvPr>
          <p:cNvGrpSpPr/>
          <p:nvPr/>
        </p:nvGrpSpPr>
        <p:grpSpPr>
          <a:xfrm>
            <a:off x="7975046" y="4457966"/>
            <a:ext cx="4007771" cy="1614581"/>
            <a:chOff x="1116624" y="2762892"/>
            <a:chExt cx="4137323" cy="1666772"/>
          </a:xfrm>
        </p:grpSpPr>
        <p:sp>
          <p:nvSpPr>
            <p:cNvPr id="47" name="TextBox 46">
              <a:extLst>
                <a:ext uri="{FF2B5EF4-FFF2-40B4-BE49-F238E27FC236}">
                  <a16:creationId xmlns:a16="http://schemas.microsoft.com/office/drawing/2014/main" id="{0F221E16-9E81-3546-8A9C-AA8967058713}"/>
                </a:ext>
              </a:extLst>
            </p:cNvPr>
            <p:cNvSpPr txBox="1"/>
            <p:nvPr/>
          </p:nvSpPr>
          <p:spPr>
            <a:xfrm>
              <a:off x="1116624" y="3063445"/>
              <a:ext cx="4137323" cy="1366219"/>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r>
                <a:rPr lang="ro-RO" sz="1600" dirty="0">
                  <a:latin typeface="Arial" panose="020B0604020202020204" pitchFamily="34" charset="0"/>
                  <a:cs typeface="Arial" panose="020B0604020202020204" pitchFamily="34" charset="0"/>
                </a:rPr>
                <a:t>întreprindere – orice entitate, </a:t>
              </a:r>
              <a:r>
                <a:rPr lang="ro-RO" sz="1600" strike="sngStrike" dirty="0">
                  <a:latin typeface="Arial" panose="020B0604020202020204" pitchFamily="34" charset="0"/>
                  <a:cs typeface="Arial" panose="020B0604020202020204" pitchFamily="34" charset="0"/>
                </a:rPr>
                <a:t>inclusiv </a:t>
              </a:r>
              <a:r>
                <a:rPr lang="ro-RO" sz="1600" strike="sngStrike" dirty="0" err="1">
                  <a:latin typeface="Arial" panose="020B0604020202020204" pitchFamily="34" charset="0"/>
                  <a:cs typeface="Arial" panose="020B0604020202020204" pitchFamily="34" charset="0"/>
                </a:rPr>
                <a:t>asociaţie</a:t>
              </a:r>
              <a:r>
                <a:rPr lang="ro-RO" sz="1600" strike="sngStrike" dirty="0">
                  <a:latin typeface="Arial" panose="020B0604020202020204" pitchFamily="34" charset="0"/>
                  <a:cs typeface="Arial" panose="020B0604020202020204" pitchFamily="34" charset="0"/>
                </a:rPr>
                <a:t> de întreprinderi,</a:t>
              </a:r>
              <a:r>
                <a:rPr lang="ro-RO" sz="1600" dirty="0">
                  <a:latin typeface="Arial" panose="020B0604020202020204" pitchFamily="34" charset="0"/>
                  <a:cs typeface="Arial" panose="020B0604020202020204" pitchFamily="34" charset="0"/>
                </a:rPr>
                <a:t> angajată în activitate economică, indiferent de statutul juridic </a:t>
              </a:r>
              <a:r>
                <a:rPr lang="ro-RO" sz="1600" dirty="0" err="1">
                  <a:latin typeface="Arial" panose="020B0604020202020204" pitchFamily="34" charset="0"/>
                  <a:cs typeface="Arial" panose="020B0604020202020204" pitchFamily="34" charset="0"/>
                </a:rPr>
                <a:t>şi</a:t>
              </a:r>
              <a:r>
                <a:rPr lang="ro-RO" sz="1600" dirty="0">
                  <a:latin typeface="Arial" panose="020B0604020202020204" pitchFamily="34" charset="0"/>
                  <a:cs typeface="Arial" panose="020B0604020202020204" pitchFamily="34" charset="0"/>
                </a:rPr>
                <a:t> de modul de </a:t>
              </a:r>
              <a:r>
                <a:rPr lang="ro-RO" sz="1600" dirty="0" err="1">
                  <a:latin typeface="Arial" panose="020B0604020202020204" pitchFamily="34" charset="0"/>
                  <a:cs typeface="Arial" panose="020B0604020202020204" pitchFamily="34" charset="0"/>
                </a:rPr>
                <a:t>finanţare</a:t>
              </a:r>
              <a:r>
                <a:rPr lang="ro-RO" sz="1600" dirty="0">
                  <a:latin typeface="Arial" panose="020B0604020202020204" pitchFamily="34" charset="0"/>
                  <a:cs typeface="Arial" panose="020B0604020202020204" pitchFamily="34" charset="0"/>
                </a:rPr>
                <a:t> al acesteia (art. 4 Legea concurenței); </a:t>
              </a:r>
            </a:p>
          </p:txBody>
        </p:sp>
        <p:sp>
          <p:nvSpPr>
            <p:cNvPr id="48" name="Rectangle 47">
              <a:extLst>
                <a:ext uri="{FF2B5EF4-FFF2-40B4-BE49-F238E27FC236}">
                  <a16:creationId xmlns:a16="http://schemas.microsoft.com/office/drawing/2014/main" id="{BBEB7E52-459C-564B-A6DC-07A01C37692C}"/>
                </a:ext>
              </a:extLst>
            </p:cNvPr>
            <p:cNvSpPr/>
            <p:nvPr/>
          </p:nvSpPr>
          <p:spPr>
            <a:xfrm>
              <a:off x="2571520" y="2762892"/>
              <a:ext cx="1443314" cy="349498"/>
            </a:xfrm>
            <a:prstGeom prst="rect">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dirty="0"/>
                <a:t>Art. 4 LC</a:t>
              </a:r>
            </a:p>
          </p:txBody>
        </p:sp>
      </p:grpSp>
      <p:grpSp>
        <p:nvGrpSpPr>
          <p:cNvPr id="6" name="Group 5">
            <a:extLst>
              <a:ext uri="{FF2B5EF4-FFF2-40B4-BE49-F238E27FC236}">
                <a16:creationId xmlns:a16="http://schemas.microsoft.com/office/drawing/2014/main" id="{EC27D355-24B8-9A42-B84E-E8E32772F74F}"/>
              </a:ext>
            </a:extLst>
          </p:cNvPr>
          <p:cNvGrpSpPr/>
          <p:nvPr/>
        </p:nvGrpSpPr>
        <p:grpSpPr>
          <a:xfrm>
            <a:off x="7748134" y="947436"/>
            <a:ext cx="4333619" cy="335662"/>
            <a:chOff x="7668895" y="895982"/>
            <a:chExt cx="4473703" cy="346513"/>
          </a:xfrm>
        </p:grpSpPr>
        <p:sp>
          <p:nvSpPr>
            <p:cNvPr id="49" name="Pentagon 48">
              <a:extLst>
                <a:ext uri="{FF2B5EF4-FFF2-40B4-BE49-F238E27FC236}">
                  <a16:creationId xmlns:a16="http://schemas.microsoft.com/office/drawing/2014/main" id="{28BD933E-930F-C84D-9608-25B38E9D3575}"/>
                </a:ext>
              </a:extLst>
            </p:cNvPr>
            <p:cNvSpPr/>
            <p:nvPr/>
          </p:nvSpPr>
          <p:spPr>
            <a:xfrm>
              <a:off x="8113953" y="895982"/>
              <a:ext cx="4028645" cy="346513"/>
            </a:xfrm>
            <a:prstGeom prst="homePlate">
              <a:avLst/>
            </a:prstGeom>
            <a:solidFill>
              <a:srgbClr val="FF0000">
                <a:alpha val="60000"/>
              </a:srgbClr>
            </a:solidFill>
            <a:effectLst>
              <a:outerShdw blurRad="50800" dist="635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600" b="1" dirty="0"/>
                <a:t>Acorduri între întreprinderi </a:t>
              </a:r>
            </a:p>
          </p:txBody>
        </p:sp>
        <p:sp>
          <p:nvSpPr>
            <p:cNvPr id="4" name="Rounded Rectangle 3">
              <a:extLst>
                <a:ext uri="{FF2B5EF4-FFF2-40B4-BE49-F238E27FC236}">
                  <a16:creationId xmlns:a16="http://schemas.microsoft.com/office/drawing/2014/main" id="{2A43001F-4260-344B-93D9-B24547BF8E7E}"/>
                </a:ext>
              </a:extLst>
            </p:cNvPr>
            <p:cNvSpPr/>
            <p:nvPr/>
          </p:nvSpPr>
          <p:spPr>
            <a:xfrm>
              <a:off x="7668895" y="929715"/>
              <a:ext cx="445057" cy="283677"/>
            </a:xfrm>
            <a:prstGeom prst="roundRect">
              <a:avLst/>
            </a:prstGeom>
            <a:solidFill>
              <a:schemeClr val="accent1"/>
            </a:solidFill>
            <a:effectLst>
              <a:outerShdw blurRad="50800" dist="635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8577" tIns="44288" rIns="88577" bIns="44288" numCol="1" spcCol="0" rtlCol="0" fromWordArt="0" anchor="ctr" anchorCtr="0" forceAA="0" compatLnSpc="1">
              <a:prstTxWarp prst="textNoShape">
                <a:avLst/>
              </a:prstTxWarp>
              <a:noAutofit/>
            </a:bodyPr>
            <a:lstStyle/>
            <a:p>
              <a:pPr algn="ctr">
                <a:spcAft>
                  <a:spcPts val="581"/>
                </a:spcAft>
              </a:pPr>
              <a:r>
                <a:rPr lang="ro-RO" sz="1600" b="1" dirty="0"/>
                <a:t>1</a:t>
              </a:r>
            </a:p>
          </p:txBody>
        </p:sp>
      </p:grpSp>
      <p:grpSp>
        <p:nvGrpSpPr>
          <p:cNvPr id="7" name="Group 6">
            <a:extLst>
              <a:ext uri="{FF2B5EF4-FFF2-40B4-BE49-F238E27FC236}">
                <a16:creationId xmlns:a16="http://schemas.microsoft.com/office/drawing/2014/main" id="{ADEEA1C0-3659-F045-8237-4FF861C8B9EE}"/>
              </a:ext>
            </a:extLst>
          </p:cNvPr>
          <p:cNvGrpSpPr/>
          <p:nvPr/>
        </p:nvGrpSpPr>
        <p:grpSpPr>
          <a:xfrm>
            <a:off x="7748134" y="1431338"/>
            <a:ext cx="4333619" cy="335662"/>
            <a:chOff x="7668895" y="1307148"/>
            <a:chExt cx="4473703" cy="346513"/>
          </a:xfrm>
        </p:grpSpPr>
        <p:sp>
          <p:nvSpPr>
            <p:cNvPr id="50" name="Pentagon 49">
              <a:extLst>
                <a:ext uri="{FF2B5EF4-FFF2-40B4-BE49-F238E27FC236}">
                  <a16:creationId xmlns:a16="http://schemas.microsoft.com/office/drawing/2014/main" id="{240B11FC-73F1-3D46-A803-920749A1556B}"/>
                </a:ext>
              </a:extLst>
            </p:cNvPr>
            <p:cNvSpPr/>
            <p:nvPr/>
          </p:nvSpPr>
          <p:spPr>
            <a:xfrm>
              <a:off x="8113953" y="1307148"/>
              <a:ext cx="4028645" cy="346513"/>
            </a:xfrm>
            <a:prstGeom prst="homePlate">
              <a:avLst/>
            </a:prstGeom>
            <a:solidFill>
              <a:srgbClr val="FF0000">
                <a:alpha val="60000"/>
              </a:srgbClr>
            </a:solidFill>
            <a:effectLst>
              <a:outerShdw blurRad="50800" dist="635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600" b="1" dirty="0"/>
                <a:t>Deciziile asociațiilor de </a:t>
              </a:r>
              <a:r>
                <a:rPr lang="ro-RO" sz="1600" b="1"/>
                <a:t>întreprinderi </a:t>
              </a:r>
              <a:endParaRPr lang="ro-RO" sz="1600" b="1" dirty="0"/>
            </a:p>
          </p:txBody>
        </p:sp>
        <p:sp>
          <p:nvSpPr>
            <p:cNvPr id="52" name="Rounded Rectangle 51">
              <a:extLst>
                <a:ext uri="{FF2B5EF4-FFF2-40B4-BE49-F238E27FC236}">
                  <a16:creationId xmlns:a16="http://schemas.microsoft.com/office/drawing/2014/main" id="{8E63F41B-6932-3947-8F3E-CCE06D51C5A9}"/>
                </a:ext>
              </a:extLst>
            </p:cNvPr>
            <p:cNvSpPr/>
            <p:nvPr/>
          </p:nvSpPr>
          <p:spPr>
            <a:xfrm>
              <a:off x="7668895" y="1340319"/>
              <a:ext cx="445057" cy="283677"/>
            </a:xfrm>
            <a:prstGeom prst="roundRect">
              <a:avLst/>
            </a:prstGeom>
            <a:solidFill>
              <a:schemeClr val="accent1"/>
            </a:solidFill>
            <a:effectLst>
              <a:outerShdw blurRad="50800" dist="635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8577" tIns="44288" rIns="88577" bIns="44288" numCol="1" spcCol="0" rtlCol="0" fromWordArt="0" anchor="ctr" anchorCtr="0" forceAA="0" compatLnSpc="1">
              <a:prstTxWarp prst="textNoShape">
                <a:avLst/>
              </a:prstTxWarp>
              <a:noAutofit/>
            </a:bodyPr>
            <a:lstStyle/>
            <a:p>
              <a:pPr algn="ctr">
                <a:spcAft>
                  <a:spcPts val="581"/>
                </a:spcAft>
              </a:pPr>
              <a:r>
                <a:rPr lang="ro-RO" sz="1600" b="1" dirty="0"/>
                <a:t>2</a:t>
              </a:r>
            </a:p>
          </p:txBody>
        </p:sp>
      </p:grpSp>
      <p:grpSp>
        <p:nvGrpSpPr>
          <p:cNvPr id="8" name="Group 7">
            <a:extLst>
              <a:ext uri="{FF2B5EF4-FFF2-40B4-BE49-F238E27FC236}">
                <a16:creationId xmlns:a16="http://schemas.microsoft.com/office/drawing/2014/main" id="{A77F3FF3-8B83-3242-A22E-6A2B7DB15146}"/>
              </a:ext>
            </a:extLst>
          </p:cNvPr>
          <p:cNvGrpSpPr/>
          <p:nvPr/>
        </p:nvGrpSpPr>
        <p:grpSpPr>
          <a:xfrm>
            <a:off x="7748134" y="1936113"/>
            <a:ext cx="4333619" cy="335662"/>
            <a:chOff x="7668895" y="1694517"/>
            <a:chExt cx="4473703" cy="346513"/>
          </a:xfrm>
        </p:grpSpPr>
        <p:sp>
          <p:nvSpPr>
            <p:cNvPr id="51" name="Pentagon 50">
              <a:extLst>
                <a:ext uri="{FF2B5EF4-FFF2-40B4-BE49-F238E27FC236}">
                  <a16:creationId xmlns:a16="http://schemas.microsoft.com/office/drawing/2014/main" id="{39B4BC8D-E1E3-F14D-91D6-2F01BC3D424D}"/>
                </a:ext>
              </a:extLst>
            </p:cNvPr>
            <p:cNvSpPr/>
            <p:nvPr/>
          </p:nvSpPr>
          <p:spPr>
            <a:xfrm>
              <a:off x="8113952" y="1694517"/>
              <a:ext cx="4028646" cy="346513"/>
            </a:xfrm>
            <a:prstGeom prst="homePlate">
              <a:avLst/>
            </a:prstGeom>
            <a:solidFill>
              <a:srgbClr val="FF0000">
                <a:alpha val="60000"/>
              </a:srgbClr>
            </a:solidFill>
            <a:effectLst>
              <a:outerShdw blurRad="50800" dist="635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600" b="1" dirty="0"/>
                <a:t>Practici concertate între î-</a:t>
              </a:r>
              <a:r>
                <a:rPr lang="ro-RO" sz="1600" b="1" dirty="0" err="1"/>
                <a:t>eri</a:t>
              </a:r>
              <a:endParaRPr lang="ro-RO" sz="1600" b="1" dirty="0"/>
            </a:p>
          </p:txBody>
        </p:sp>
        <p:sp>
          <p:nvSpPr>
            <p:cNvPr id="53" name="Rounded Rectangle 52">
              <a:extLst>
                <a:ext uri="{FF2B5EF4-FFF2-40B4-BE49-F238E27FC236}">
                  <a16:creationId xmlns:a16="http://schemas.microsoft.com/office/drawing/2014/main" id="{527FA6FD-4220-1348-A969-12D2221C54C0}"/>
                </a:ext>
              </a:extLst>
            </p:cNvPr>
            <p:cNvSpPr/>
            <p:nvPr/>
          </p:nvSpPr>
          <p:spPr>
            <a:xfrm>
              <a:off x="7668895" y="1725933"/>
              <a:ext cx="445057" cy="283677"/>
            </a:xfrm>
            <a:prstGeom prst="roundRect">
              <a:avLst/>
            </a:prstGeom>
            <a:solidFill>
              <a:schemeClr val="accent1"/>
            </a:solidFill>
            <a:effectLst>
              <a:outerShdw blurRad="50800" dist="635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8577" tIns="44288" rIns="88577" bIns="44288" numCol="1" spcCol="0" rtlCol="0" fromWordArt="0" anchor="ctr" anchorCtr="0" forceAA="0" compatLnSpc="1">
              <a:prstTxWarp prst="textNoShape">
                <a:avLst/>
              </a:prstTxWarp>
              <a:noAutofit/>
            </a:bodyPr>
            <a:lstStyle/>
            <a:p>
              <a:pPr algn="ctr">
                <a:spcAft>
                  <a:spcPts val="581"/>
                </a:spcAft>
              </a:pPr>
              <a:r>
                <a:rPr lang="ro-RO" sz="1600" b="1" dirty="0"/>
                <a:t>3</a:t>
              </a:r>
            </a:p>
          </p:txBody>
        </p:sp>
      </p:grpSp>
      <p:grpSp>
        <p:nvGrpSpPr>
          <p:cNvPr id="12" name="Group 11">
            <a:extLst>
              <a:ext uri="{FF2B5EF4-FFF2-40B4-BE49-F238E27FC236}">
                <a16:creationId xmlns:a16="http://schemas.microsoft.com/office/drawing/2014/main" id="{BD46D8B0-823D-F94C-B709-2667E3D79B98}"/>
              </a:ext>
            </a:extLst>
          </p:cNvPr>
          <p:cNvGrpSpPr/>
          <p:nvPr/>
        </p:nvGrpSpPr>
        <p:grpSpPr>
          <a:xfrm>
            <a:off x="304938" y="2419642"/>
            <a:ext cx="7422490" cy="1663203"/>
            <a:chOff x="304938" y="2419642"/>
            <a:chExt cx="7422490" cy="1663203"/>
          </a:xfrm>
        </p:grpSpPr>
        <p:sp>
          <p:nvSpPr>
            <p:cNvPr id="55" name="Process 54">
              <a:extLst>
                <a:ext uri="{FF2B5EF4-FFF2-40B4-BE49-F238E27FC236}">
                  <a16:creationId xmlns:a16="http://schemas.microsoft.com/office/drawing/2014/main" id="{8083F251-015E-F34F-ADC7-B69B9E72DF04}"/>
                </a:ext>
              </a:extLst>
            </p:cNvPr>
            <p:cNvSpPr/>
            <p:nvPr/>
          </p:nvSpPr>
          <p:spPr>
            <a:xfrm>
              <a:off x="304938" y="2419642"/>
              <a:ext cx="6662532" cy="338554"/>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p>
              <a:pPr algn="ctr"/>
              <a:r>
                <a:rPr lang="ro-RO" sz="1600" b="1" dirty="0"/>
                <a:t>Articolul 101 din Tratatul de Funcționare a Uniunii Europene</a:t>
              </a:r>
            </a:p>
          </p:txBody>
        </p:sp>
        <p:sp>
          <p:nvSpPr>
            <p:cNvPr id="56" name="TextBox 55">
              <a:extLst>
                <a:ext uri="{FF2B5EF4-FFF2-40B4-BE49-F238E27FC236}">
                  <a16:creationId xmlns:a16="http://schemas.microsoft.com/office/drawing/2014/main" id="{21BC7FEA-4AE9-404F-A8C3-A259F29B90E8}"/>
                </a:ext>
              </a:extLst>
            </p:cNvPr>
            <p:cNvSpPr txBox="1"/>
            <p:nvPr/>
          </p:nvSpPr>
          <p:spPr>
            <a:xfrm>
              <a:off x="304938" y="2759405"/>
              <a:ext cx="7422490" cy="1323440"/>
            </a:xfrm>
            <a:prstGeom prst="rect">
              <a:avLst/>
            </a:prstGeom>
            <a:noFill/>
            <a:ln w="12700">
              <a:solidFill>
                <a:schemeClr val="accent1"/>
              </a:solidFill>
            </a:ln>
          </p:spPr>
          <p:txBody>
            <a:bodyPr wrap="square" rtlCol="0">
              <a:spAutoFit/>
            </a:bodyPr>
            <a:lstStyle/>
            <a:p>
              <a:r>
                <a:rPr lang="ro-RO" sz="1600" dirty="0">
                  <a:solidFill>
                    <a:schemeClr val="accent1"/>
                  </a:solidFill>
                </a:rPr>
                <a:t>(1) Sunt incompatibile cu piața internă și interzise orice </a:t>
              </a:r>
              <a:r>
                <a:rPr lang="ro-RO" sz="1600" b="1" i="1" dirty="0">
                  <a:solidFill>
                    <a:srgbClr val="FF0000"/>
                  </a:solidFill>
                </a:rPr>
                <a:t>(i) </a:t>
              </a:r>
              <a:r>
                <a:rPr lang="ro-RO" sz="1600" u="sng" dirty="0">
                  <a:solidFill>
                    <a:schemeClr val="accent1"/>
                  </a:solidFill>
                </a:rPr>
                <a:t>acorduri între întreprinderi</a:t>
              </a:r>
              <a:r>
                <a:rPr lang="ro-RO" sz="1600" dirty="0">
                  <a:solidFill>
                    <a:schemeClr val="accent1"/>
                  </a:solidFill>
                </a:rPr>
                <a:t>, </a:t>
              </a:r>
              <a:r>
                <a:rPr lang="ro-RO" sz="1600" b="1" i="1" dirty="0">
                  <a:solidFill>
                    <a:srgbClr val="FF0000"/>
                  </a:solidFill>
                </a:rPr>
                <a:t>(ii)</a:t>
              </a:r>
              <a:r>
                <a:rPr lang="ro-RO" sz="1600" dirty="0">
                  <a:solidFill>
                    <a:schemeClr val="accent1"/>
                  </a:solidFill>
                </a:rPr>
                <a:t> </a:t>
              </a:r>
              <a:r>
                <a:rPr lang="ro-RO" sz="1600" u="sng" dirty="0">
                  <a:solidFill>
                    <a:schemeClr val="accent1"/>
                  </a:solidFill>
                </a:rPr>
                <a:t>orice decizii ale asocierilor de întreprinderi</a:t>
              </a:r>
              <a:r>
                <a:rPr lang="ro-RO" sz="1600" dirty="0">
                  <a:solidFill>
                    <a:schemeClr val="accent1"/>
                  </a:solidFill>
                </a:rPr>
                <a:t> și </a:t>
              </a:r>
              <a:r>
                <a:rPr lang="ro-RO" sz="1600" b="1" i="1" dirty="0">
                  <a:solidFill>
                    <a:srgbClr val="FF0000"/>
                  </a:solidFill>
                </a:rPr>
                <a:t>(ii)</a:t>
              </a:r>
              <a:r>
                <a:rPr lang="ro-RO" sz="1600" dirty="0">
                  <a:solidFill>
                    <a:schemeClr val="accent1"/>
                  </a:solidFill>
                </a:rPr>
                <a:t> </a:t>
              </a:r>
              <a:r>
                <a:rPr lang="ro-RO" sz="1600" u="sng" dirty="0">
                  <a:solidFill>
                    <a:schemeClr val="accent1"/>
                  </a:solidFill>
                </a:rPr>
                <a:t>orice practici concertate</a:t>
              </a:r>
              <a:r>
                <a:rPr lang="ro-RO" sz="1600" dirty="0">
                  <a:solidFill>
                    <a:schemeClr val="accent1"/>
                  </a:solidFill>
                </a:rPr>
                <a:t> care pot afecta comerțul dintre statele membre și care au ca obiect sau efect împiedicarea, restrângerea sau denaturarea concurenței în cadrul pieței interne și, în special, cele care: [...]</a:t>
              </a:r>
            </a:p>
          </p:txBody>
        </p:sp>
      </p:grpSp>
      <p:grpSp>
        <p:nvGrpSpPr>
          <p:cNvPr id="9" name="Group 8">
            <a:extLst>
              <a:ext uri="{FF2B5EF4-FFF2-40B4-BE49-F238E27FC236}">
                <a16:creationId xmlns:a16="http://schemas.microsoft.com/office/drawing/2014/main" id="{497D5534-9B49-744D-A9D7-B19D5E1CD71C}"/>
              </a:ext>
            </a:extLst>
          </p:cNvPr>
          <p:cNvGrpSpPr/>
          <p:nvPr/>
        </p:nvGrpSpPr>
        <p:grpSpPr>
          <a:xfrm>
            <a:off x="313958" y="459944"/>
            <a:ext cx="7103780" cy="1929626"/>
            <a:chOff x="304938" y="311854"/>
            <a:chExt cx="7103780" cy="1929626"/>
          </a:xfrm>
        </p:grpSpPr>
        <p:sp>
          <p:nvSpPr>
            <p:cNvPr id="27" name="TextBox 26">
              <a:extLst>
                <a:ext uri="{FF2B5EF4-FFF2-40B4-BE49-F238E27FC236}">
                  <a16:creationId xmlns:a16="http://schemas.microsoft.com/office/drawing/2014/main" id="{E628D457-26C7-0249-B7D7-FF53382EBBC8}"/>
                </a:ext>
              </a:extLst>
            </p:cNvPr>
            <p:cNvSpPr txBox="1"/>
            <p:nvPr/>
          </p:nvSpPr>
          <p:spPr>
            <a:xfrm>
              <a:off x="304938" y="671820"/>
              <a:ext cx="7103780" cy="1569660"/>
            </a:xfrm>
            <a:prstGeom prst="rect">
              <a:avLst/>
            </a:prstGeom>
            <a:noFill/>
            <a:ln w="12700">
              <a:solidFill>
                <a:schemeClr val="bg2">
                  <a:lumMod val="50000"/>
                </a:schemeClr>
              </a:solidFill>
            </a:ln>
          </p:spPr>
          <p:txBody>
            <a:bodyPr wrap="square" rtlCol="0">
              <a:spAutoFit/>
            </a:bodyPr>
            <a:lstStyle/>
            <a:p>
              <a:r>
                <a:rPr lang="ro-RO" sz="1600" dirty="0">
                  <a:solidFill>
                    <a:srgbClr val="0E539B"/>
                  </a:solidFill>
                </a:rPr>
                <a:t>(1) </a:t>
              </a:r>
              <a:r>
                <a:rPr lang="ro-RO" sz="1600" dirty="0" err="1">
                  <a:solidFill>
                    <a:srgbClr val="0E539B"/>
                  </a:solidFill>
                </a:rPr>
                <a:t>Sînt</a:t>
              </a:r>
              <a:r>
                <a:rPr lang="ro-RO" sz="1600" dirty="0">
                  <a:solidFill>
                    <a:srgbClr val="0E539B"/>
                  </a:solidFill>
                </a:rPr>
                <a:t> interzise, fără a fi necesară o decizie prealabilă în acest sens, </a:t>
              </a:r>
              <a:r>
                <a:rPr lang="ro-RO" sz="1600" b="1" i="1" dirty="0">
                  <a:solidFill>
                    <a:srgbClr val="FF0000"/>
                  </a:solidFill>
                </a:rPr>
                <a:t>(i) </a:t>
              </a:r>
              <a:r>
                <a:rPr lang="ro-RO" sz="1600" dirty="0">
                  <a:solidFill>
                    <a:srgbClr val="0E539B"/>
                  </a:solidFill>
                </a:rPr>
                <a:t>orice acorduri </a:t>
              </a:r>
              <a:r>
                <a:rPr lang="ro-RO" sz="1600" u="sng" dirty="0">
                  <a:solidFill>
                    <a:srgbClr val="0E539B"/>
                  </a:solidFill>
                </a:rPr>
                <a:t>între întreprinderi </a:t>
              </a:r>
              <a:r>
                <a:rPr lang="ro-RO" sz="1600" u="sng" strike="sngStrike" dirty="0">
                  <a:solidFill>
                    <a:srgbClr val="0E539B"/>
                  </a:solidFill>
                </a:rPr>
                <a:t>sau </a:t>
              </a:r>
              <a:r>
                <a:rPr lang="ro-RO" sz="1600" u="sng" strike="sngStrike" dirty="0" err="1">
                  <a:solidFill>
                    <a:srgbClr val="0E539B"/>
                  </a:solidFill>
                </a:rPr>
                <a:t>asociaţii</a:t>
              </a:r>
              <a:r>
                <a:rPr lang="ro-RO" sz="1600" u="sng" strike="sngStrike" dirty="0">
                  <a:solidFill>
                    <a:srgbClr val="0E539B"/>
                  </a:solidFill>
                </a:rPr>
                <a:t> de întreprinderi</a:t>
              </a:r>
              <a:r>
                <a:rPr lang="ro-RO" sz="1600" dirty="0">
                  <a:solidFill>
                    <a:srgbClr val="0E539B"/>
                  </a:solidFill>
                </a:rPr>
                <a:t>, </a:t>
              </a:r>
              <a:r>
                <a:rPr lang="ro-RO" sz="1600" b="1" i="1" dirty="0">
                  <a:solidFill>
                    <a:srgbClr val="FF0000"/>
                  </a:solidFill>
                </a:rPr>
                <a:t>(ii) </a:t>
              </a:r>
              <a:r>
                <a:rPr lang="ro-RO" sz="1600" dirty="0">
                  <a:solidFill>
                    <a:srgbClr val="0E539B"/>
                  </a:solidFill>
                </a:rPr>
                <a:t>orice </a:t>
              </a:r>
              <a:r>
                <a:rPr lang="ro-RO" sz="1600" u="sng" dirty="0">
                  <a:solidFill>
                    <a:srgbClr val="0E539B"/>
                  </a:solidFill>
                </a:rPr>
                <a:t>decizii ale </a:t>
              </a:r>
              <a:r>
                <a:rPr lang="ro-RO" sz="1600" u="sng" dirty="0" err="1">
                  <a:solidFill>
                    <a:srgbClr val="0E539B"/>
                  </a:solidFill>
                </a:rPr>
                <a:t>asociaţiilor</a:t>
              </a:r>
              <a:r>
                <a:rPr lang="ro-RO" sz="1600" u="sng" dirty="0">
                  <a:solidFill>
                    <a:srgbClr val="0E539B"/>
                  </a:solidFill>
                </a:rPr>
                <a:t> de întreprinderi </a:t>
              </a:r>
              <a:r>
                <a:rPr lang="ro-RO" sz="1600" dirty="0" err="1">
                  <a:solidFill>
                    <a:srgbClr val="0E539B"/>
                  </a:solidFill>
                </a:rPr>
                <a:t>şi</a:t>
              </a:r>
              <a:r>
                <a:rPr lang="ro-RO" sz="1600" dirty="0">
                  <a:solidFill>
                    <a:srgbClr val="0E539B"/>
                  </a:solidFill>
                </a:rPr>
                <a:t> </a:t>
              </a:r>
              <a:r>
                <a:rPr lang="ro-RO" sz="1600" b="1" i="1" dirty="0">
                  <a:solidFill>
                    <a:srgbClr val="FF0000"/>
                  </a:solidFill>
                </a:rPr>
                <a:t>(iii)</a:t>
              </a:r>
              <a:r>
                <a:rPr lang="ro-RO" sz="1600" dirty="0">
                  <a:solidFill>
                    <a:srgbClr val="0E539B"/>
                  </a:solidFill>
                </a:rPr>
                <a:t> orice practici concertate (denumite în continuare acorduri) care au ca obiect sau efect împiedicarea, </a:t>
              </a:r>
              <a:r>
                <a:rPr lang="ro-RO" sz="1600" dirty="0" err="1">
                  <a:solidFill>
                    <a:srgbClr val="0E539B"/>
                  </a:solidFill>
                </a:rPr>
                <a:t>restrîngerea</a:t>
              </a:r>
              <a:r>
                <a:rPr lang="ro-RO" sz="1600" dirty="0">
                  <a:solidFill>
                    <a:srgbClr val="0E539B"/>
                  </a:solidFill>
                </a:rPr>
                <a:t> sau denaturarea </a:t>
              </a:r>
              <a:r>
                <a:rPr lang="ro-RO" sz="1600" dirty="0" err="1">
                  <a:solidFill>
                    <a:srgbClr val="0E539B"/>
                  </a:solidFill>
                </a:rPr>
                <a:t>concurenţei</a:t>
              </a:r>
              <a:r>
                <a:rPr lang="ro-RO" sz="1600" dirty="0">
                  <a:solidFill>
                    <a:srgbClr val="0E539B"/>
                  </a:solidFill>
                </a:rPr>
                <a:t> pe </a:t>
              </a:r>
              <a:r>
                <a:rPr lang="ro-RO" sz="1600" dirty="0" err="1">
                  <a:solidFill>
                    <a:srgbClr val="0E539B"/>
                  </a:solidFill>
                </a:rPr>
                <a:t>piaţa</a:t>
              </a:r>
              <a:r>
                <a:rPr lang="ro-RO" sz="1600" dirty="0">
                  <a:solidFill>
                    <a:srgbClr val="0E539B"/>
                  </a:solidFill>
                </a:rPr>
                <a:t> Republicii Moldova sau pe o parte a acesteia.</a:t>
              </a:r>
            </a:p>
          </p:txBody>
        </p:sp>
        <p:sp>
          <p:nvSpPr>
            <p:cNvPr id="62" name="Process 61">
              <a:extLst>
                <a:ext uri="{FF2B5EF4-FFF2-40B4-BE49-F238E27FC236}">
                  <a16:creationId xmlns:a16="http://schemas.microsoft.com/office/drawing/2014/main" id="{D550C00F-DF66-9743-B647-B97809971AA0}"/>
                </a:ext>
              </a:extLst>
            </p:cNvPr>
            <p:cNvSpPr/>
            <p:nvPr/>
          </p:nvSpPr>
          <p:spPr>
            <a:xfrm>
              <a:off x="306276" y="311854"/>
              <a:ext cx="5655429" cy="338554"/>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p>
              <a:pPr algn="ctr"/>
              <a:r>
                <a:rPr lang="ro-RO" sz="1600" b="1" dirty="0"/>
                <a:t>Articolul 5. Interzicerea acordurilor </a:t>
              </a:r>
              <a:r>
                <a:rPr lang="ro-RO" sz="1600" b="1" dirty="0" err="1"/>
                <a:t>anticoncurenţiale</a:t>
              </a:r>
              <a:endParaRPr lang="ro-RO" sz="1600" b="1" dirty="0"/>
            </a:p>
          </p:txBody>
        </p:sp>
      </p:grpSp>
      <p:grpSp>
        <p:nvGrpSpPr>
          <p:cNvPr id="39" name="Group 38">
            <a:extLst>
              <a:ext uri="{FF2B5EF4-FFF2-40B4-BE49-F238E27FC236}">
                <a16:creationId xmlns:a16="http://schemas.microsoft.com/office/drawing/2014/main" id="{6CE69E17-CD90-2D42-9833-C22517355FA5}"/>
              </a:ext>
            </a:extLst>
          </p:cNvPr>
          <p:cNvGrpSpPr/>
          <p:nvPr/>
        </p:nvGrpSpPr>
        <p:grpSpPr>
          <a:xfrm>
            <a:off x="7408718" y="2399470"/>
            <a:ext cx="4795253" cy="900353"/>
            <a:chOff x="-99595" y="2477874"/>
            <a:chExt cx="4950260" cy="929457"/>
          </a:xfrm>
        </p:grpSpPr>
        <p:grpSp>
          <p:nvGrpSpPr>
            <p:cNvPr id="40" name="Group 39">
              <a:extLst>
                <a:ext uri="{FF2B5EF4-FFF2-40B4-BE49-F238E27FC236}">
                  <a16:creationId xmlns:a16="http://schemas.microsoft.com/office/drawing/2014/main" id="{01B1910F-CFE5-8D47-A044-3CC463982D0A}"/>
                </a:ext>
              </a:extLst>
            </p:cNvPr>
            <p:cNvGrpSpPr/>
            <p:nvPr/>
          </p:nvGrpSpPr>
          <p:grpSpPr>
            <a:xfrm>
              <a:off x="-99595" y="2549938"/>
              <a:ext cx="4950260" cy="857393"/>
              <a:chOff x="6021780" y="1517681"/>
              <a:chExt cx="4950260" cy="857393"/>
            </a:xfrm>
          </p:grpSpPr>
          <p:sp>
            <p:nvSpPr>
              <p:cNvPr id="44" name="TextBox 43">
                <a:extLst>
                  <a:ext uri="{FF2B5EF4-FFF2-40B4-BE49-F238E27FC236}">
                    <a16:creationId xmlns:a16="http://schemas.microsoft.com/office/drawing/2014/main" id="{BCA9BFC2-9552-5E4F-84D9-F18549CD8508}"/>
                  </a:ext>
                </a:extLst>
              </p:cNvPr>
              <p:cNvSpPr txBox="1"/>
              <p:nvPr/>
            </p:nvSpPr>
            <p:spPr>
              <a:xfrm>
                <a:off x="6593896" y="1645351"/>
                <a:ext cx="4378144" cy="667899"/>
              </a:xfrm>
              <a:prstGeom prst="roundRect">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defPPr>
                  <a:defRPr lang="en-GB"/>
                </a:defPPr>
                <a:lvl1pPr lvl="0" algn="ctr">
                  <a:defRPr sz="1400"/>
                </a:lvl1pPr>
              </a:lstStyle>
              <a:p>
                <a:r>
                  <a:rPr lang="ro-RO" sz="1600" dirty="0">
                    <a:latin typeface="Arial" panose="020B0604020202020204" pitchFamily="34" charset="0"/>
                    <a:cs typeface="Arial" panose="020B0604020202020204" pitchFamily="34" charset="0"/>
                  </a:rPr>
                  <a:t>Un singur lucru este important – entitatea să fie angajată în activitate economică</a:t>
                </a:r>
              </a:p>
            </p:txBody>
          </p:sp>
          <p:pic>
            <p:nvPicPr>
              <p:cNvPr id="45" name="Picture 44">
                <a:extLst>
                  <a:ext uri="{FF2B5EF4-FFF2-40B4-BE49-F238E27FC236}">
                    <a16:creationId xmlns:a16="http://schemas.microsoft.com/office/drawing/2014/main" id="{B0A8F199-E033-6742-B74D-009EF02B0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1780" y="1517681"/>
                <a:ext cx="857393" cy="857393"/>
              </a:xfrm>
              <a:prstGeom prst="rect">
                <a:avLst/>
              </a:prstGeom>
            </p:spPr>
          </p:pic>
        </p:grpSp>
        <p:sp>
          <p:nvSpPr>
            <p:cNvPr id="43" name="Rectangle 42">
              <a:extLst>
                <a:ext uri="{FF2B5EF4-FFF2-40B4-BE49-F238E27FC236}">
                  <a16:creationId xmlns:a16="http://schemas.microsoft.com/office/drawing/2014/main" id="{2ED2C47D-1307-304E-A856-A33982DB9687}"/>
                </a:ext>
              </a:extLst>
            </p:cNvPr>
            <p:cNvSpPr/>
            <p:nvPr/>
          </p:nvSpPr>
          <p:spPr>
            <a:xfrm>
              <a:off x="1802814" y="2477874"/>
              <a:ext cx="2082212" cy="317726"/>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Abordare funcțională</a:t>
              </a:r>
            </a:p>
          </p:txBody>
        </p:sp>
      </p:grpSp>
    </p:spTree>
    <p:extLst>
      <p:ext uri="{BB962C8B-B14F-4D97-AF65-F5344CB8AC3E}">
        <p14:creationId xmlns:p14="http://schemas.microsoft.com/office/powerpoint/2010/main" val="1687194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ppt_x</p:attrName>
                                        </p:attrNameLst>
                                      </p:cBhvr>
                                      <p:tavLst>
                                        <p:tav tm="0">
                                          <p:val>
                                            <p:strVal val="#ppt_x-#ppt_w*1.125000"/>
                                          </p:val>
                                        </p:tav>
                                        <p:tav tm="100000">
                                          <p:val>
                                            <p:strVal val="#ppt_x"/>
                                          </p:val>
                                        </p:tav>
                                      </p:tavLst>
                                    </p:anim>
                                    <p:animEffect transition="in" filter="wipe(righ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p:tgtEl>
                                          <p:spTgt spid="8"/>
                                        </p:tgtEl>
                                        <p:attrNameLst>
                                          <p:attrName>ppt_x</p:attrName>
                                        </p:attrNameLst>
                                      </p:cBhvr>
                                      <p:tavLst>
                                        <p:tav tm="0">
                                          <p:val>
                                            <p:strVal val="#ppt_x-#ppt_w*1.125000"/>
                                          </p:val>
                                        </p:tav>
                                        <p:tav tm="100000">
                                          <p:val>
                                            <p:strVal val="#ppt_x"/>
                                          </p:val>
                                        </p:tav>
                                      </p:tavLst>
                                    </p:anim>
                                    <p:animEffect transition="in" filter="wipe(righ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dissolv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dissolv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dissolve">
                                      <p:cBhvr>
                                        <p:cTn id="50" dur="500"/>
                                        <p:tgtEl>
                                          <p:spTgt spid="39"/>
                                        </p:tgtEl>
                                      </p:cBhvr>
                                    </p:animEffect>
                                  </p:childTnLst>
                                </p:cTn>
                              </p:par>
                              <p:par>
                                <p:cTn id="51" presetID="9"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dissolve">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nodeType="clickEffect">
                                  <p:stCondLst>
                                    <p:cond delay="0"/>
                                  </p:stCondLst>
                                  <p:childTnLst>
                                    <p:animEffect transition="out" filter="dissolve">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2"/>
                                        </p:tgtEl>
                                      </p:cBhvr>
                                    </p:animEffect>
                                    <p:set>
                                      <p:cBhvr>
                                        <p:cTn id="64" dur="1" fill="hold">
                                          <p:stCondLst>
                                            <p:cond delay="499"/>
                                          </p:stCondLst>
                                        </p:cTn>
                                        <p:tgtEl>
                                          <p:spTgt spid="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dissolve">
                                      <p:cBhvr>
                                        <p:cTn id="6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rocess 25">
            <a:extLst>
              <a:ext uri="{FF2B5EF4-FFF2-40B4-BE49-F238E27FC236}">
                <a16:creationId xmlns:a16="http://schemas.microsoft.com/office/drawing/2014/main" id="{BC04B0F6-22D2-6F42-BD25-92279455305D}"/>
              </a:ext>
            </a:extLst>
          </p:cNvPr>
          <p:cNvSpPr/>
          <p:nvPr/>
        </p:nvSpPr>
        <p:spPr>
          <a:xfrm>
            <a:off x="304938" y="27032"/>
            <a:ext cx="3560910" cy="338554"/>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Acorduri Anticoncurențiale</a:t>
            </a:r>
          </a:p>
        </p:txBody>
      </p:sp>
      <p:grpSp>
        <p:nvGrpSpPr>
          <p:cNvPr id="29" name="Group 28">
            <a:extLst>
              <a:ext uri="{FF2B5EF4-FFF2-40B4-BE49-F238E27FC236}">
                <a16:creationId xmlns:a16="http://schemas.microsoft.com/office/drawing/2014/main" id="{50597166-5BEC-194B-8A4E-28BDED915253}"/>
              </a:ext>
            </a:extLst>
          </p:cNvPr>
          <p:cNvGrpSpPr/>
          <p:nvPr/>
        </p:nvGrpSpPr>
        <p:grpSpPr>
          <a:xfrm>
            <a:off x="313958" y="4246478"/>
            <a:ext cx="7243481" cy="338555"/>
            <a:chOff x="3394091" y="1344409"/>
            <a:chExt cx="7104321" cy="332051"/>
          </a:xfrm>
        </p:grpSpPr>
        <p:sp>
          <p:nvSpPr>
            <p:cNvPr id="30" name="Process 29">
              <a:extLst>
                <a:ext uri="{FF2B5EF4-FFF2-40B4-BE49-F238E27FC236}">
                  <a16:creationId xmlns:a16="http://schemas.microsoft.com/office/drawing/2014/main" id="{97FB63FF-95BB-174B-9382-A341F6A5CD39}"/>
                </a:ext>
              </a:extLst>
            </p:cNvPr>
            <p:cNvSpPr/>
            <p:nvPr/>
          </p:nvSpPr>
          <p:spPr>
            <a:xfrm>
              <a:off x="3394091" y="1344410"/>
              <a:ext cx="311727" cy="332050"/>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t>1</a:t>
              </a:r>
            </a:p>
          </p:txBody>
        </p:sp>
        <p:sp>
          <p:nvSpPr>
            <p:cNvPr id="31" name="Process 30">
              <a:extLst>
                <a:ext uri="{FF2B5EF4-FFF2-40B4-BE49-F238E27FC236}">
                  <a16:creationId xmlns:a16="http://schemas.microsoft.com/office/drawing/2014/main" id="{7D318A45-6689-7D49-A5A1-A059D6CF006D}"/>
                </a:ext>
              </a:extLst>
            </p:cNvPr>
            <p:cNvSpPr/>
            <p:nvPr/>
          </p:nvSpPr>
          <p:spPr>
            <a:xfrm>
              <a:off x="3705816" y="1344409"/>
              <a:ext cx="6792596" cy="332050"/>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Asociațiile de întreprinderi – în calitate de </a:t>
              </a:r>
              <a:r>
                <a:rPr lang="ro-RO" sz="1600" b="1" u="sng" dirty="0">
                  <a:latin typeface="Arial" panose="020B0604020202020204" pitchFamily="34" charset="0"/>
                  <a:cs typeface="Arial" panose="020B0604020202020204" pitchFamily="34" charset="0"/>
                </a:rPr>
                <a:t>întreprindere</a:t>
              </a:r>
              <a:r>
                <a:rPr lang="ro-RO" sz="1600" b="1" dirty="0">
                  <a:latin typeface="Arial" panose="020B0604020202020204" pitchFamily="34" charset="0"/>
                  <a:cs typeface="Arial" panose="020B0604020202020204" pitchFamily="34" charset="0"/>
                </a:rPr>
                <a:t> parte la acord</a:t>
              </a:r>
            </a:p>
          </p:txBody>
        </p:sp>
      </p:grpSp>
      <p:grpSp>
        <p:nvGrpSpPr>
          <p:cNvPr id="34" name="Group 33">
            <a:extLst>
              <a:ext uri="{FF2B5EF4-FFF2-40B4-BE49-F238E27FC236}">
                <a16:creationId xmlns:a16="http://schemas.microsoft.com/office/drawing/2014/main" id="{47343F1F-F255-014F-972B-53A21681DB6F}"/>
              </a:ext>
            </a:extLst>
          </p:cNvPr>
          <p:cNvGrpSpPr/>
          <p:nvPr/>
        </p:nvGrpSpPr>
        <p:grpSpPr>
          <a:xfrm>
            <a:off x="304938" y="4731266"/>
            <a:ext cx="7252501" cy="338554"/>
            <a:chOff x="3394091" y="1344410"/>
            <a:chExt cx="7113168" cy="332050"/>
          </a:xfrm>
        </p:grpSpPr>
        <p:sp>
          <p:nvSpPr>
            <p:cNvPr id="36" name="Process 35">
              <a:extLst>
                <a:ext uri="{FF2B5EF4-FFF2-40B4-BE49-F238E27FC236}">
                  <a16:creationId xmlns:a16="http://schemas.microsoft.com/office/drawing/2014/main" id="{7666AE29-F445-AE4A-ACA1-0112D7C11661}"/>
                </a:ext>
              </a:extLst>
            </p:cNvPr>
            <p:cNvSpPr/>
            <p:nvPr/>
          </p:nvSpPr>
          <p:spPr>
            <a:xfrm>
              <a:off x="3394091" y="1344410"/>
              <a:ext cx="311727" cy="332050"/>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t>2</a:t>
              </a:r>
            </a:p>
          </p:txBody>
        </p:sp>
        <p:sp>
          <p:nvSpPr>
            <p:cNvPr id="37" name="Process 36">
              <a:extLst>
                <a:ext uri="{FF2B5EF4-FFF2-40B4-BE49-F238E27FC236}">
                  <a16:creationId xmlns:a16="http://schemas.microsoft.com/office/drawing/2014/main" id="{679F15E0-50FD-6143-89F5-646DD46E2199}"/>
                </a:ext>
              </a:extLst>
            </p:cNvPr>
            <p:cNvSpPr/>
            <p:nvPr/>
          </p:nvSpPr>
          <p:spPr>
            <a:xfrm>
              <a:off x="3705818" y="1344410"/>
              <a:ext cx="6801441" cy="332050"/>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Asociațiile de întreprinderi – prin emiterea unei decizii</a:t>
              </a:r>
            </a:p>
          </p:txBody>
        </p:sp>
      </p:grpSp>
      <p:grpSp>
        <p:nvGrpSpPr>
          <p:cNvPr id="21" name="Group 20">
            <a:extLst>
              <a:ext uri="{FF2B5EF4-FFF2-40B4-BE49-F238E27FC236}">
                <a16:creationId xmlns:a16="http://schemas.microsoft.com/office/drawing/2014/main" id="{D476A7CB-4AF9-C14D-99F0-A91C7E0286CB}"/>
              </a:ext>
            </a:extLst>
          </p:cNvPr>
          <p:cNvGrpSpPr/>
          <p:nvPr/>
        </p:nvGrpSpPr>
        <p:grpSpPr>
          <a:xfrm>
            <a:off x="8023790" y="290540"/>
            <a:ext cx="3878743" cy="339598"/>
            <a:chOff x="3394091" y="1322774"/>
            <a:chExt cx="3804226" cy="333074"/>
          </a:xfrm>
        </p:grpSpPr>
        <p:sp>
          <p:nvSpPr>
            <p:cNvPr id="22" name="Process 21">
              <a:extLst>
                <a:ext uri="{FF2B5EF4-FFF2-40B4-BE49-F238E27FC236}">
                  <a16:creationId xmlns:a16="http://schemas.microsoft.com/office/drawing/2014/main" id="{D131ED25-BC14-9B4A-BBD2-C8C8046A7E6F}"/>
                </a:ext>
              </a:extLst>
            </p:cNvPr>
            <p:cNvSpPr/>
            <p:nvPr/>
          </p:nvSpPr>
          <p:spPr>
            <a:xfrm>
              <a:off x="3394091" y="1323798"/>
              <a:ext cx="311727" cy="332050"/>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t>2</a:t>
              </a:r>
            </a:p>
          </p:txBody>
        </p:sp>
        <p:sp>
          <p:nvSpPr>
            <p:cNvPr id="23" name="Process 22">
              <a:extLst>
                <a:ext uri="{FF2B5EF4-FFF2-40B4-BE49-F238E27FC236}">
                  <a16:creationId xmlns:a16="http://schemas.microsoft.com/office/drawing/2014/main" id="{54BE2068-E400-AB42-8E05-602F5E24F489}"/>
                </a:ext>
              </a:extLst>
            </p:cNvPr>
            <p:cNvSpPr/>
            <p:nvPr/>
          </p:nvSpPr>
          <p:spPr>
            <a:xfrm>
              <a:off x="3705818" y="1322774"/>
              <a:ext cx="3492499" cy="332050"/>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Asociațiile de întreprinderi</a:t>
              </a:r>
            </a:p>
          </p:txBody>
        </p:sp>
      </p:grpSp>
      <p:sp>
        <p:nvSpPr>
          <p:cNvPr id="24" name="Rounded Rectangle 23">
            <a:extLst>
              <a:ext uri="{FF2B5EF4-FFF2-40B4-BE49-F238E27FC236}">
                <a16:creationId xmlns:a16="http://schemas.microsoft.com/office/drawing/2014/main" id="{6CE91D15-6C6B-5A41-9482-3EBD97E4163A}"/>
              </a:ext>
            </a:extLst>
          </p:cNvPr>
          <p:cNvSpPr/>
          <p:nvPr/>
        </p:nvSpPr>
        <p:spPr>
          <a:xfrm>
            <a:off x="304938" y="5192972"/>
            <a:ext cx="7403096" cy="1927260"/>
          </a:xfrm>
          <a:prstGeom prst="roundRect">
            <a:avLst/>
          </a:prstGeom>
          <a:solidFill>
            <a:schemeClr val="bg1">
              <a:lumMod val="85000"/>
              <a:alpha val="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r>
              <a:rPr lang="ro-RO" sz="1600" dirty="0">
                <a:solidFill>
                  <a:schemeClr val="accent1"/>
                </a:solidFill>
              </a:rPr>
              <a:t>Articolul 4 Legea concurenței</a:t>
            </a:r>
          </a:p>
          <a:p>
            <a:r>
              <a:rPr lang="ro-RO" sz="1600" b="1" i="1" dirty="0" err="1">
                <a:solidFill>
                  <a:schemeClr val="accent1"/>
                </a:solidFill>
              </a:rPr>
              <a:t>asociaţie</a:t>
            </a:r>
            <a:r>
              <a:rPr lang="ro-RO" sz="1600" b="1" i="1" dirty="0">
                <a:solidFill>
                  <a:schemeClr val="accent1"/>
                </a:solidFill>
              </a:rPr>
              <a:t> de întreprinderi </a:t>
            </a:r>
            <a:r>
              <a:rPr lang="ro-RO" sz="1600" dirty="0">
                <a:solidFill>
                  <a:schemeClr val="accent1"/>
                </a:solidFill>
              </a:rPr>
              <a:t>– </a:t>
            </a:r>
            <a:r>
              <a:rPr lang="ro-RO" sz="1600" dirty="0" err="1">
                <a:solidFill>
                  <a:schemeClr val="accent1"/>
                </a:solidFill>
              </a:rPr>
              <a:t>organizaţie</a:t>
            </a:r>
            <a:r>
              <a:rPr lang="ro-RO" sz="1600" dirty="0">
                <a:solidFill>
                  <a:schemeClr val="accent1"/>
                </a:solidFill>
              </a:rPr>
              <a:t> necomercială (ON) </a:t>
            </a:r>
            <a:r>
              <a:rPr lang="ro-RO" sz="1600" b="1" dirty="0">
                <a:solidFill>
                  <a:srgbClr val="FF0000"/>
                </a:solidFill>
              </a:rPr>
              <a:t>(de ce anume ON?)</a:t>
            </a:r>
            <a:r>
              <a:rPr lang="ro-RO" sz="1600" dirty="0">
                <a:solidFill>
                  <a:schemeClr val="accent1"/>
                </a:solidFill>
              </a:rPr>
              <a:t> constituită benevol </a:t>
            </a:r>
            <a:r>
              <a:rPr lang="ro-RO" sz="1600" u="sng" dirty="0">
                <a:solidFill>
                  <a:schemeClr val="accent1"/>
                </a:solidFill>
              </a:rPr>
              <a:t>de două sau mai multe întreprinderi</a:t>
            </a:r>
            <a:r>
              <a:rPr lang="ro-RO" sz="1600" dirty="0">
                <a:solidFill>
                  <a:schemeClr val="accent1"/>
                </a:solidFill>
              </a:rPr>
              <a:t> [...], indiferent de forma juridică de organizare </a:t>
            </a:r>
            <a:r>
              <a:rPr lang="ro-RO" sz="1600" b="1" dirty="0">
                <a:solidFill>
                  <a:srgbClr val="FF0000"/>
                </a:solidFill>
              </a:rPr>
              <a:t>(la începutul definiției cerința este să fie o ON?)</a:t>
            </a:r>
            <a:r>
              <a:rPr lang="ro-RO" sz="1600" dirty="0">
                <a:solidFill>
                  <a:schemeClr val="accent1"/>
                </a:solidFill>
              </a:rPr>
              <a:t>, de tipul de </a:t>
            </a:r>
            <a:r>
              <a:rPr lang="ro-RO" sz="1600" dirty="0" err="1">
                <a:solidFill>
                  <a:schemeClr val="accent1"/>
                </a:solidFill>
              </a:rPr>
              <a:t>finanţare</a:t>
            </a:r>
            <a:r>
              <a:rPr lang="ro-RO" sz="1600" dirty="0">
                <a:solidFill>
                  <a:schemeClr val="accent1"/>
                </a:solidFill>
              </a:rPr>
              <a:t>, de modul în care </a:t>
            </a:r>
            <a:r>
              <a:rPr lang="ro-RO" sz="1600" dirty="0" err="1">
                <a:solidFill>
                  <a:schemeClr val="accent1"/>
                </a:solidFill>
              </a:rPr>
              <a:t>sînt</a:t>
            </a:r>
            <a:r>
              <a:rPr lang="ro-RO" sz="1600" dirty="0">
                <a:solidFill>
                  <a:schemeClr val="accent1"/>
                </a:solidFill>
              </a:rPr>
              <a:t> luate deciziile, de caracterul obligatoriu ori facultativ al acestora, precum </a:t>
            </a:r>
            <a:r>
              <a:rPr lang="ro-RO" sz="1600" dirty="0" err="1">
                <a:solidFill>
                  <a:schemeClr val="accent1"/>
                </a:solidFill>
              </a:rPr>
              <a:t>şi</a:t>
            </a:r>
            <a:r>
              <a:rPr lang="ro-RO" sz="1600" dirty="0">
                <a:solidFill>
                  <a:schemeClr val="accent1"/>
                </a:solidFill>
              </a:rPr>
              <a:t> de caracterul public al </a:t>
            </a:r>
            <a:r>
              <a:rPr lang="ro-RO" sz="1600" dirty="0" err="1">
                <a:solidFill>
                  <a:schemeClr val="accent1"/>
                </a:solidFill>
              </a:rPr>
              <a:t>funcţiilor</a:t>
            </a:r>
            <a:r>
              <a:rPr lang="ro-RO" sz="1600" dirty="0">
                <a:solidFill>
                  <a:schemeClr val="accent1"/>
                </a:solidFill>
              </a:rPr>
              <a:t> pe care le exercită; </a:t>
            </a:r>
          </a:p>
        </p:txBody>
      </p:sp>
      <p:grpSp>
        <p:nvGrpSpPr>
          <p:cNvPr id="6" name="Group 5">
            <a:extLst>
              <a:ext uri="{FF2B5EF4-FFF2-40B4-BE49-F238E27FC236}">
                <a16:creationId xmlns:a16="http://schemas.microsoft.com/office/drawing/2014/main" id="{EC27D355-24B8-9A42-B84E-E8E32772F74F}"/>
              </a:ext>
            </a:extLst>
          </p:cNvPr>
          <p:cNvGrpSpPr/>
          <p:nvPr/>
        </p:nvGrpSpPr>
        <p:grpSpPr>
          <a:xfrm>
            <a:off x="7748134" y="947436"/>
            <a:ext cx="4333619" cy="335662"/>
            <a:chOff x="7668895" y="895982"/>
            <a:chExt cx="4473703" cy="346513"/>
          </a:xfrm>
        </p:grpSpPr>
        <p:sp>
          <p:nvSpPr>
            <p:cNvPr id="49" name="Pentagon 48">
              <a:extLst>
                <a:ext uri="{FF2B5EF4-FFF2-40B4-BE49-F238E27FC236}">
                  <a16:creationId xmlns:a16="http://schemas.microsoft.com/office/drawing/2014/main" id="{28BD933E-930F-C84D-9608-25B38E9D3575}"/>
                </a:ext>
              </a:extLst>
            </p:cNvPr>
            <p:cNvSpPr/>
            <p:nvPr/>
          </p:nvSpPr>
          <p:spPr>
            <a:xfrm>
              <a:off x="8113953" y="895982"/>
              <a:ext cx="4028645" cy="346513"/>
            </a:xfrm>
            <a:prstGeom prst="homePlate">
              <a:avLst/>
            </a:prstGeom>
            <a:solidFill>
              <a:srgbClr val="FF0000">
                <a:alpha val="60000"/>
              </a:srgbClr>
            </a:solidFill>
            <a:effectLst>
              <a:outerShdw blurRad="50800" dist="635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600" b="1" dirty="0"/>
                <a:t>Acorduri între întreprinderi </a:t>
              </a:r>
            </a:p>
          </p:txBody>
        </p:sp>
        <p:sp>
          <p:nvSpPr>
            <p:cNvPr id="4" name="Rounded Rectangle 3">
              <a:extLst>
                <a:ext uri="{FF2B5EF4-FFF2-40B4-BE49-F238E27FC236}">
                  <a16:creationId xmlns:a16="http://schemas.microsoft.com/office/drawing/2014/main" id="{2A43001F-4260-344B-93D9-B24547BF8E7E}"/>
                </a:ext>
              </a:extLst>
            </p:cNvPr>
            <p:cNvSpPr/>
            <p:nvPr/>
          </p:nvSpPr>
          <p:spPr>
            <a:xfrm>
              <a:off x="7668895" y="929715"/>
              <a:ext cx="445057" cy="283677"/>
            </a:xfrm>
            <a:prstGeom prst="roundRect">
              <a:avLst/>
            </a:prstGeom>
            <a:solidFill>
              <a:schemeClr val="accent1"/>
            </a:solidFill>
            <a:effectLst>
              <a:outerShdw blurRad="50800" dist="635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8577" tIns="44288" rIns="88577" bIns="44288" numCol="1" spcCol="0" rtlCol="0" fromWordArt="0" anchor="ctr" anchorCtr="0" forceAA="0" compatLnSpc="1">
              <a:prstTxWarp prst="textNoShape">
                <a:avLst/>
              </a:prstTxWarp>
              <a:noAutofit/>
            </a:bodyPr>
            <a:lstStyle/>
            <a:p>
              <a:pPr algn="ctr">
                <a:spcAft>
                  <a:spcPts val="581"/>
                </a:spcAft>
              </a:pPr>
              <a:r>
                <a:rPr lang="ro-RO" sz="1600" b="1" dirty="0"/>
                <a:t>1</a:t>
              </a:r>
            </a:p>
          </p:txBody>
        </p:sp>
      </p:grpSp>
      <p:grpSp>
        <p:nvGrpSpPr>
          <p:cNvPr id="7" name="Group 6">
            <a:extLst>
              <a:ext uri="{FF2B5EF4-FFF2-40B4-BE49-F238E27FC236}">
                <a16:creationId xmlns:a16="http://schemas.microsoft.com/office/drawing/2014/main" id="{ADEEA1C0-3659-F045-8237-4FF861C8B9EE}"/>
              </a:ext>
            </a:extLst>
          </p:cNvPr>
          <p:cNvGrpSpPr/>
          <p:nvPr/>
        </p:nvGrpSpPr>
        <p:grpSpPr>
          <a:xfrm>
            <a:off x="7748134" y="1431338"/>
            <a:ext cx="4333619" cy="335662"/>
            <a:chOff x="7668895" y="1307148"/>
            <a:chExt cx="4473703" cy="346513"/>
          </a:xfrm>
        </p:grpSpPr>
        <p:sp>
          <p:nvSpPr>
            <p:cNvPr id="50" name="Pentagon 49">
              <a:extLst>
                <a:ext uri="{FF2B5EF4-FFF2-40B4-BE49-F238E27FC236}">
                  <a16:creationId xmlns:a16="http://schemas.microsoft.com/office/drawing/2014/main" id="{240B11FC-73F1-3D46-A803-920749A1556B}"/>
                </a:ext>
              </a:extLst>
            </p:cNvPr>
            <p:cNvSpPr/>
            <p:nvPr/>
          </p:nvSpPr>
          <p:spPr>
            <a:xfrm>
              <a:off x="8113953" y="1307148"/>
              <a:ext cx="4028645" cy="346513"/>
            </a:xfrm>
            <a:prstGeom prst="homePlate">
              <a:avLst/>
            </a:prstGeom>
            <a:solidFill>
              <a:srgbClr val="FF0000">
                <a:alpha val="60000"/>
              </a:srgbClr>
            </a:solidFill>
            <a:effectLst>
              <a:outerShdw blurRad="50800" dist="635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600" b="1" dirty="0"/>
                <a:t>Deciziile asociațiilor de </a:t>
              </a:r>
              <a:r>
                <a:rPr lang="ro-RO" sz="1600" b="1"/>
                <a:t>întreprinderi </a:t>
              </a:r>
              <a:endParaRPr lang="ro-RO" sz="1600" b="1" dirty="0"/>
            </a:p>
          </p:txBody>
        </p:sp>
        <p:sp>
          <p:nvSpPr>
            <p:cNvPr id="52" name="Rounded Rectangle 51">
              <a:extLst>
                <a:ext uri="{FF2B5EF4-FFF2-40B4-BE49-F238E27FC236}">
                  <a16:creationId xmlns:a16="http://schemas.microsoft.com/office/drawing/2014/main" id="{8E63F41B-6932-3947-8F3E-CCE06D51C5A9}"/>
                </a:ext>
              </a:extLst>
            </p:cNvPr>
            <p:cNvSpPr/>
            <p:nvPr/>
          </p:nvSpPr>
          <p:spPr>
            <a:xfrm>
              <a:off x="7668895" y="1340319"/>
              <a:ext cx="445057" cy="283677"/>
            </a:xfrm>
            <a:prstGeom prst="roundRect">
              <a:avLst/>
            </a:prstGeom>
            <a:solidFill>
              <a:schemeClr val="accent1"/>
            </a:solidFill>
            <a:effectLst>
              <a:outerShdw blurRad="50800" dist="635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8577" tIns="44288" rIns="88577" bIns="44288" numCol="1" spcCol="0" rtlCol="0" fromWordArt="0" anchor="ctr" anchorCtr="0" forceAA="0" compatLnSpc="1">
              <a:prstTxWarp prst="textNoShape">
                <a:avLst/>
              </a:prstTxWarp>
              <a:noAutofit/>
            </a:bodyPr>
            <a:lstStyle/>
            <a:p>
              <a:pPr algn="ctr">
                <a:spcAft>
                  <a:spcPts val="581"/>
                </a:spcAft>
              </a:pPr>
              <a:r>
                <a:rPr lang="ro-RO" sz="1600" b="1" dirty="0"/>
                <a:t>2</a:t>
              </a:r>
            </a:p>
          </p:txBody>
        </p:sp>
      </p:grpSp>
      <p:grpSp>
        <p:nvGrpSpPr>
          <p:cNvPr id="8" name="Group 7">
            <a:extLst>
              <a:ext uri="{FF2B5EF4-FFF2-40B4-BE49-F238E27FC236}">
                <a16:creationId xmlns:a16="http://schemas.microsoft.com/office/drawing/2014/main" id="{A77F3FF3-8B83-3242-A22E-6A2B7DB15146}"/>
              </a:ext>
            </a:extLst>
          </p:cNvPr>
          <p:cNvGrpSpPr/>
          <p:nvPr/>
        </p:nvGrpSpPr>
        <p:grpSpPr>
          <a:xfrm>
            <a:off x="7748134" y="1936113"/>
            <a:ext cx="4333619" cy="335662"/>
            <a:chOff x="7668895" y="1694517"/>
            <a:chExt cx="4473703" cy="346513"/>
          </a:xfrm>
        </p:grpSpPr>
        <p:sp>
          <p:nvSpPr>
            <p:cNvPr id="51" name="Pentagon 50">
              <a:extLst>
                <a:ext uri="{FF2B5EF4-FFF2-40B4-BE49-F238E27FC236}">
                  <a16:creationId xmlns:a16="http://schemas.microsoft.com/office/drawing/2014/main" id="{39B4BC8D-E1E3-F14D-91D6-2F01BC3D424D}"/>
                </a:ext>
              </a:extLst>
            </p:cNvPr>
            <p:cNvSpPr/>
            <p:nvPr/>
          </p:nvSpPr>
          <p:spPr>
            <a:xfrm>
              <a:off x="8113952" y="1694517"/>
              <a:ext cx="4028646" cy="346513"/>
            </a:xfrm>
            <a:prstGeom prst="homePlate">
              <a:avLst/>
            </a:prstGeom>
            <a:solidFill>
              <a:srgbClr val="FF0000">
                <a:alpha val="60000"/>
              </a:srgbClr>
            </a:solidFill>
            <a:effectLst>
              <a:outerShdw blurRad="50800" dist="635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600" b="1" dirty="0"/>
                <a:t>Practici concertate între î-</a:t>
              </a:r>
              <a:r>
                <a:rPr lang="ro-RO" sz="1600" b="1" dirty="0" err="1"/>
                <a:t>eri</a:t>
              </a:r>
              <a:endParaRPr lang="ro-RO" sz="1600" b="1" dirty="0"/>
            </a:p>
          </p:txBody>
        </p:sp>
        <p:sp>
          <p:nvSpPr>
            <p:cNvPr id="53" name="Rounded Rectangle 52">
              <a:extLst>
                <a:ext uri="{FF2B5EF4-FFF2-40B4-BE49-F238E27FC236}">
                  <a16:creationId xmlns:a16="http://schemas.microsoft.com/office/drawing/2014/main" id="{527FA6FD-4220-1348-A969-12D2221C54C0}"/>
                </a:ext>
              </a:extLst>
            </p:cNvPr>
            <p:cNvSpPr/>
            <p:nvPr/>
          </p:nvSpPr>
          <p:spPr>
            <a:xfrm>
              <a:off x="7668895" y="1725933"/>
              <a:ext cx="445057" cy="283677"/>
            </a:xfrm>
            <a:prstGeom prst="roundRect">
              <a:avLst/>
            </a:prstGeom>
            <a:solidFill>
              <a:schemeClr val="accent1"/>
            </a:solidFill>
            <a:effectLst>
              <a:outerShdw blurRad="50800" dist="635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8577" tIns="44288" rIns="88577" bIns="44288" numCol="1" spcCol="0" rtlCol="0" fromWordArt="0" anchor="ctr" anchorCtr="0" forceAA="0" compatLnSpc="1">
              <a:prstTxWarp prst="textNoShape">
                <a:avLst/>
              </a:prstTxWarp>
              <a:noAutofit/>
            </a:bodyPr>
            <a:lstStyle/>
            <a:p>
              <a:pPr algn="ctr">
                <a:spcAft>
                  <a:spcPts val="581"/>
                </a:spcAft>
              </a:pPr>
              <a:r>
                <a:rPr lang="ro-RO" sz="1600" b="1" dirty="0"/>
                <a:t>3</a:t>
              </a:r>
            </a:p>
          </p:txBody>
        </p:sp>
      </p:grpSp>
      <p:grpSp>
        <p:nvGrpSpPr>
          <p:cNvPr id="12" name="Group 11">
            <a:extLst>
              <a:ext uri="{FF2B5EF4-FFF2-40B4-BE49-F238E27FC236}">
                <a16:creationId xmlns:a16="http://schemas.microsoft.com/office/drawing/2014/main" id="{BD46D8B0-823D-F94C-B709-2667E3D79B98}"/>
              </a:ext>
            </a:extLst>
          </p:cNvPr>
          <p:cNvGrpSpPr/>
          <p:nvPr/>
        </p:nvGrpSpPr>
        <p:grpSpPr>
          <a:xfrm>
            <a:off x="304938" y="2419642"/>
            <a:ext cx="7422490" cy="1663203"/>
            <a:chOff x="304938" y="2419642"/>
            <a:chExt cx="7422490" cy="1663203"/>
          </a:xfrm>
        </p:grpSpPr>
        <p:sp>
          <p:nvSpPr>
            <p:cNvPr id="55" name="Process 54">
              <a:extLst>
                <a:ext uri="{FF2B5EF4-FFF2-40B4-BE49-F238E27FC236}">
                  <a16:creationId xmlns:a16="http://schemas.microsoft.com/office/drawing/2014/main" id="{8083F251-015E-F34F-ADC7-B69B9E72DF04}"/>
                </a:ext>
              </a:extLst>
            </p:cNvPr>
            <p:cNvSpPr/>
            <p:nvPr/>
          </p:nvSpPr>
          <p:spPr>
            <a:xfrm>
              <a:off x="304938" y="2419642"/>
              <a:ext cx="6662532" cy="338554"/>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p>
              <a:pPr algn="ctr"/>
              <a:r>
                <a:rPr lang="ro-RO" sz="1600" b="1" dirty="0"/>
                <a:t>Articolul 101 din Tratatul de Funcționare a Uniunii Europene</a:t>
              </a:r>
            </a:p>
          </p:txBody>
        </p:sp>
        <p:sp>
          <p:nvSpPr>
            <p:cNvPr id="56" name="TextBox 55">
              <a:extLst>
                <a:ext uri="{FF2B5EF4-FFF2-40B4-BE49-F238E27FC236}">
                  <a16:creationId xmlns:a16="http://schemas.microsoft.com/office/drawing/2014/main" id="{21BC7FEA-4AE9-404F-A8C3-A259F29B90E8}"/>
                </a:ext>
              </a:extLst>
            </p:cNvPr>
            <p:cNvSpPr txBox="1"/>
            <p:nvPr/>
          </p:nvSpPr>
          <p:spPr>
            <a:xfrm>
              <a:off x="304938" y="2759405"/>
              <a:ext cx="7422490" cy="1323440"/>
            </a:xfrm>
            <a:prstGeom prst="rect">
              <a:avLst/>
            </a:prstGeom>
            <a:noFill/>
            <a:ln w="12700">
              <a:solidFill>
                <a:schemeClr val="accent1"/>
              </a:solidFill>
            </a:ln>
          </p:spPr>
          <p:txBody>
            <a:bodyPr wrap="square" rtlCol="0">
              <a:spAutoFit/>
            </a:bodyPr>
            <a:lstStyle/>
            <a:p>
              <a:r>
                <a:rPr lang="ro-RO" sz="1600" dirty="0">
                  <a:solidFill>
                    <a:schemeClr val="accent1"/>
                  </a:solidFill>
                </a:rPr>
                <a:t>(1) Sunt incompatibile cu piața internă și interzise orice </a:t>
              </a:r>
              <a:r>
                <a:rPr lang="ro-RO" sz="1600" b="1" i="1" dirty="0">
                  <a:solidFill>
                    <a:srgbClr val="FF0000"/>
                  </a:solidFill>
                </a:rPr>
                <a:t>(i) </a:t>
              </a:r>
              <a:r>
                <a:rPr lang="ro-RO" sz="1600" u="sng" dirty="0">
                  <a:solidFill>
                    <a:schemeClr val="accent1"/>
                  </a:solidFill>
                </a:rPr>
                <a:t>acorduri între întreprinderi</a:t>
              </a:r>
              <a:r>
                <a:rPr lang="ro-RO" sz="1600" dirty="0">
                  <a:solidFill>
                    <a:schemeClr val="accent1"/>
                  </a:solidFill>
                </a:rPr>
                <a:t>, </a:t>
              </a:r>
              <a:r>
                <a:rPr lang="ro-RO" sz="1600" b="1" i="1" dirty="0">
                  <a:solidFill>
                    <a:srgbClr val="FF0000"/>
                  </a:solidFill>
                </a:rPr>
                <a:t>(ii)</a:t>
              </a:r>
              <a:r>
                <a:rPr lang="ro-RO" sz="1600" dirty="0">
                  <a:solidFill>
                    <a:schemeClr val="accent1"/>
                  </a:solidFill>
                </a:rPr>
                <a:t> </a:t>
              </a:r>
              <a:r>
                <a:rPr lang="ro-RO" sz="1600" u="sng" dirty="0">
                  <a:solidFill>
                    <a:schemeClr val="accent1"/>
                  </a:solidFill>
                </a:rPr>
                <a:t>orice decizii ale asocierilor de întreprinderi</a:t>
              </a:r>
              <a:r>
                <a:rPr lang="ro-RO" sz="1600" dirty="0">
                  <a:solidFill>
                    <a:schemeClr val="accent1"/>
                  </a:solidFill>
                </a:rPr>
                <a:t> și </a:t>
              </a:r>
              <a:r>
                <a:rPr lang="ro-RO" sz="1600" b="1" i="1" dirty="0">
                  <a:solidFill>
                    <a:srgbClr val="FF0000"/>
                  </a:solidFill>
                </a:rPr>
                <a:t>(ii)</a:t>
              </a:r>
              <a:r>
                <a:rPr lang="ro-RO" sz="1600" dirty="0">
                  <a:solidFill>
                    <a:schemeClr val="accent1"/>
                  </a:solidFill>
                </a:rPr>
                <a:t> </a:t>
              </a:r>
              <a:r>
                <a:rPr lang="ro-RO" sz="1600" u="sng" dirty="0">
                  <a:solidFill>
                    <a:schemeClr val="accent1"/>
                  </a:solidFill>
                </a:rPr>
                <a:t>orice practici concertate</a:t>
              </a:r>
              <a:r>
                <a:rPr lang="ro-RO" sz="1600" dirty="0">
                  <a:solidFill>
                    <a:schemeClr val="accent1"/>
                  </a:solidFill>
                </a:rPr>
                <a:t> care pot afecta comerțul dintre statele membre și care au ca obiect sau efect împiedicarea, restrângerea sau denaturarea concurenței în cadrul pieței interne și, în special, cele care: [...]</a:t>
              </a:r>
            </a:p>
          </p:txBody>
        </p:sp>
      </p:grpSp>
      <p:grpSp>
        <p:nvGrpSpPr>
          <p:cNvPr id="9" name="Group 8">
            <a:extLst>
              <a:ext uri="{FF2B5EF4-FFF2-40B4-BE49-F238E27FC236}">
                <a16:creationId xmlns:a16="http://schemas.microsoft.com/office/drawing/2014/main" id="{497D5534-9B49-744D-A9D7-B19D5E1CD71C}"/>
              </a:ext>
            </a:extLst>
          </p:cNvPr>
          <p:cNvGrpSpPr/>
          <p:nvPr/>
        </p:nvGrpSpPr>
        <p:grpSpPr>
          <a:xfrm>
            <a:off x="313958" y="459944"/>
            <a:ext cx="7103780" cy="1929626"/>
            <a:chOff x="304938" y="311854"/>
            <a:chExt cx="7103780" cy="1929626"/>
          </a:xfrm>
        </p:grpSpPr>
        <p:sp>
          <p:nvSpPr>
            <p:cNvPr id="27" name="TextBox 26">
              <a:extLst>
                <a:ext uri="{FF2B5EF4-FFF2-40B4-BE49-F238E27FC236}">
                  <a16:creationId xmlns:a16="http://schemas.microsoft.com/office/drawing/2014/main" id="{E628D457-26C7-0249-B7D7-FF53382EBBC8}"/>
                </a:ext>
              </a:extLst>
            </p:cNvPr>
            <p:cNvSpPr txBox="1"/>
            <p:nvPr/>
          </p:nvSpPr>
          <p:spPr>
            <a:xfrm>
              <a:off x="304938" y="671820"/>
              <a:ext cx="7103780" cy="1569660"/>
            </a:xfrm>
            <a:prstGeom prst="rect">
              <a:avLst/>
            </a:prstGeom>
            <a:noFill/>
            <a:ln w="12700">
              <a:solidFill>
                <a:schemeClr val="bg2">
                  <a:lumMod val="50000"/>
                </a:schemeClr>
              </a:solidFill>
            </a:ln>
          </p:spPr>
          <p:txBody>
            <a:bodyPr wrap="square" rtlCol="0">
              <a:spAutoFit/>
            </a:bodyPr>
            <a:lstStyle/>
            <a:p>
              <a:r>
                <a:rPr lang="ro-RO" sz="1600" dirty="0">
                  <a:solidFill>
                    <a:srgbClr val="0E539B"/>
                  </a:solidFill>
                </a:rPr>
                <a:t>(1) </a:t>
              </a:r>
              <a:r>
                <a:rPr lang="ro-RO" sz="1600" dirty="0" err="1">
                  <a:solidFill>
                    <a:srgbClr val="0E539B"/>
                  </a:solidFill>
                </a:rPr>
                <a:t>Sînt</a:t>
              </a:r>
              <a:r>
                <a:rPr lang="ro-RO" sz="1600" dirty="0">
                  <a:solidFill>
                    <a:srgbClr val="0E539B"/>
                  </a:solidFill>
                </a:rPr>
                <a:t> interzise, fără a fi necesară o decizie prealabilă în acest sens, </a:t>
              </a:r>
              <a:r>
                <a:rPr lang="ro-RO" sz="1600" b="1" i="1" dirty="0">
                  <a:solidFill>
                    <a:srgbClr val="FF0000"/>
                  </a:solidFill>
                </a:rPr>
                <a:t>(i) </a:t>
              </a:r>
              <a:r>
                <a:rPr lang="ro-RO" sz="1600" dirty="0">
                  <a:solidFill>
                    <a:srgbClr val="0E539B"/>
                  </a:solidFill>
                </a:rPr>
                <a:t>orice acorduri </a:t>
              </a:r>
              <a:r>
                <a:rPr lang="ro-RO" sz="1600" u="sng" dirty="0">
                  <a:solidFill>
                    <a:srgbClr val="0E539B"/>
                  </a:solidFill>
                </a:rPr>
                <a:t>între întreprinderi </a:t>
              </a:r>
              <a:r>
                <a:rPr lang="ro-RO" sz="1600" u="sng" strike="sngStrike" dirty="0">
                  <a:solidFill>
                    <a:srgbClr val="0E539B"/>
                  </a:solidFill>
                </a:rPr>
                <a:t>sau </a:t>
              </a:r>
              <a:r>
                <a:rPr lang="ro-RO" sz="1600" u="sng" strike="sngStrike" dirty="0" err="1">
                  <a:solidFill>
                    <a:srgbClr val="0E539B"/>
                  </a:solidFill>
                </a:rPr>
                <a:t>asociaţii</a:t>
              </a:r>
              <a:r>
                <a:rPr lang="ro-RO" sz="1600" u="sng" strike="sngStrike" dirty="0">
                  <a:solidFill>
                    <a:srgbClr val="0E539B"/>
                  </a:solidFill>
                </a:rPr>
                <a:t> de întreprinderi</a:t>
              </a:r>
              <a:r>
                <a:rPr lang="ro-RO" sz="1600" dirty="0">
                  <a:solidFill>
                    <a:srgbClr val="0E539B"/>
                  </a:solidFill>
                </a:rPr>
                <a:t>, </a:t>
              </a:r>
              <a:r>
                <a:rPr lang="ro-RO" sz="1600" b="1" i="1" dirty="0">
                  <a:solidFill>
                    <a:srgbClr val="FF0000"/>
                  </a:solidFill>
                </a:rPr>
                <a:t>(ii) </a:t>
              </a:r>
              <a:r>
                <a:rPr lang="ro-RO" sz="1600" dirty="0">
                  <a:solidFill>
                    <a:srgbClr val="0E539B"/>
                  </a:solidFill>
                </a:rPr>
                <a:t>orice </a:t>
              </a:r>
              <a:r>
                <a:rPr lang="ro-RO" sz="1600" u="sng" dirty="0">
                  <a:solidFill>
                    <a:srgbClr val="0E539B"/>
                  </a:solidFill>
                </a:rPr>
                <a:t>decizii ale </a:t>
              </a:r>
              <a:r>
                <a:rPr lang="ro-RO" sz="1600" u="sng" dirty="0" err="1">
                  <a:solidFill>
                    <a:srgbClr val="0E539B"/>
                  </a:solidFill>
                </a:rPr>
                <a:t>asociaţiilor</a:t>
              </a:r>
              <a:r>
                <a:rPr lang="ro-RO" sz="1600" u="sng" dirty="0">
                  <a:solidFill>
                    <a:srgbClr val="0E539B"/>
                  </a:solidFill>
                </a:rPr>
                <a:t> de întreprinderi </a:t>
              </a:r>
              <a:r>
                <a:rPr lang="ro-RO" sz="1600" dirty="0" err="1">
                  <a:solidFill>
                    <a:srgbClr val="0E539B"/>
                  </a:solidFill>
                </a:rPr>
                <a:t>şi</a:t>
              </a:r>
              <a:r>
                <a:rPr lang="ro-RO" sz="1600" dirty="0">
                  <a:solidFill>
                    <a:srgbClr val="0E539B"/>
                  </a:solidFill>
                </a:rPr>
                <a:t> </a:t>
              </a:r>
              <a:r>
                <a:rPr lang="ro-RO" sz="1600" b="1" i="1" dirty="0">
                  <a:solidFill>
                    <a:srgbClr val="FF0000"/>
                  </a:solidFill>
                </a:rPr>
                <a:t>(iii)</a:t>
              </a:r>
              <a:r>
                <a:rPr lang="ro-RO" sz="1600" dirty="0">
                  <a:solidFill>
                    <a:srgbClr val="0E539B"/>
                  </a:solidFill>
                </a:rPr>
                <a:t> orice practici concertate (denumite în continuare acorduri) care au ca obiect sau efect împiedicarea, </a:t>
              </a:r>
              <a:r>
                <a:rPr lang="ro-RO" sz="1600" dirty="0" err="1">
                  <a:solidFill>
                    <a:srgbClr val="0E539B"/>
                  </a:solidFill>
                </a:rPr>
                <a:t>restrîngerea</a:t>
              </a:r>
              <a:r>
                <a:rPr lang="ro-RO" sz="1600" dirty="0">
                  <a:solidFill>
                    <a:srgbClr val="0E539B"/>
                  </a:solidFill>
                </a:rPr>
                <a:t> sau denaturarea </a:t>
              </a:r>
              <a:r>
                <a:rPr lang="ro-RO" sz="1600" dirty="0" err="1">
                  <a:solidFill>
                    <a:srgbClr val="0E539B"/>
                  </a:solidFill>
                </a:rPr>
                <a:t>concurenţei</a:t>
              </a:r>
              <a:r>
                <a:rPr lang="ro-RO" sz="1600" dirty="0">
                  <a:solidFill>
                    <a:srgbClr val="0E539B"/>
                  </a:solidFill>
                </a:rPr>
                <a:t> pe </a:t>
              </a:r>
              <a:r>
                <a:rPr lang="ro-RO" sz="1600" dirty="0" err="1">
                  <a:solidFill>
                    <a:srgbClr val="0E539B"/>
                  </a:solidFill>
                </a:rPr>
                <a:t>piaţa</a:t>
              </a:r>
              <a:r>
                <a:rPr lang="ro-RO" sz="1600" dirty="0">
                  <a:solidFill>
                    <a:srgbClr val="0E539B"/>
                  </a:solidFill>
                </a:rPr>
                <a:t> Republicii Moldova sau pe o parte a acesteia.</a:t>
              </a:r>
            </a:p>
          </p:txBody>
        </p:sp>
        <p:sp>
          <p:nvSpPr>
            <p:cNvPr id="62" name="Process 61">
              <a:extLst>
                <a:ext uri="{FF2B5EF4-FFF2-40B4-BE49-F238E27FC236}">
                  <a16:creationId xmlns:a16="http://schemas.microsoft.com/office/drawing/2014/main" id="{D550C00F-DF66-9743-B647-B97809971AA0}"/>
                </a:ext>
              </a:extLst>
            </p:cNvPr>
            <p:cNvSpPr/>
            <p:nvPr/>
          </p:nvSpPr>
          <p:spPr>
            <a:xfrm>
              <a:off x="306276" y="311854"/>
              <a:ext cx="5655429" cy="338554"/>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p>
              <a:pPr algn="ctr"/>
              <a:r>
                <a:rPr lang="ro-RO" sz="1600" b="1" dirty="0"/>
                <a:t>Articolul 5. Interzicerea acordurilor </a:t>
              </a:r>
              <a:r>
                <a:rPr lang="ro-RO" sz="1600" b="1" dirty="0" err="1"/>
                <a:t>anticoncurenţiale</a:t>
              </a:r>
              <a:endParaRPr lang="ro-RO" sz="1600" b="1" dirty="0"/>
            </a:p>
          </p:txBody>
        </p:sp>
      </p:grpSp>
    </p:spTree>
    <p:extLst>
      <p:ext uri="{BB962C8B-B14F-4D97-AF65-F5344CB8AC3E}">
        <p14:creationId xmlns:p14="http://schemas.microsoft.com/office/powerpoint/2010/main" val="307012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9" presetClass="exit" presetSubtype="0" fill="hold" nodeType="with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rocess 25">
            <a:extLst>
              <a:ext uri="{FF2B5EF4-FFF2-40B4-BE49-F238E27FC236}">
                <a16:creationId xmlns:a16="http://schemas.microsoft.com/office/drawing/2014/main" id="{BC04B0F6-22D2-6F42-BD25-92279455305D}"/>
              </a:ext>
            </a:extLst>
          </p:cNvPr>
          <p:cNvSpPr/>
          <p:nvPr/>
        </p:nvSpPr>
        <p:spPr>
          <a:xfrm>
            <a:off x="304938" y="27032"/>
            <a:ext cx="3560910" cy="338554"/>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Acorduri Anticoncurențiale</a:t>
            </a:r>
          </a:p>
        </p:txBody>
      </p:sp>
      <p:grpSp>
        <p:nvGrpSpPr>
          <p:cNvPr id="34" name="Group 33">
            <a:extLst>
              <a:ext uri="{FF2B5EF4-FFF2-40B4-BE49-F238E27FC236}">
                <a16:creationId xmlns:a16="http://schemas.microsoft.com/office/drawing/2014/main" id="{47343F1F-F255-014F-972B-53A21681DB6F}"/>
              </a:ext>
            </a:extLst>
          </p:cNvPr>
          <p:cNvGrpSpPr/>
          <p:nvPr/>
        </p:nvGrpSpPr>
        <p:grpSpPr>
          <a:xfrm>
            <a:off x="304938" y="4731266"/>
            <a:ext cx="7252501" cy="338554"/>
            <a:chOff x="3394091" y="1344410"/>
            <a:chExt cx="7113168" cy="332050"/>
          </a:xfrm>
        </p:grpSpPr>
        <p:sp>
          <p:nvSpPr>
            <p:cNvPr id="36" name="Process 35">
              <a:extLst>
                <a:ext uri="{FF2B5EF4-FFF2-40B4-BE49-F238E27FC236}">
                  <a16:creationId xmlns:a16="http://schemas.microsoft.com/office/drawing/2014/main" id="{7666AE29-F445-AE4A-ACA1-0112D7C11661}"/>
                </a:ext>
              </a:extLst>
            </p:cNvPr>
            <p:cNvSpPr/>
            <p:nvPr/>
          </p:nvSpPr>
          <p:spPr>
            <a:xfrm>
              <a:off x="3394091" y="1344410"/>
              <a:ext cx="311727" cy="332050"/>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t>2</a:t>
              </a:r>
            </a:p>
          </p:txBody>
        </p:sp>
        <p:sp>
          <p:nvSpPr>
            <p:cNvPr id="37" name="Process 36">
              <a:extLst>
                <a:ext uri="{FF2B5EF4-FFF2-40B4-BE49-F238E27FC236}">
                  <a16:creationId xmlns:a16="http://schemas.microsoft.com/office/drawing/2014/main" id="{679F15E0-50FD-6143-89F5-646DD46E2199}"/>
                </a:ext>
              </a:extLst>
            </p:cNvPr>
            <p:cNvSpPr/>
            <p:nvPr/>
          </p:nvSpPr>
          <p:spPr>
            <a:xfrm>
              <a:off x="3705818" y="1344410"/>
              <a:ext cx="6801441" cy="332050"/>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Asociațiile de întreprinderi – prin emiterea unei decizii</a:t>
              </a:r>
            </a:p>
          </p:txBody>
        </p:sp>
      </p:grpSp>
      <p:sp>
        <p:nvSpPr>
          <p:cNvPr id="38" name="Rounded Rectangle 37">
            <a:extLst>
              <a:ext uri="{FF2B5EF4-FFF2-40B4-BE49-F238E27FC236}">
                <a16:creationId xmlns:a16="http://schemas.microsoft.com/office/drawing/2014/main" id="{50E104A2-4D71-6E40-B0B6-E52B7E31BC6A}"/>
              </a:ext>
            </a:extLst>
          </p:cNvPr>
          <p:cNvSpPr/>
          <p:nvPr/>
        </p:nvSpPr>
        <p:spPr>
          <a:xfrm>
            <a:off x="8267945" y="2243355"/>
            <a:ext cx="3490139" cy="1191816"/>
          </a:xfrm>
          <a:prstGeom prst="round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Pentru a asigura că întreprinderile să nu coordoneze comportamentul pe piață prin „forme mai instituționalizate”</a:t>
            </a:r>
          </a:p>
        </p:txBody>
      </p:sp>
      <p:pic>
        <p:nvPicPr>
          <p:cNvPr id="3" name="Picture 2">
            <a:extLst>
              <a:ext uri="{FF2B5EF4-FFF2-40B4-BE49-F238E27FC236}">
                <a16:creationId xmlns:a16="http://schemas.microsoft.com/office/drawing/2014/main" id="{7650AD74-8B8B-DF4D-A15E-CAA3812A2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591" y="2654061"/>
            <a:ext cx="4880114" cy="2899602"/>
          </a:xfrm>
          <a:prstGeom prst="rect">
            <a:avLst/>
          </a:prstGeom>
        </p:spPr>
      </p:pic>
      <p:sp>
        <p:nvSpPr>
          <p:cNvPr id="41" name="Process 40">
            <a:extLst>
              <a:ext uri="{FF2B5EF4-FFF2-40B4-BE49-F238E27FC236}">
                <a16:creationId xmlns:a16="http://schemas.microsoft.com/office/drawing/2014/main" id="{F576A1BA-19CA-694B-970D-94AAEE1E4505}"/>
              </a:ext>
            </a:extLst>
          </p:cNvPr>
          <p:cNvSpPr/>
          <p:nvPr/>
        </p:nvSpPr>
        <p:spPr>
          <a:xfrm>
            <a:off x="7748134" y="985016"/>
            <a:ext cx="4363024" cy="1077218"/>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Recomandările, regulile adoptate de Asociație cu scopul de a coordona activitatea pot cădea sub incidența art. 5 LC</a:t>
            </a:r>
          </a:p>
        </p:txBody>
      </p:sp>
      <p:sp>
        <p:nvSpPr>
          <p:cNvPr id="42" name="Process 41">
            <a:extLst>
              <a:ext uri="{FF2B5EF4-FFF2-40B4-BE49-F238E27FC236}">
                <a16:creationId xmlns:a16="http://schemas.microsoft.com/office/drawing/2014/main" id="{53F593C6-3429-4A49-A950-AB4CAEFCA378}"/>
              </a:ext>
            </a:extLst>
          </p:cNvPr>
          <p:cNvSpPr/>
          <p:nvPr/>
        </p:nvSpPr>
        <p:spPr>
          <a:xfrm>
            <a:off x="7948480" y="5241857"/>
            <a:ext cx="3748336" cy="830997"/>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Recomandările Consiliului UA din 2012 privind cuantumul onorariilor </a:t>
            </a:r>
            <a:r>
              <a:rPr lang="ro-RO" sz="1600" b="1" dirty="0" err="1">
                <a:latin typeface="Arial" panose="020B0604020202020204" pitchFamily="34" charset="0"/>
                <a:cs typeface="Arial" panose="020B0604020202020204" pitchFamily="34" charset="0"/>
              </a:rPr>
              <a:t>avocaţilor</a:t>
            </a:r>
            <a:r>
              <a:rPr lang="ro-RO" sz="1600" b="1" dirty="0">
                <a:latin typeface="Arial" panose="020B0604020202020204" pitchFamily="34" charset="0"/>
                <a:cs typeface="Arial" panose="020B0604020202020204" pitchFamily="34" charset="0"/>
              </a:rPr>
              <a:t> ̆</a:t>
            </a:r>
          </a:p>
        </p:txBody>
      </p:sp>
      <p:sp>
        <p:nvSpPr>
          <p:cNvPr id="14" name="Rounded Rectangle 13">
            <a:extLst>
              <a:ext uri="{FF2B5EF4-FFF2-40B4-BE49-F238E27FC236}">
                <a16:creationId xmlns:a16="http://schemas.microsoft.com/office/drawing/2014/main" id="{F2120B6F-E2DB-E04A-A036-26832DAAB08A}"/>
              </a:ext>
            </a:extLst>
          </p:cNvPr>
          <p:cNvSpPr>
            <a:spLocks/>
          </p:cNvSpPr>
          <p:nvPr/>
        </p:nvSpPr>
        <p:spPr>
          <a:xfrm>
            <a:off x="8697233" y="6653428"/>
            <a:ext cx="1730444" cy="921400"/>
          </a:xfrm>
          <a:prstGeom prst="round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93231" tIns="46615" rIns="93231" bIns="46615" numCol="1" spcCol="0" rtlCol="0" fromWordArt="0" anchor="ctr" anchorCtr="0" forceAA="0" compatLnSpc="1">
            <a:prstTxWarp prst="textNoShape">
              <a:avLst/>
            </a:prstTxWarp>
            <a:spAutoFit/>
          </a:bodyPr>
          <a:lstStyle/>
          <a:p>
            <a:pPr algn="ctr"/>
            <a:r>
              <a:rPr lang="ro-RO" sz="1600" b="1" dirty="0"/>
              <a:t>Ar putea fi o încălcare după „efect”</a:t>
            </a:r>
          </a:p>
        </p:txBody>
      </p:sp>
      <p:grpSp>
        <p:nvGrpSpPr>
          <p:cNvPr id="17" name="Group 16">
            <a:extLst>
              <a:ext uri="{FF2B5EF4-FFF2-40B4-BE49-F238E27FC236}">
                <a16:creationId xmlns:a16="http://schemas.microsoft.com/office/drawing/2014/main" id="{1E505022-23EB-1D43-AFE3-786C8D8A2E92}"/>
              </a:ext>
            </a:extLst>
          </p:cNvPr>
          <p:cNvGrpSpPr/>
          <p:nvPr/>
        </p:nvGrpSpPr>
        <p:grpSpPr>
          <a:xfrm>
            <a:off x="5201311" y="5639293"/>
            <a:ext cx="1537742" cy="2105119"/>
            <a:chOff x="-3754755" y="5757917"/>
            <a:chExt cx="1768233" cy="2376578"/>
          </a:xfrm>
        </p:grpSpPr>
        <p:pic>
          <p:nvPicPr>
            <p:cNvPr id="5" name="Picture 4">
              <a:extLst>
                <a:ext uri="{FF2B5EF4-FFF2-40B4-BE49-F238E27FC236}">
                  <a16:creationId xmlns:a16="http://schemas.microsoft.com/office/drawing/2014/main" id="{1D110967-56E3-544F-B9CE-11CBB95C5C3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97" b="100000" l="0" r="100000">
                          <a14:foregroundMark x1="26991" y1="47982" x2="26991" y2="47982"/>
                          <a14:foregroundMark x1="65929" y1="59641" x2="65929" y2="59641"/>
                          <a14:foregroundMark x1="73894" y1="59641" x2="73894" y2="59641"/>
                        </a14:backgroundRemoval>
                      </a14:imgEffect>
                    </a14:imgLayer>
                  </a14:imgProps>
                </a:ext>
                <a:ext uri="{28A0092B-C50C-407E-A947-70E740481C1C}">
                  <a14:useLocalDpi xmlns:a14="http://schemas.microsoft.com/office/drawing/2010/main" val="0"/>
                </a:ext>
              </a:extLst>
            </a:blip>
            <a:stretch>
              <a:fillRect/>
            </a:stretch>
          </p:blipFill>
          <p:spPr>
            <a:xfrm>
              <a:off x="-3618394" y="5757917"/>
              <a:ext cx="1496760" cy="1476890"/>
            </a:xfrm>
            <a:prstGeom prst="rect">
              <a:avLst/>
            </a:prstGeom>
          </p:spPr>
        </p:pic>
        <p:sp>
          <p:nvSpPr>
            <p:cNvPr id="15" name="Document 14">
              <a:extLst>
                <a:ext uri="{FF2B5EF4-FFF2-40B4-BE49-F238E27FC236}">
                  <a16:creationId xmlns:a16="http://schemas.microsoft.com/office/drawing/2014/main" id="{1C39F17E-0CFE-484B-B3F2-BD5E65477CC4}"/>
                </a:ext>
              </a:extLst>
            </p:cNvPr>
            <p:cNvSpPr/>
            <p:nvPr/>
          </p:nvSpPr>
          <p:spPr>
            <a:xfrm>
              <a:off x="-3754755" y="7312160"/>
              <a:ext cx="1768233" cy="822335"/>
            </a:xfrm>
            <a:prstGeom prst="flowChartDocumen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93231" tIns="46615" rIns="93231" bIns="46615" numCol="1" spcCol="0" rtlCol="0" fromWordArt="0" anchor="ctr" anchorCtr="0" forceAA="0" compatLnSpc="1">
              <a:prstTxWarp prst="textNoShape">
                <a:avLst/>
              </a:prstTxWarp>
              <a:spAutoFit/>
            </a:bodyPr>
            <a:lstStyle/>
            <a:p>
              <a:pPr algn="ctr"/>
              <a:r>
                <a:rPr lang="ro-RO" sz="1600" dirty="0" err="1"/>
                <a:t>Wouters</a:t>
              </a:r>
              <a:r>
                <a:rPr lang="ro-RO" sz="1600" dirty="0"/>
                <a:t> C-309/99</a:t>
              </a:r>
            </a:p>
          </p:txBody>
        </p:sp>
      </p:grpSp>
      <p:grpSp>
        <p:nvGrpSpPr>
          <p:cNvPr id="21" name="Group 20">
            <a:extLst>
              <a:ext uri="{FF2B5EF4-FFF2-40B4-BE49-F238E27FC236}">
                <a16:creationId xmlns:a16="http://schemas.microsoft.com/office/drawing/2014/main" id="{D476A7CB-4AF9-C14D-99F0-A91C7E0286CB}"/>
              </a:ext>
            </a:extLst>
          </p:cNvPr>
          <p:cNvGrpSpPr/>
          <p:nvPr/>
        </p:nvGrpSpPr>
        <p:grpSpPr>
          <a:xfrm>
            <a:off x="8023790" y="290540"/>
            <a:ext cx="3878743" cy="339598"/>
            <a:chOff x="3394091" y="1322774"/>
            <a:chExt cx="3804226" cy="333074"/>
          </a:xfrm>
        </p:grpSpPr>
        <p:sp>
          <p:nvSpPr>
            <p:cNvPr id="22" name="Process 21">
              <a:extLst>
                <a:ext uri="{FF2B5EF4-FFF2-40B4-BE49-F238E27FC236}">
                  <a16:creationId xmlns:a16="http://schemas.microsoft.com/office/drawing/2014/main" id="{D131ED25-BC14-9B4A-BBD2-C8C8046A7E6F}"/>
                </a:ext>
              </a:extLst>
            </p:cNvPr>
            <p:cNvSpPr/>
            <p:nvPr/>
          </p:nvSpPr>
          <p:spPr>
            <a:xfrm>
              <a:off x="3394091" y="1323798"/>
              <a:ext cx="311727" cy="332050"/>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t>2</a:t>
              </a:r>
            </a:p>
          </p:txBody>
        </p:sp>
        <p:sp>
          <p:nvSpPr>
            <p:cNvPr id="23" name="Process 22">
              <a:extLst>
                <a:ext uri="{FF2B5EF4-FFF2-40B4-BE49-F238E27FC236}">
                  <a16:creationId xmlns:a16="http://schemas.microsoft.com/office/drawing/2014/main" id="{54BE2068-E400-AB42-8E05-602F5E24F489}"/>
                </a:ext>
              </a:extLst>
            </p:cNvPr>
            <p:cNvSpPr/>
            <p:nvPr/>
          </p:nvSpPr>
          <p:spPr>
            <a:xfrm>
              <a:off x="3705818" y="1322774"/>
              <a:ext cx="3492499" cy="332050"/>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Asociațiile de întreprinderi</a:t>
              </a:r>
            </a:p>
          </p:txBody>
        </p:sp>
      </p:grpSp>
      <p:sp>
        <p:nvSpPr>
          <p:cNvPr id="24" name="Rounded Rectangle 23">
            <a:extLst>
              <a:ext uri="{FF2B5EF4-FFF2-40B4-BE49-F238E27FC236}">
                <a16:creationId xmlns:a16="http://schemas.microsoft.com/office/drawing/2014/main" id="{6CE91D15-6C6B-5A41-9482-3EBD97E4163A}"/>
              </a:ext>
            </a:extLst>
          </p:cNvPr>
          <p:cNvSpPr/>
          <p:nvPr/>
        </p:nvSpPr>
        <p:spPr>
          <a:xfrm>
            <a:off x="304938" y="5192972"/>
            <a:ext cx="7403096" cy="1927260"/>
          </a:xfrm>
          <a:prstGeom prst="roundRect">
            <a:avLst/>
          </a:prstGeom>
          <a:solidFill>
            <a:schemeClr val="bg1">
              <a:lumMod val="85000"/>
              <a:alpha val="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r>
              <a:rPr lang="ro-RO" sz="1600" dirty="0">
                <a:solidFill>
                  <a:schemeClr val="accent1"/>
                </a:solidFill>
              </a:rPr>
              <a:t>Articolul 4 Legea concurenței</a:t>
            </a:r>
          </a:p>
          <a:p>
            <a:r>
              <a:rPr lang="ro-RO" sz="1600" b="1" i="1" dirty="0" err="1">
                <a:solidFill>
                  <a:schemeClr val="accent1"/>
                </a:solidFill>
              </a:rPr>
              <a:t>asociaţie</a:t>
            </a:r>
            <a:r>
              <a:rPr lang="ro-RO" sz="1600" b="1" i="1" dirty="0">
                <a:solidFill>
                  <a:schemeClr val="accent1"/>
                </a:solidFill>
              </a:rPr>
              <a:t> de întreprinderi </a:t>
            </a:r>
            <a:r>
              <a:rPr lang="ro-RO" sz="1600" dirty="0">
                <a:solidFill>
                  <a:schemeClr val="accent1"/>
                </a:solidFill>
              </a:rPr>
              <a:t>– </a:t>
            </a:r>
            <a:r>
              <a:rPr lang="ro-RO" sz="1600" dirty="0" err="1">
                <a:solidFill>
                  <a:schemeClr val="accent1"/>
                </a:solidFill>
              </a:rPr>
              <a:t>organizaţie</a:t>
            </a:r>
            <a:r>
              <a:rPr lang="ro-RO" sz="1600" dirty="0">
                <a:solidFill>
                  <a:schemeClr val="accent1"/>
                </a:solidFill>
              </a:rPr>
              <a:t> necomercială (ON) </a:t>
            </a:r>
            <a:r>
              <a:rPr lang="ro-RO" sz="1600" b="1" dirty="0">
                <a:solidFill>
                  <a:srgbClr val="FF0000"/>
                </a:solidFill>
              </a:rPr>
              <a:t>(de ce anume ON?)</a:t>
            </a:r>
            <a:r>
              <a:rPr lang="ro-RO" sz="1600" dirty="0">
                <a:solidFill>
                  <a:schemeClr val="accent1"/>
                </a:solidFill>
              </a:rPr>
              <a:t> constituită benevol </a:t>
            </a:r>
            <a:r>
              <a:rPr lang="ro-RO" sz="1600" u="sng" dirty="0">
                <a:solidFill>
                  <a:schemeClr val="accent1"/>
                </a:solidFill>
              </a:rPr>
              <a:t>de două sau mai multe întreprinderi</a:t>
            </a:r>
            <a:r>
              <a:rPr lang="ro-RO" sz="1600" dirty="0">
                <a:solidFill>
                  <a:schemeClr val="accent1"/>
                </a:solidFill>
              </a:rPr>
              <a:t> [...], indiferent de forma juridică de organizare </a:t>
            </a:r>
            <a:r>
              <a:rPr lang="ro-RO" sz="1600" b="1" dirty="0">
                <a:solidFill>
                  <a:srgbClr val="FF0000"/>
                </a:solidFill>
              </a:rPr>
              <a:t>(la începutul definiției cerința este să fie o ON?)</a:t>
            </a:r>
            <a:r>
              <a:rPr lang="ro-RO" sz="1600" dirty="0">
                <a:solidFill>
                  <a:schemeClr val="accent1"/>
                </a:solidFill>
              </a:rPr>
              <a:t>, de tipul de </a:t>
            </a:r>
            <a:r>
              <a:rPr lang="ro-RO" sz="1600" dirty="0" err="1">
                <a:solidFill>
                  <a:schemeClr val="accent1"/>
                </a:solidFill>
              </a:rPr>
              <a:t>finanţare</a:t>
            </a:r>
            <a:r>
              <a:rPr lang="ro-RO" sz="1600" dirty="0">
                <a:solidFill>
                  <a:schemeClr val="accent1"/>
                </a:solidFill>
              </a:rPr>
              <a:t>, de modul în care </a:t>
            </a:r>
            <a:r>
              <a:rPr lang="ro-RO" sz="1600" dirty="0" err="1">
                <a:solidFill>
                  <a:schemeClr val="accent1"/>
                </a:solidFill>
              </a:rPr>
              <a:t>sînt</a:t>
            </a:r>
            <a:r>
              <a:rPr lang="ro-RO" sz="1600" dirty="0">
                <a:solidFill>
                  <a:schemeClr val="accent1"/>
                </a:solidFill>
              </a:rPr>
              <a:t> luate deciziile, de caracterul obligatoriu ori facultativ al acestora, precum </a:t>
            </a:r>
            <a:r>
              <a:rPr lang="ro-RO" sz="1600" dirty="0" err="1">
                <a:solidFill>
                  <a:schemeClr val="accent1"/>
                </a:solidFill>
              </a:rPr>
              <a:t>şi</a:t>
            </a:r>
            <a:r>
              <a:rPr lang="ro-RO" sz="1600" dirty="0">
                <a:solidFill>
                  <a:schemeClr val="accent1"/>
                </a:solidFill>
              </a:rPr>
              <a:t> de caracterul public al </a:t>
            </a:r>
            <a:r>
              <a:rPr lang="ro-RO" sz="1600" dirty="0" err="1">
                <a:solidFill>
                  <a:schemeClr val="accent1"/>
                </a:solidFill>
              </a:rPr>
              <a:t>funcţiilor</a:t>
            </a:r>
            <a:r>
              <a:rPr lang="ro-RO" sz="1600" dirty="0">
                <a:solidFill>
                  <a:schemeClr val="accent1"/>
                </a:solidFill>
              </a:rPr>
              <a:t> pe care le exercită; </a:t>
            </a:r>
          </a:p>
        </p:txBody>
      </p:sp>
      <p:sp>
        <p:nvSpPr>
          <p:cNvPr id="25" name="Rounded Rectangle 24">
            <a:extLst>
              <a:ext uri="{FF2B5EF4-FFF2-40B4-BE49-F238E27FC236}">
                <a16:creationId xmlns:a16="http://schemas.microsoft.com/office/drawing/2014/main" id="{30ECD43A-BF6A-8049-946E-899EA9F9ACDA}"/>
              </a:ext>
            </a:extLst>
          </p:cNvPr>
          <p:cNvSpPr/>
          <p:nvPr/>
        </p:nvSpPr>
        <p:spPr>
          <a:xfrm>
            <a:off x="438302" y="5810865"/>
            <a:ext cx="4542681" cy="2041340"/>
          </a:xfrm>
          <a:prstGeom prst="roundRect">
            <a:avLst/>
          </a:prstGeom>
          <a:solidFill>
            <a:schemeClr val="bg1">
              <a:lumMod val="85000"/>
              <a:alpha val="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r>
              <a:rPr lang="ro-RO" sz="1600" dirty="0">
                <a:solidFill>
                  <a:schemeClr val="accent1"/>
                </a:solidFill>
              </a:rPr>
              <a:t>Articolul 4 Legea concurenței</a:t>
            </a:r>
          </a:p>
          <a:p>
            <a:pPr algn="just"/>
            <a:r>
              <a:rPr lang="ro-RO" sz="1600" b="1" dirty="0">
                <a:solidFill>
                  <a:schemeClr val="accent1"/>
                </a:solidFill>
              </a:rPr>
              <a:t>decizie a </a:t>
            </a:r>
            <a:r>
              <a:rPr lang="ro-RO" sz="1600" b="1" dirty="0" err="1">
                <a:solidFill>
                  <a:schemeClr val="accent1"/>
                </a:solidFill>
              </a:rPr>
              <a:t>asociaţiei</a:t>
            </a:r>
            <a:r>
              <a:rPr lang="ro-RO" sz="1600" b="1" dirty="0">
                <a:solidFill>
                  <a:schemeClr val="accent1"/>
                </a:solidFill>
              </a:rPr>
              <a:t> de întreprinderi </a:t>
            </a:r>
            <a:r>
              <a:rPr lang="ro-RO" sz="1600" dirty="0">
                <a:solidFill>
                  <a:schemeClr val="accent1"/>
                </a:solidFill>
              </a:rPr>
              <a:t>– orice manifestare a </a:t>
            </a:r>
            <a:r>
              <a:rPr lang="ro-RO" sz="1600" dirty="0" err="1">
                <a:solidFill>
                  <a:schemeClr val="accent1"/>
                </a:solidFill>
              </a:rPr>
              <a:t>voinţei</a:t>
            </a:r>
            <a:r>
              <a:rPr lang="ro-RO" sz="1600" dirty="0">
                <a:solidFill>
                  <a:schemeClr val="accent1"/>
                </a:solidFill>
              </a:rPr>
              <a:t> exprimată de către </a:t>
            </a:r>
            <a:r>
              <a:rPr lang="ro-RO" sz="1600" dirty="0" err="1">
                <a:solidFill>
                  <a:schemeClr val="accent1"/>
                </a:solidFill>
              </a:rPr>
              <a:t>asociaţia</a:t>
            </a:r>
            <a:r>
              <a:rPr lang="ro-RO" sz="1600" dirty="0">
                <a:solidFill>
                  <a:schemeClr val="accent1"/>
                </a:solidFill>
              </a:rPr>
              <a:t> de întreprinderi sau de către organele de conducere ale </a:t>
            </a:r>
            <a:r>
              <a:rPr lang="ro-RO" sz="1600" dirty="0" err="1">
                <a:solidFill>
                  <a:schemeClr val="accent1"/>
                </a:solidFill>
              </a:rPr>
              <a:t>asociaţiei</a:t>
            </a:r>
            <a:r>
              <a:rPr lang="ro-RO" sz="1600" dirty="0">
                <a:solidFill>
                  <a:schemeClr val="accent1"/>
                </a:solidFill>
              </a:rPr>
              <a:t> de întreprinderi, indiferent de forma manifestării sau de caracterul obligatoriu ori facultativ;</a:t>
            </a:r>
          </a:p>
        </p:txBody>
      </p:sp>
      <p:grpSp>
        <p:nvGrpSpPr>
          <p:cNvPr id="9" name="Group 8">
            <a:extLst>
              <a:ext uri="{FF2B5EF4-FFF2-40B4-BE49-F238E27FC236}">
                <a16:creationId xmlns:a16="http://schemas.microsoft.com/office/drawing/2014/main" id="{497D5534-9B49-744D-A9D7-B19D5E1CD71C}"/>
              </a:ext>
            </a:extLst>
          </p:cNvPr>
          <p:cNvGrpSpPr/>
          <p:nvPr/>
        </p:nvGrpSpPr>
        <p:grpSpPr>
          <a:xfrm>
            <a:off x="313958" y="459944"/>
            <a:ext cx="7103780" cy="1929626"/>
            <a:chOff x="304938" y="311854"/>
            <a:chExt cx="7103780" cy="1929626"/>
          </a:xfrm>
        </p:grpSpPr>
        <p:sp>
          <p:nvSpPr>
            <p:cNvPr id="27" name="TextBox 26">
              <a:extLst>
                <a:ext uri="{FF2B5EF4-FFF2-40B4-BE49-F238E27FC236}">
                  <a16:creationId xmlns:a16="http://schemas.microsoft.com/office/drawing/2014/main" id="{E628D457-26C7-0249-B7D7-FF53382EBBC8}"/>
                </a:ext>
              </a:extLst>
            </p:cNvPr>
            <p:cNvSpPr txBox="1"/>
            <p:nvPr/>
          </p:nvSpPr>
          <p:spPr>
            <a:xfrm>
              <a:off x="304938" y="671820"/>
              <a:ext cx="7103780" cy="1569660"/>
            </a:xfrm>
            <a:prstGeom prst="rect">
              <a:avLst/>
            </a:prstGeom>
            <a:noFill/>
            <a:ln w="12700">
              <a:solidFill>
                <a:schemeClr val="bg2">
                  <a:lumMod val="50000"/>
                </a:schemeClr>
              </a:solidFill>
            </a:ln>
          </p:spPr>
          <p:txBody>
            <a:bodyPr wrap="square" rtlCol="0">
              <a:spAutoFit/>
            </a:bodyPr>
            <a:lstStyle/>
            <a:p>
              <a:r>
                <a:rPr lang="ro-RO" sz="1600" dirty="0">
                  <a:solidFill>
                    <a:srgbClr val="0E539B"/>
                  </a:solidFill>
                </a:rPr>
                <a:t>(1) </a:t>
              </a:r>
              <a:r>
                <a:rPr lang="ro-RO" sz="1600" dirty="0" err="1">
                  <a:solidFill>
                    <a:srgbClr val="0E539B"/>
                  </a:solidFill>
                </a:rPr>
                <a:t>Sînt</a:t>
              </a:r>
              <a:r>
                <a:rPr lang="ro-RO" sz="1600" dirty="0">
                  <a:solidFill>
                    <a:srgbClr val="0E539B"/>
                  </a:solidFill>
                </a:rPr>
                <a:t> interzise, fără a fi necesară o decizie prealabilă în acest sens, </a:t>
              </a:r>
              <a:r>
                <a:rPr lang="ro-RO" sz="1600" b="1" i="1" dirty="0">
                  <a:solidFill>
                    <a:srgbClr val="FF0000"/>
                  </a:solidFill>
                </a:rPr>
                <a:t>(i) </a:t>
              </a:r>
              <a:r>
                <a:rPr lang="ro-RO" sz="1600" dirty="0">
                  <a:solidFill>
                    <a:srgbClr val="0E539B"/>
                  </a:solidFill>
                </a:rPr>
                <a:t>orice acorduri </a:t>
              </a:r>
              <a:r>
                <a:rPr lang="ro-RO" sz="1600" u="sng" dirty="0">
                  <a:solidFill>
                    <a:srgbClr val="0E539B"/>
                  </a:solidFill>
                </a:rPr>
                <a:t>între întreprinderi </a:t>
              </a:r>
              <a:r>
                <a:rPr lang="ro-RO" sz="1600" u="sng" strike="sngStrike" dirty="0">
                  <a:solidFill>
                    <a:srgbClr val="0E539B"/>
                  </a:solidFill>
                </a:rPr>
                <a:t>sau </a:t>
              </a:r>
              <a:r>
                <a:rPr lang="ro-RO" sz="1600" u="sng" strike="sngStrike" dirty="0" err="1">
                  <a:solidFill>
                    <a:srgbClr val="0E539B"/>
                  </a:solidFill>
                </a:rPr>
                <a:t>asociaţii</a:t>
              </a:r>
              <a:r>
                <a:rPr lang="ro-RO" sz="1600" u="sng" strike="sngStrike" dirty="0">
                  <a:solidFill>
                    <a:srgbClr val="0E539B"/>
                  </a:solidFill>
                </a:rPr>
                <a:t> de întreprinderi</a:t>
              </a:r>
              <a:r>
                <a:rPr lang="ro-RO" sz="1600" dirty="0">
                  <a:solidFill>
                    <a:srgbClr val="0E539B"/>
                  </a:solidFill>
                </a:rPr>
                <a:t>, </a:t>
              </a:r>
              <a:r>
                <a:rPr lang="ro-RO" sz="1600" b="1" i="1" dirty="0">
                  <a:solidFill>
                    <a:srgbClr val="FF0000"/>
                  </a:solidFill>
                </a:rPr>
                <a:t>(ii) </a:t>
              </a:r>
              <a:r>
                <a:rPr lang="ro-RO" sz="1600" dirty="0">
                  <a:solidFill>
                    <a:srgbClr val="0E539B"/>
                  </a:solidFill>
                </a:rPr>
                <a:t>orice </a:t>
              </a:r>
              <a:r>
                <a:rPr lang="ro-RO" sz="1600" u="sng" dirty="0">
                  <a:solidFill>
                    <a:srgbClr val="0E539B"/>
                  </a:solidFill>
                </a:rPr>
                <a:t>decizii ale </a:t>
              </a:r>
              <a:r>
                <a:rPr lang="ro-RO" sz="1600" u="sng" dirty="0" err="1">
                  <a:solidFill>
                    <a:srgbClr val="0E539B"/>
                  </a:solidFill>
                </a:rPr>
                <a:t>asociaţiilor</a:t>
              </a:r>
              <a:r>
                <a:rPr lang="ro-RO" sz="1600" u="sng" dirty="0">
                  <a:solidFill>
                    <a:srgbClr val="0E539B"/>
                  </a:solidFill>
                </a:rPr>
                <a:t> de întreprinderi </a:t>
              </a:r>
              <a:r>
                <a:rPr lang="ro-RO" sz="1600" dirty="0" err="1">
                  <a:solidFill>
                    <a:srgbClr val="0E539B"/>
                  </a:solidFill>
                </a:rPr>
                <a:t>şi</a:t>
              </a:r>
              <a:r>
                <a:rPr lang="ro-RO" sz="1600" dirty="0">
                  <a:solidFill>
                    <a:srgbClr val="0E539B"/>
                  </a:solidFill>
                </a:rPr>
                <a:t> </a:t>
              </a:r>
              <a:r>
                <a:rPr lang="ro-RO" sz="1600" b="1" i="1" dirty="0">
                  <a:solidFill>
                    <a:srgbClr val="FF0000"/>
                  </a:solidFill>
                </a:rPr>
                <a:t>(iii)</a:t>
              </a:r>
              <a:r>
                <a:rPr lang="ro-RO" sz="1600" dirty="0">
                  <a:solidFill>
                    <a:srgbClr val="0E539B"/>
                  </a:solidFill>
                </a:rPr>
                <a:t> orice practici concertate (denumite în continuare acorduri) care au ca obiect sau efect împiedicarea, </a:t>
              </a:r>
              <a:r>
                <a:rPr lang="ro-RO" sz="1600" dirty="0" err="1">
                  <a:solidFill>
                    <a:srgbClr val="0E539B"/>
                  </a:solidFill>
                </a:rPr>
                <a:t>restrîngerea</a:t>
              </a:r>
              <a:r>
                <a:rPr lang="ro-RO" sz="1600" dirty="0">
                  <a:solidFill>
                    <a:srgbClr val="0E539B"/>
                  </a:solidFill>
                </a:rPr>
                <a:t> sau denaturarea </a:t>
              </a:r>
              <a:r>
                <a:rPr lang="ro-RO" sz="1600" dirty="0" err="1">
                  <a:solidFill>
                    <a:srgbClr val="0E539B"/>
                  </a:solidFill>
                </a:rPr>
                <a:t>concurenţei</a:t>
              </a:r>
              <a:r>
                <a:rPr lang="ro-RO" sz="1600" dirty="0">
                  <a:solidFill>
                    <a:srgbClr val="0E539B"/>
                  </a:solidFill>
                </a:rPr>
                <a:t> pe </a:t>
              </a:r>
              <a:r>
                <a:rPr lang="ro-RO" sz="1600" dirty="0" err="1">
                  <a:solidFill>
                    <a:srgbClr val="0E539B"/>
                  </a:solidFill>
                </a:rPr>
                <a:t>piaţa</a:t>
              </a:r>
              <a:r>
                <a:rPr lang="ro-RO" sz="1600" dirty="0">
                  <a:solidFill>
                    <a:srgbClr val="0E539B"/>
                  </a:solidFill>
                </a:rPr>
                <a:t> Republicii Moldova sau pe o parte a acesteia.</a:t>
              </a:r>
            </a:p>
          </p:txBody>
        </p:sp>
        <p:sp>
          <p:nvSpPr>
            <p:cNvPr id="62" name="Process 61">
              <a:extLst>
                <a:ext uri="{FF2B5EF4-FFF2-40B4-BE49-F238E27FC236}">
                  <a16:creationId xmlns:a16="http://schemas.microsoft.com/office/drawing/2014/main" id="{D550C00F-DF66-9743-B647-B97809971AA0}"/>
                </a:ext>
              </a:extLst>
            </p:cNvPr>
            <p:cNvSpPr/>
            <p:nvPr/>
          </p:nvSpPr>
          <p:spPr>
            <a:xfrm>
              <a:off x="306276" y="311854"/>
              <a:ext cx="5655429" cy="338554"/>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p>
              <a:pPr algn="ctr"/>
              <a:r>
                <a:rPr lang="ro-RO" sz="1600" b="1" dirty="0"/>
                <a:t>Articolul 5. Interzicerea acordurilor </a:t>
              </a:r>
              <a:r>
                <a:rPr lang="ro-RO" sz="1600" b="1" dirty="0" err="1"/>
                <a:t>anticoncurenţiale</a:t>
              </a:r>
              <a:endParaRPr lang="ro-RO" sz="1600" b="1" dirty="0"/>
            </a:p>
          </p:txBody>
        </p:sp>
      </p:grpSp>
      <p:grpSp>
        <p:nvGrpSpPr>
          <p:cNvPr id="29" name="Group 28">
            <a:extLst>
              <a:ext uri="{FF2B5EF4-FFF2-40B4-BE49-F238E27FC236}">
                <a16:creationId xmlns:a16="http://schemas.microsoft.com/office/drawing/2014/main" id="{50597166-5BEC-194B-8A4E-28BDED915253}"/>
              </a:ext>
            </a:extLst>
          </p:cNvPr>
          <p:cNvGrpSpPr/>
          <p:nvPr/>
        </p:nvGrpSpPr>
        <p:grpSpPr>
          <a:xfrm>
            <a:off x="313958" y="4246478"/>
            <a:ext cx="7243481" cy="338555"/>
            <a:chOff x="3394091" y="1344409"/>
            <a:chExt cx="7104321" cy="332051"/>
          </a:xfrm>
        </p:grpSpPr>
        <p:sp>
          <p:nvSpPr>
            <p:cNvPr id="30" name="Process 29">
              <a:extLst>
                <a:ext uri="{FF2B5EF4-FFF2-40B4-BE49-F238E27FC236}">
                  <a16:creationId xmlns:a16="http://schemas.microsoft.com/office/drawing/2014/main" id="{97FB63FF-95BB-174B-9382-A341F6A5CD39}"/>
                </a:ext>
              </a:extLst>
            </p:cNvPr>
            <p:cNvSpPr/>
            <p:nvPr/>
          </p:nvSpPr>
          <p:spPr>
            <a:xfrm>
              <a:off x="3394091" y="1344410"/>
              <a:ext cx="311727" cy="332050"/>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t>1</a:t>
              </a:r>
            </a:p>
          </p:txBody>
        </p:sp>
        <p:sp>
          <p:nvSpPr>
            <p:cNvPr id="31" name="Process 30">
              <a:extLst>
                <a:ext uri="{FF2B5EF4-FFF2-40B4-BE49-F238E27FC236}">
                  <a16:creationId xmlns:a16="http://schemas.microsoft.com/office/drawing/2014/main" id="{7D318A45-6689-7D49-A5A1-A059D6CF006D}"/>
                </a:ext>
              </a:extLst>
            </p:cNvPr>
            <p:cNvSpPr/>
            <p:nvPr/>
          </p:nvSpPr>
          <p:spPr>
            <a:xfrm>
              <a:off x="3705816" y="1344409"/>
              <a:ext cx="6792596" cy="332050"/>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Asociațiile de întreprinderi – în calitate de </a:t>
              </a:r>
              <a:r>
                <a:rPr lang="ro-RO" sz="1600" b="1" u="sng" dirty="0">
                  <a:latin typeface="Arial" panose="020B0604020202020204" pitchFamily="34" charset="0"/>
                  <a:cs typeface="Arial" panose="020B0604020202020204" pitchFamily="34" charset="0"/>
                </a:rPr>
                <a:t>întreprindere</a:t>
              </a:r>
              <a:r>
                <a:rPr lang="ro-RO" sz="1600" b="1" dirty="0">
                  <a:latin typeface="Arial" panose="020B0604020202020204" pitchFamily="34" charset="0"/>
                  <a:cs typeface="Arial" panose="020B0604020202020204" pitchFamily="34" charset="0"/>
                </a:rPr>
                <a:t> parte la acord</a:t>
              </a:r>
            </a:p>
          </p:txBody>
        </p:sp>
      </p:grpSp>
      <p:grpSp>
        <p:nvGrpSpPr>
          <p:cNvPr id="11" name="Group 10">
            <a:extLst>
              <a:ext uri="{FF2B5EF4-FFF2-40B4-BE49-F238E27FC236}">
                <a16:creationId xmlns:a16="http://schemas.microsoft.com/office/drawing/2014/main" id="{A2E86057-6551-BA4A-AFFC-0EFDFE3A0426}"/>
              </a:ext>
            </a:extLst>
          </p:cNvPr>
          <p:cNvGrpSpPr/>
          <p:nvPr/>
        </p:nvGrpSpPr>
        <p:grpSpPr>
          <a:xfrm>
            <a:off x="0" y="0"/>
            <a:ext cx="12228513" cy="8047038"/>
            <a:chOff x="12880" y="-10284"/>
            <a:chExt cx="8282773" cy="6053132"/>
          </a:xfrm>
        </p:grpSpPr>
        <p:pic>
          <p:nvPicPr>
            <p:cNvPr id="10" name="Picture 9">
              <a:extLst>
                <a:ext uri="{FF2B5EF4-FFF2-40B4-BE49-F238E27FC236}">
                  <a16:creationId xmlns:a16="http://schemas.microsoft.com/office/drawing/2014/main" id="{5D69BC7B-81CE-624F-AAE4-74A152548A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80" y="-10284"/>
              <a:ext cx="8282773" cy="6053132"/>
            </a:xfrm>
            <a:prstGeom prst="rect">
              <a:avLst/>
            </a:prstGeom>
          </p:spPr>
        </p:pic>
        <p:sp>
          <p:nvSpPr>
            <p:cNvPr id="46" name="Process 45">
              <a:extLst>
                <a:ext uri="{FF2B5EF4-FFF2-40B4-BE49-F238E27FC236}">
                  <a16:creationId xmlns:a16="http://schemas.microsoft.com/office/drawing/2014/main" id="{66912213-B31F-304C-A777-281CBB03E9A4}"/>
                </a:ext>
              </a:extLst>
            </p:cNvPr>
            <p:cNvSpPr>
              <a:spLocks/>
            </p:cNvSpPr>
            <p:nvPr/>
          </p:nvSpPr>
          <p:spPr>
            <a:xfrm>
              <a:off x="98896" y="1366588"/>
              <a:ext cx="3112377" cy="302329"/>
            </a:xfrm>
            <a:prstGeom prst="flowChartProcess">
              <a:avLst/>
            </a:prstGeom>
            <a:solidFill>
              <a:srgbClr val="FF0000"/>
            </a:solidFill>
            <a:effectLst>
              <a:outerShdw blurRad="50800" dist="38100" dir="16200000" rotWithShape="0">
                <a:prstClr val="black">
                  <a:alpha val="40000"/>
                </a:prstClr>
              </a:outerShdw>
            </a:effectLst>
          </p:spPr>
          <p:txBody>
            <a:bodyPr rot="0" spcFirstLastPara="0" vertOverflow="overflow" horzOverflow="overflow" vert="horz" wrap="square" lIns="93231" tIns="46615" rIns="93231" bIns="46615" numCol="1" spcCol="0" rtlCol="0" fromWordArt="0" anchor="ctr" anchorCtr="0" forceAA="0" compatLnSpc="1">
              <a:prstTxWarp prst="textNoShape">
                <a:avLst/>
              </a:prstTxWarp>
              <a:spAutoFit/>
            </a:bodyPr>
            <a:lstStyle/>
            <a:p>
              <a:pPr algn="ctr"/>
              <a:r>
                <a:rPr lang="ro-RO" sz="2000" dirty="0"/>
                <a:t>Link în subsolul acestui video</a:t>
              </a:r>
            </a:p>
          </p:txBody>
        </p:sp>
      </p:grpSp>
    </p:spTree>
    <p:extLst>
      <p:ext uri="{BB962C8B-B14F-4D97-AF65-F5344CB8AC3E}">
        <p14:creationId xmlns:p14="http://schemas.microsoft.com/office/powerpoint/2010/main" val="85847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 -0.21168 " pathEditMode="fixed" ptsTypes="AA">
                                      <p:cBhvr>
                                        <p:cTn id="6" dur="2000" fill="hold"/>
                                        <p:tgtEl>
                                          <p:spTgt spid="2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 -0.21168 " pathEditMode="fixed" ptsTypes="AA">
                                      <p:cBhvr>
                                        <p:cTn id="8" dur="2000" fill="hold"/>
                                        <p:tgtEl>
                                          <p:spTgt spid="3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 -0.21168 " pathEditMode="fixed" ptsTypes="AA">
                                      <p:cBhvr>
                                        <p:cTn id="10" dur="2000" fill="hold"/>
                                        <p:tgtEl>
                                          <p:spTgt spid="2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dissolve">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dissolv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dissolve">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ssolv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14"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671395-12CF-A446-A66C-EE76481F935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37163" y="-70605"/>
            <a:ext cx="12265676" cy="8163511"/>
          </a:xfrm>
          <a:prstGeom prst="rect">
            <a:avLst/>
          </a:prstGeom>
        </p:spPr>
      </p:pic>
      <p:sp>
        <p:nvSpPr>
          <p:cNvPr id="2" name="Pentagon 1">
            <a:extLst>
              <a:ext uri="{FF2B5EF4-FFF2-40B4-BE49-F238E27FC236}">
                <a16:creationId xmlns:a16="http://schemas.microsoft.com/office/drawing/2014/main" id="{9CF30D31-B06C-ED42-A3C7-51418D198D1D}"/>
              </a:ext>
            </a:extLst>
          </p:cNvPr>
          <p:cNvSpPr/>
          <p:nvPr/>
        </p:nvSpPr>
        <p:spPr>
          <a:xfrm>
            <a:off x="0" y="0"/>
            <a:ext cx="5096594" cy="8047037"/>
          </a:xfrm>
          <a:prstGeom prst="homePlate">
            <a:avLst>
              <a:gd name="adj" fmla="val 40614"/>
            </a:avLst>
          </a:prstGeom>
          <a:solidFill>
            <a:srgbClr val="FF0000">
              <a:alpha val="25000"/>
            </a:srgb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31" tIns="46615" rIns="93231" bIns="46615" numCol="1" spcCol="0" rtlCol="0" fromWordArt="0" anchor="t" anchorCtr="0" forceAA="0" compatLnSpc="1">
            <a:prstTxWarp prst="textNoShape">
              <a:avLst/>
            </a:prstTxWarp>
            <a:noAutofit/>
          </a:bodyPr>
          <a:lstStyle/>
          <a:p>
            <a:pPr algn="ctr">
              <a:spcAft>
                <a:spcPts val="612"/>
              </a:spcAft>
            </a:pPr>
            <a:r>
              <a:rPr lang="ro-RO" sz="1223" dirty="0"/>
              <a:t> </a:t>
            </a:r>
          </a:p>
          <a:p>
            <a:pPr algn="ctr">
              <a:spcAft>
                <a:spcPts val="612"/>
              </a:spcAft>
            </a:pPr>
            <a:endParaRPr lang="ro-RO" sz="1223" dirty="0"/>
          </a:p>
          <a:p>
            <a:pPr algn="ctr">
              <a:spcAft>
                <a:spcPts val="612"/>
              </a:spcAft>
            </a:pPr>
            <a:endParaRPr lang="ro-RO" sz="1223" dirty="0"/>
          </a:p>
        </p:txBody>
      </p:sp>
      <p:sp>
        <p:nvSpPr>
          <p:cNvPr id="70" name="TextBox 69">
            <a:extLst>
              <a:ext uri="{FF2B5EF4-FFF2-40B4-BE49-F238E27FC236}">
                <a16:creationId xmlns:a16="http://schemas.microsoft.com/office/drawing/2014/main" id="{8BC00F72-9933-A040-8B72-CA342A24A8E5}"/>
              </a:ext>
            </a:extLst>
          </p:cNvPr>
          <p:cNvSpPr txBox="1"/>
          <p:nvPr/>
        </p:nvSpPr>
        <p:spPr>
          <a:xfrm>
            <a:off x="3698114" y="3499252"/>
            <a:ext cx="5821337" cy="477054"/>
          </a:xfrm>
          <a:prstGeom prst="rect">
            <a:avLst/>
          </a:prstGeom>
          <a:noFill/>
          <a:effectLst>
            <a:outerShdw blurRad="50800" dist="38100" dir="18900000" algn="bl" rotWithShape="0">
              <a:prstClr val="black">
                <a:alpha val="40000"/>
              </a:prstClr>
            </a:outerShdw>
          </a:effectLst>
        </p:spPr>
        <p:txBody>
          <a:bodyPr wrap="square" rtlCol="0">
            <a:spAutoFit/>
          </a:bodyPr>
          <a:lstStyle/>
          <a:p>
            <a:pPr algn="ctr">
              <a:spcAft>
                <a:spcPts val="612"/>
              </a:spcAft>
            </a:pPr>
            <a:r>
              <a:rPr lang="ro-RO" sz="2500" b="1" dirty="0">
                <a:solidFill>
                  <a:schemeClr val="accent6"/>
                </a:solidFill>
              </a:rPr>
              <a:t>Vă mulțumesc </a:t>
            </a:r>
          </a:p>
        </p:txBody>
      </p:sp>
      <p:sp>
        <p:nvSpPr>
          <p:cNvPr id="71" name="TextBox 70">
            <a:extLst>
              <a:ext uri="{FF2B5EF4-FFF2-40B4-BE49-F238E27FC236}">
                <a16:creationId xmlns:a16="http://schemas.microsoft.com/office/drawing/2014/main" id="{862DE867-B007-844D-B882-1E2F26D67638}"/>
              </a:ext>
            </a:extLst>
          </p:cNvPr>
          <p:cNvSpPr txBox="1"/>
          <p:nvPr/>
        </p:nvSpPr>
        <p:spPr>
          <a:xfrm>
            <a:off x="4691166" y="4865055"/>
            <a:ext cx="3835235" cy="1862048"/>
          </a:xfrm>
          <a:prstGeom prst="rect">
            <a:avLst/>
          </a:prstGeom>
          <a:noFill/>
          <a:effectLst>
            <a:outerShdw blurRad="50800" dist="38100" dir="18900000" algn="bl" rotWithShape="0">
              <a:prstClr val="black">
                <a:alpha val="40000"/>
              </a:prstClr>
            </a:outerShdw>
          </a:effectLst>
        </p:spPr>
        <p:txBody>
          <a:bodyPr wrap="square" rtlCol="0">
            <a:spAutoFit/>
          </a:bodyPr>
          <a:lstStyle/>
          <a:p>
            <a:pPr algn="ctr">
              <a:spcAft>
                <a:spcPts val="612"/>
              </a:spcAft>
            </a:pPr>
            <a:r>
              <a:rPr lang="ro-RO" sz="2000" dirty="0">
                <a:solidFill>
                  <a:schemeClr val="accent6"/>
                </a:solidFill>
              </a:rPr>
              <a:t>Rogac Andrei</a:t>
            </a:r>
          </a:p>
          <a:p>
            <a:pPr algn="ctr">
              <a:spcAft>
                <a:spcPts val="612"/>
              </a:spcAft>
            </a:pPr>
            <a:r>
              <a:rPr lang="ro-RO" sz="2000" dirty="0">
                <a:solidFill>
                  <a:schemeClr val="accent6"/>
                </a:solidFill>
              </a:rPr>
              <a:t>LL.M. Queen Mary University of London</a:t>
            </a:r>
          </a:p>
          <a:p>
            <a:pPr algn="ctr">
              <a:spcAft>
                <a:spcPts val="612"/>
              </a:spcAft>
            </a:pPr>
            <a:r>
              <a:rPr lang="ro-RO" sz="2000" dirty="0">
                <a:solidFill>
                  <a:schemeClr val="accent6"/>
                </a:solidFill>
              </a:rPr>
              <a:t>M.A. </a:t>
            </a:r>
            <a:r>
              <a:rPr lang="ro-RO" sz="2000" dirty="0" err="1">
                <a:solidFill>
                  <a:schemeClr val="accent6"/>
                </a:solidFill>
              </a:rPr>
              <a:t>King’s</a:t>
            </a:r>
            <a:r>
              <a:rPr lang="ro-RO" sz="2000" dirty="0">
                <a:solidFill>
                  <a:schemeClr val="accent6"/>
                </a:solidFill>
              </a:rPr>
              <a:t> College London</a:t>
            </a:r>
          </a:p>
          <a:p>
            <a:pPr algn="ctr">
              <a:spcAft>
                <a:spcPts val="612"/>
              </a:spcAft>
            </a:pPr>
            <a:r>
              <a:rPr lang="ro-RO" sz="2000" dirty="0" err="1">
                <a:solidFill>
                  <a:schemeClr val="accent6"/>
                </a:solidFill>
              </a:rPr>
              <a:t>www.lawseconomics.com</a:t>
            </a:r>
            <a:endParaRPr lang="ro-RO" sz="2000" dirty="0">
              <a:solidFill>
                <a:schemeClr val="accent6"/>
              </a:solidFill>
            </a:endParaRPr>
          </a:p>
        </p:txBody>
      </p:sp>
    </p:spTree>
    <p:extLst>
      <p:ext uri="{BB962C8B-B14F-4D97-AF65-F5344CB8AC3E}">
        <p14:creationId xmlns:p14="http://schemas.microsoft.com/office/powerpoint/2010/main" val="4108774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F30D31-B06C-ED42-A3C7-51418D198D1D}"/>
              </a:ext>
            </a:extLst>
          </p:cNvPr>
          <p:cNvSpPr/>
          <p:nvPr/>
        </p:nvSpPr>
        <p:spPr>
          <a:xfrm>
            <a:off x="2487358" y="499647"/>
            <a:ext cx="1230133" cy="6992333"/>
          </a:xfrm>
          <a:prstGeom prst="rect">
            <a:avLst/>
          </a:prstGeom>
          <a:solidFill>
            <a:srgbClr val="FF0000">
              <a:alpha val="38000"/>
            </a:srgbClr>
          </a:solidFill>
          <a:ln>
            <a:noFill/>
          </a:ln>
          <a:effectLst>
            <a:outerShdw blurRad="50800" dist="1270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31" tIns="46615" rIns="93231" bIns="46615" numCol="1" spcCol="0" rtlCol="0" fromWordArt="0" anchor="t" anchorCtr="0" forceAA="0" compatLnSpc="1">
            <a:prstTxWarp prst="textNoShape">
              <a:avLst/>
            </a:prstTxWarp>
            <a:noAutofit/>
          </a:bodyPr>
          <a:lstStyle/>
          <a:p>
            <a:pPr algn="ctr">
              <a:spcAft>
                <a:spcPts val="612"/>
              </a:spcAft>
            </a:pPr>
            <a:r>
              <a:rPr lang="ro-RO" sz="1600" dirty="0"/>
              <a:t> </a:t>
            </a:r>
          </a:p>
          <a:p>
            <a:pPr algn="ctr">
              <a:spcAft>
                <a:spcPts val="612"/>
              </a:spcAft>
            </a:pPr>
            <a:endParaRPr lang="ro-RO" sz="1600" dirty="0"/>
          </a:p>
          <a:p>
            <a:pPr algn="ctr">
              <a:spcAft>
                <a:spcPts val="612"/>
              </a:spcAft>
            </a:pPr>
            <a:endParaRPr lang="ro-RO" sz="1600" dirty="0"/>
          </a:p>
        </p:txBody>
      </p:sp>
      <p:grpSp>
        <p:nvGrpSpPr>
          <p:cNvPr id="3" name="Group 2">
            <a:extLst>
              <a:ext uri="{FF2B5EF4-FFF2-40B4-BE49-F238E27FC236}">
                <a16:creationId xmlns:a16="http://schemas.microsoft.com/office/drawing/2014/main" id="{641E7D3F-C08A-E142-BE1C-50F30CB9CD9B}"/>
              </a:ext>
            </a:extLst>
          </p:cNvPr>
          <p:cNvGrpSpPr/>
          <p:nvPr/>
        </p:nvGrpSpPr>
        <p:grpSpPr>
          <a:xfrm>
            <a:off x="6931292" y="4160930"/>
            <a:ext cx="3772232" cy="3331051"/>
            <a:chOff x="3068570" y="3597872"/>
            <a:chExt cx="3699761" cy="3267055"/>
          </a:xfrm>
          <a:solidFill>
            <a:schemeClr val="bg2">
              <a:lumMod val="75000"/>
              <a:alpha val="34000"/>
            </a:schemeClr>
          </a:solidFill>
        </p:grpSpPr>
        <p:sp>
          <p:nvSpPr>
            <p:cNvPr id="61" name="Freeform 60">
              <a:extLst>
                <a:ext uri="{FF2B5EF4-FFF2-40B4-BE49-F238E27FC236}">
                  <a16:creationId xmlns:a16="http://schemas.microsoft.com/office/drawing/2014/main" id="{79307408-164E-BA42-BE22-ADD36785FA2D}"/>
                </a:ext>
              </a:extLst>
            </p:cNvPr>
            <p:cNvSpPr/>
            <p:nvPr/>
          </p:nvSpPr>
          <p:spPr>
            <a:xfrm>
              <a:off x="3068570" y="3597872"/>
              <a:ext cx="2037264" cy="3260129"/>
            </a:xfrm>
            <a:custGeom>
              <a:avLst/>
              <a:gdLst>
                <a:gd name="connsiteX0" fmla="*/ 1882171 w 2035137"/>
                <a:gd name="connsiteY0" fmla="*/ 0 h 3234446"/>
                <a:gd name="connsiteX1" fmla="*/ 2035137 w 2035137"/>
                <a:gd name="connsiteY1" fmla="*/ 260513 h 3234446"/>
                <a:gd name="connsiteX2" fmla="*/ 304563 w 2035137"/>
                <a:gd name="connsiteY2" fmla="*/ 3234446 h 3234446"/>
                <a:gd name="connsiteX3" fmla="*/ 0 w 2035137"/>
                <a:gd name="connsiteY3" fmla="*/ 3234446 h 3234446"/>
                <a:gd name="connsiteX4" fmla="*/ 1882171 w 2035137"/>
                <a:gd name="connsiteY4" fmla="*/ 0 h 3234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137" h="3234446">
                  <a:moveTo>
                    <a:pt x="1882171" y="0"/>
                  </a:moveTo>
                  <a:lnTo>
                    <a:pt x="2035137" y="260513"/>
                  </a:lnTo>
                  <a:lnTo>
                    <a:pt x="304563" y="3234446"/>
                  </a:lnTo>
                  <a:lnTo>
                    <a:pt x="0" y="3234446"/>
                  </a:lnTo>
                  <a:lnTo>
                    <a:pt x="1882171" y="0"/>
                  </a:lnTo>
                  <a:close/>
                </a:path>
              </a:pathLst>
            </a:custGeom>
            <a:grp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31" tIns="46615" rIns="93231" bIns="46615" numCol="1" spcCol="0" rtlCol="0" fromWordArt="0" anchor="t" anchorCtr="0" forceAA="0" compatLnSpc="1">
              <a:prstTxWarp prst="textNoShape">
                <a:avLst/>
              </a:prstTxWarp>
              <a:noAutofit/>
            </a:bodyPr>
            <a:lstStyle/>
            <a:p>
              <a:pPr algn="ctr">
                <a:spcAft>
                  <a:spcPts val="612"/>
                </a:spcAft>
              </a:pPr>
              <a:endParaRPr lang="ro-RO" sz="1600" dirty="0"/>
            </a:p>
          </p:txBody>
        </p:sp>
        <p:sp>
          <p:nvSpPr>
            <p:cNvPr id="60" name="Freeform 59">
              <a:extLst>
                <a:ext uri="{FF2B5EF4-FFF2-40B4-BE49-F238E27FC236}">
                  <a16:creationId xmlns:a16="http://schemas.microsoft.com/office/drawing/2014/main" id="{AD36A68D-BF68-9442-B1A0-0AE988BD71C2}"/>
                </a:ext>
              </a:extLst>
            </p:cNvPr>
            <p:cNvSpPr/>
            <p:nvPr/>
          </p:nvSpPr>
          <p:spPr>
            <a:xfrm>
              <a:off x="3541445" y="4002352"/>
              <a:ext cx="1801889" cy="2855648"/>
            </a:xfrm>
            <a:custGeom>
              <a:avLst/>
              <a:gdLst>
                <a:gd name="connsiteX0" fmla="*/ 1646799 w 1799765"/>
                <a:gd name="connsiteY0" fmla="*/ 0 h 2829965"/>
                <a:gd name="connsiteX1" fmla="*/ 1799765 w 1799765"/>
                <a:gd name="connsiteY1" fmla="*/ 260513 h 2829965"/>
                <a:gd name="connsiteX2" fmla="*/ 304564 w 1799765"/>
                <a:gd name="connsiteY2" fmla="*/ 2829965 h 2829965"/>
                <a:gd name="connsiteX3" fmla="*/ 0 w 1799765"/>
                <a:gd name="connsiteY3" fmla="*/ 2829965 h 2829965"/>
                <a:gd name="connsiteX4" fmla="*/ 1646799 w 1799765"/>
                <a:gd name="connsiteY4" fmla="*/ 0 h 282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765" h="2829965">
                  <a:moveTo>
                    <a:pt x="1646799" y="0"/>
                  </a:moveTo>
                  <a:lnTo>
                    <a:pt x="1799765" y="260513"/>
                  </a:lnTo>
                  <a:lnTo>
                    <a:pt x="304564" y="2829965"/>
                  </a:lnTo>
                  <a:lnTo>
                    <a:pt x="0" y="2829965"/>
                  </a:lnTo>
                  <a:lnTo>
                    <a:pt x="1646799" y="0"/>
                  </a:lnTo>
                  <a:close/>
                </a:path>
              </a:pathLst>
            </a:custGeom>
            <a:grp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31" tIns="46615" rIns="93231" bIns="46615" numCol="1" spcCol="0" rtlCol="0" fromWordArt="0" anchor="t" anchorCtr="0" forceAA="0" compatLnSpc="1">
              <a:prstTxWarp prst="textNoShape">
                <a:avLst/>
              </a:prstTxWarp>
              <a:noAutofit/>
            </a:bodyPr>
            <a:lstStyle/>
            <a:p>
              <a:pPr algn="ctr">
                <a:spcAft>
                  <a:spcPts val="612"/>
                </a:spcAft>
              </a:pPr>
              <a:endParaRPr lang="ro-RO" sz="1600" dirty="0"/>
            </a:p>
          </p:txBody>
        </p:sp>
        <p:sp>
          <p:nvSpPr>
            <p:cNvPr id="59" name="Freeform 58">
              <a:extLst>
                <a:ext uri="{FF2B5EF4-FFF2-40B4-BE49-F238E27FC236}">
                  <a16:creationId xmlns:a16="http://schemas.microsoft.com/office/drawing/2014/main" id="{91F1D046-3050-CE44-A328-4FA4AEE96A53}"/>
                </a:ext>
              </a:extLst>
            </p:cNvPr>
            <p:cNvSpPr/>
            <p:nvPr/>
          </p:nvSpPr>
          <p:spPr>
            <a:xfrm>
              <a:off x="4014315" y="4406834"/>
              <a:ext cx="1566516" cy="2451167"/>
            </a:xfrm>
            <a:custGeom>
              <a:avLst/>
              <a:gdLst>
                <a:gd name="connsiteX0" fmla="*/ 1411424 w 1564390"/>
                <a:gd name="connsiteY0" fmla="*/ 0 h 2425485"/>
                <a:gd name="connsiteX1" fmla="*/ 1564390 w 1564390"/>
                <a:gd name="connsiteY1" fmla="*/ 260513 h 2425485"/>
                <a:gd name="connsiteX2" fmla="*/ 304562 w 1564390"/>
                <a:gd name="connsiteY2" fmla="*/ 2425485 h 2425485"/>
                <a:gd name="connsiteX3" fmla="*/ 0 w 1564390"/>
                <a:gd name="connsiteY3" fmla="*/ 2425485 h 2425485"/>
                <a:gd name="connsiteX4" fmla="*/ 1411424 w 1564390"/>
                <a:gd name="connsiteY4" fmla="*/ 0 h 242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390" h="2425485">
                  <a:moveTo>
                    <a:pt x="1411424" y="0"/>
                  </a:moveTo>
                  <a:lnTo>
                    <a:pt x="1564390" y="260513"/>
                  </a:lnTo>
                  <a:lnTo>
                    <a:pt x="304562" y="2425485"/>
                  </a:lnTo>
                  <a:lnTo>
                    <a:pt x="0" y="2425485"/>
                  </a:lnTo>
                  <a:lnTo>
                    <a:pt x="1411424" y="0"/>
                  </a:lnTo>
                  <a:close/>
                </a:path>
              </a:pathLst>
            </a:custGeom>
            <a:grp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31" tIns="46615" rIns="93231" bIns="46615" numCol="1" spcCol="0" rtlCol="0" fromWordArt="0" anchor="t" anchorCtr="0" forceAA="0" compatLnSpc="1">
              <a:prstTxWarp prst="textNoShape">
                <a:avLst/>
              </a:prstTxWarp>
              <a:noAutofit/>
            </a:bodyPr>
            <a:lstStyle/>
            <a:p>
              <a:pPr algn="ctr">
                <a:spcAft>
                  <a:spcPts val="612"/>
                </a:spcAft>
              </a:pPr>
              <a:endParaRPr lang="ro-RO" sz="1600" dirty="0"/>
            </a:p>
          </p:txBody>
        </p:sp>
        <p:sp>
          <p:nvSpPr>
            <p:cNvPr id="58" name="Freeform 57">
              <a:extLst>
                <a:ext uri="{FF2B5EF4-FFF2-40B4-BE49-F238E27FC236}">
                  <a16:creationId xmlns:a16="http://schemas.microsoft.com/office/drawing/2014/main" id="{1A9DFA32-494F-D444-9BFF-B2320A11947E}"/>
                </a:ext>
              </a:extLst>
            </p:cNvPr>
            <p:cNvSpPr/>
            <p:nvPr/>
          </p:nvSpPr>
          <p:spPr>
            <a:xfrm>
              <a:off x="4487189" y="4811311"/>
              <a:ext cx="1331145" cy="2046688"/>
            </a:xfrm>
            <a:custGeom>
              <a:avLst/>
              <a:gdLst>
                <a:gd name="connsiteX0" fmla="*/ 1176053 w 1329019"/>
                <a:gd name="connsiteY0" fmla="*/ 0 h 2021006"/>
                <a:gd name="connsiteX1" fmla="*/ 1329019 w 1329019"/>
                <a:gd name="connsiteY1" fmla="*/ 260513 h 2021006"/>
                <a:gd name="connsiteX2" fmla="*/ 304563 w 1329019"/>
                <a:gd name="connsiteY2" fmla="*/ 2021006 h 2021006"/>
                <a:gd name="connsiteX3" fmla="*/ 0 w 1329019"/>
                <a:gd name="connsiteY3" fmla="*/ 2021006 h 2021006"/>
                <a:gd name="connsiteX4" fmla="*/ 1176053 w 1329019"/>
                <a:gd name="connsiteY4" fmla="*/ 0 h 2021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9019" h="2021006">
                  <a:moveTo>
                    <a:pt x="1176053" y="0"/>
                  </a:moveTo>
                  <a:lnTo>
                    <a:pt x="1329019" y="260513"/>
                  </a:lnTo>
                  <a:lnTo>
                    <a:pt x="304563" y="2021006"/>
                  </a:lnTo>
                  <a:lnTo>
                    <a:pt x="0" y="2021006"/>
                  </a:lnTo>
                  <a:lnTo>
                    <a:pt x="1176053" y="0"/>
                  </a:lnTo>
                  <a:close/>
                </a:path>
              </a:pathLst>
            </a:custGeom>
            <a:grp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31" tIns="46615" rIns="93231" bIns="46615" numCol="1" spcCol="0" rtlCol="0" fromWordArt="0" anchor="t" anchorCtr="0" forceAA="0" compatLnSpc="1">
              <a:prstTxWarp prst="textNoShape">
                <a:avLst/>
              </a:prstTxWarp>
              <a:noAutofit/>
            </a:bodyPr>
            <a:lstStyle/>
            <a:p>
              <a:pPr algn="ctr">
                <a:spcAft>
                  <a:spcPts val="612"/>
                </a:spcAft>
              </a:pPr>
              <a:endParaRPr lang="ro-RO" sz="1600" dirty="0"/>
            </a:p>
          </p:txBody>
        </p:sp>
        <p:sp>
          <p:nvSpPr>
            <p:cNvPr id="57" name="Freeform 56">
              <a:extLst>
                <a:ext uri="{FF2B5EF4-FFF2-40B4-BE49-F238E27FC236}">
                  <a16:creationId xmlns:a16="http://schemas.microsoft.com/office/drawing/2014/main" id="{C4CB4025-5FD2-AC4F-AFFA-50578A9A3CA9}"/>
                </a:ext>
              </a:extLst>
            </p:cNvPr>
            <p:cNvSpPr/>
            <p:nvPr/>
          </p:nvSpPr>
          <p:spPr>
            <a:xfrm>
              <a:off x="4950417" y="5215791"/>
              <a:ext cx="1105414" cy="1642208"/>
            </a:xfrm>
            <a:custGeom>
              <a:avLst/>
              <a:gdLst>
                <a:gd name="connsiteX0" fmla="*/ 940680 w 1093646"/>
                <a:gd name="connsiteY0" fmla="*/ 0 h 1616527"/>
                <a:gd name="connsiteX1" fmla="*/ 1093646 w 1093646"/>
                <a:gd name="connsiteY1" fmla="*/ 260513 h 1616527"/>
                <a:gd name="connsiteX2" fmla="*/ 304562 w 1093646"/>
                <a:gd name="connsiteY2" fmla="*/ 1616527 h 1616527"/>
                <a:gd name="connsiteX3" fmla="*/ 0 w 1093646"/>
                <a:gd name="connsiteY3" fmla="*/ 1616527 h 1616527"/>
                <a:gd name="connsiteX4" fmla="*/ 940680 w 1093646"/>
                <a:gd name="connsiteY4" fmla="*/ 0 h 161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646" h="1616527">
                  <a:moveTo>
                    <a:pt x="940680" y="0"/>
                  </a:moveTo>
                  <a:lnTo>
                    <a:pt x="1093646" y="260513"/>
                  </a:lnTo>
                  <a:lnTo>
                    <a:pt x="304562" y="1616527"/>
                  </a:lnTo>
                  <a:lnTo>
                    <a:pt x="0" y="1616527"/>
                  </a:lnTo>
                  <a:lnTo>
                    <a:pt x="940680" y="0"/>
                  </a:lnTo>
                  <a:close/>
                </a:path>
              </a:pathLst>
            </a:custGeom>
            <a:grp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31" tIns="46615" rIns="93231" bIns="46615" numCol="1" spcCol="0" rtlCol="0" fromWordArt="0" anchor="t" anchorCtr="0" forceAA="0" compatLnSpc="1">
              <a:prstTxWarp prst="textNoShape">
                <a:avLst/>
              </a:prstTxWarp>
              <a:noAutofit/>
            </a:bodyPr>
            <a:lstStyle/>
            <a:p>
              <a:pPr algn="ctr">
                <a:spcAft>
                  <a:spcPts val="612"/>
                </a:spcAft>
              </a:pPr>
              <a:endParaRPr lang="ro-RO" sz="1600" dirty="0"/>
            </a:p>
          </p:txBody>
        </p:sp>
        <p:sp>
          <p:nvSpPr>
            <p:cNvPr id="56" name="Freeform 55">
              <a:extLst>
                <a:ext uri="{FF2B5EF4-FFF2-40B4-BE49-F238E27FC236}">
                  <a16:creationId xmlns:a16="http://schemas.microsoft.com/office/drawing/2014/main" id="{19A6B003-F0E9-2941-B566-E924C7066E05}"/>
                </a:ext>
              </a:extLst>
            </p:cNvPr>
            <p:cNvSpPr/>
            <p:nvPr/>
          </p:nvSpPr>
          <p:spPr>
            <a:xfrm>
              <a:off x="5430804" y="5620269"/>
              <a:ext cx="862526" cy="1244658"/>
            </a:xfrm>
            <a:custGeom>
              <a:avLst/>
              <a:gdLst>
                <a:gd name="connsiteX0" fmla="*/ 705308 w 858274"/>
                <a:gd name="connsiteY0" fmla="*/ 0 h 1212048"/>
                <a:gd name="connsiteX1" fmla="*/ 858274 w 858274"/>
                <a:gd name="connsiteY1" fmla="*/ 260513 h 1212048"/>
                <a:gd name="connsiteX2" fmla="*/ 304562 w 858274"/>
                <a:gd name="connsiteY2" fmla="*/ 1212048 h 1212048"/>
                <a:gd name="connsiteX3" fmla="*/ 0 w 858274"/>
                <a:gd name="connsiteY3" fmla="*/ 1212048 h 1212048"/>
                <a:gd name="connsiteX4" fmla="*/ 705308 w 858274"/>
                <a:gd name="connsiteY4" fmla="*/ 0 h 121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74" h="1212048">
                  <a:moveTo>
                    <a:pt x="705308" y="0"/>
                  </a:moveTo>
                  <a:lnTo>
                    <a:pt x="858274" y="260513"/>
                  </a:lnTo>
                  <a:lnTo>
                    <a:pt x="304562" y="1212048"/>
                  </a:lnTo>
                  <a:lnTo>
                    <a:pt x="0" y="1212048"/>
                  </a:lnTo>
                  <a:lnTo>
                    <a:pt x="705308" y="0"/>
                  </a:lnTo>
                  <a:close/>
                </a:path>
              </a:pathLst>
            </a:custGeom>
            <a:grp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31" tIns="46615" rIns="93231" bIns="46615" numCol="1" spcCol="0" rtlCol="0" fromWordArt="0" anchor="t" anchorCtr="0" forceAA="0" compatLnSpc="1">
              <a:prstTxWarp prst="textNoShape">
                <a:avLst/>
              </a:prstTxWarp>
              <a:noAutofit/>
            </a:bodyPr>
            <a:lstStyle/>
            <a:p>
              <a:pPr algn="ctr">
                <a:spcAft>
                  <a:spcPts val="612"/>
                </a:spcAft>
              </a:pPr>
              <a:endParaRPr lang="ro-RO" sz="1600" dirty="0"/>
            </a:p>
          </p:txBody>
        </p:sp>
        <p:sp>
          <p:nvSpPr>
            <p:cNvPr id="55" name="Freeform 54">
              <a:extLst>
                <a:ext uri="{FF2B5EF4-FFF2-40B4-BE49-F238E27FC236}">
                  <a16:creationId xmlns:a16="http://schemas.microsoft.com/office/drawing/2014/main" id="{A45F2DE9-313A-3B46-AC6C-A38A23D09079}"/>
                </a:ext>
              </a:extLst>
            </p:cNvPr>
            <p:cNvSpPr/>
            <p:nvPr/>
          </p:nvSpPr>
          <p:spPr>
            <a:xfrm>
              <a:off x="5905802" y="6024753"/>
              <a:ext cx="625028" cy="833249"/>
            </a:xfrm>
            <a:custGeom>
              <a:avLst/>
              <a:gdLst>
                <a:gd name="connsiteX0" fmla="*/ 469935 w 622901"/>
                <a:gd name="connsiteY0" fmla="*/ 0 h 807567"/>
                <a:gd name="connsiteX1" fmla="*/ 622901 w 622901"/>
                <a:gd name="connsiteY1" fmla="*/ 260512 h 807567"/>
                <a:gd name="connsiteX2" fmla="*/ 304562 w 622901"/>
                <a:gd name="connsiteY2" fmla="*/ 807567 h 807567"/>
                <a:gd name="connsiteX3" fmla="*/ 0 w 622901"/>
                <a:gd name="connsiteY3" fmla="*/ 807567 h 807567"/>
                <a:gd name="connsiteX4" fmla="*/ 469935 w 622901"/>
                <a:gd name="connsiteY4" fmla="*/ 0 h 80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901" h="807567">
                  <a:moveTo>
                    <a:pt x="469935" y="0"/>
                  </a:moveTo>
                  <a:lnTo>
                    <a:pt x="622901" y="260512"/>
                  </a:lnTo>
                  <a:lnTo>
                    <a:pt x="304562" y="807567"/>
                  </a:lnTo>
                  <a:lnTo>
                    <a:pt x="0" y="807567"/>
                  </a:lnTo>
                  <a:lnTo>
                    <a:pt x="469935" y="0"/>
                  </a:lnTo>
                  <a:close/>
                </a:path>
              </a:pathLst>
            </a:custGeom>
            <a:grp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31" tIns="46615" rIns="93231" bIns="46615" numCol="1" spcCol="0" rtlCol="0" fromWordArt="0" anchor="t" anchorCtr="0" forceAA="0" compatLnSpc="1">
              <a:prstTxWarp prst="textNoShape">
                <a:avLst/>
              </a:prstTxWarp>
              <a:noAutofit/>
            </a:bodyPr>
            <a:lstStyle/>
            <a:p>
              <a:pPr algn="ctr">
                <a:spcAft>
                  <a:spcPts val="612"/>
                </a:spcAft>
              </a:pPr>
              <a:endParaRPr lang="ro-RO" sz="1600" dirty="0"/>
            </a:p>
          </p:txBody>
        </p:sp>
        <p:sp>
          <p:nvSpPr>
            <p:cNvPr id="54" name="Freeform 53">
              <a:extLst>
                <a:ext uri="{FF2B5EF4-FFF2-40B4-BE49-F238E27FC236}">
                  <a16:creationId xmlns:a16="http://schemas.microsoft.com/office/drawing/2014/main" id="{21258C33-B5BA-E54D-B8AA-8CC92F6C3FB5}"/>
                </a:ext>
              </a:extLst>
            </p:cNvPr>
            <p:cNvSpPr/>
            <p:nvPr/>
          </p:nvSpPr>
          <p:spPr>
            <a:xfrm>
              <a:off x="6380802" y="6429231"/>
              <a:ext cx="387529" cy="435696"/>
            </a:xfrm>
            <a:custGeom>
              <a:avLst/>
              <a:gdLst>
                <a:gd name="connsiteX0" fmla="*/ 234561 w 387527"/>
                <a:gd name="connsiteY0" fmla="*/ 0 h 403086"/>
                <a:gd name="connsiteX1" fmla="*/ 387527 w 387527"/>
                <a:gd name="connsiteY1" fmla="*/ 260512 h 403086"/>
                <a:gd name="connsiteX2" fmla="*/ 304561 w 387527"/>
                <a:gd name="connsiteY2" fmla="*/ 403086 h 403086"/>
                <a:gd name="connsiteX3" fmla="*/ 0 w 387527"/>
                <a:gd name="connsiteY3" fmla="*/ 403086 h 403086"/>
                <a:gd name="connsiteX4" fmla="*/ 234561 w 387527"/>
                <a:gd name="connsiteY4" fmla="*/ 0 h 403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27" h="403086">
                  <a:moveTo>
                    <a:pt x="234561" y="0"/>
                  </a:moveTo>
                  <a:lnTo>
                    <a:pt x="387527" y="260512"/>
                  </a:lnTo>
                  <a:lnTo>
                    <a:pt x="304561" y="403086"/>
                  </a:lnTo>
                  <a:lnTo>
                    <a:pt x="0" y="403086"/>
                  </a:lnTo>
                  <a:lnTo>
                    <a:pt x="234561" y="0"/>
                  </a:lnTo>
                  <a:close/>
                </a:path>
              </a:pathLst>
            </a:custGeom>
            <a:grp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31" tIns="46615" rIns="93231" bIns="46615" numCol="1" spcCol="0" rtlCol="0" fromWordArt="0" anchor="t" anchorCtr="0" forceAA="0" compatLnSpc="1">
              <a:prstTxWarp prst="textNoShape">
                <a:avLst/>
              </a:prstTxWarp>
              <a:noAutofit/>
            </a:bodyPr>
            <a:lstStyle/>
            <a:p>
              <a:pPr algn="ctr">
                <a:spcAft>
                  <a:spcPts val="612"/>
                </a:spcAft>
              </a:pPr>
              <a:endParaRPr lang="ro-RO" sz="1600" dirty="0"/>
            </a:p>
          </p:txBody>
        </p:sp>
      </p:grpSp>
      <p:sp>
        <p:nvSpPr>
          <p:cNvPr id="14" name="TextBox 13">
            <a:extLst>
              <a:ext uri="{FF2B5EF4-FFF2-40B4-BE49-F238E27FC236}">
                <a16:creationId xmlns:a16="http://schemas.microsoft.com/office/drawing/2014/main" id="{442CD68D-57DF-9647-8E53-87B539170329}"/>
              </a:ext>
            </a:extLst>
          </p:cNvPr>
          <p:cNvSpPr txBox="1"/>
          <p:nvPr/>
        </p:nvSpPr>
        <p:spPr>
          <a:xfrm>
            <a:off x="5091375" y="941910"/>
            <a:ext cx="2878502" cy="338554"/>
          </a:xfrm>
          <a:prstGeom prst="rect">
            <a:avLst/>
          </a:prstGeom>
          <a:solidFill>
            <a:srgbClr val="FF0000">
              <a:alpha val="60000"/>
            </a:srgbClr>
          </a:solidFill>
          <a:effectLst>
            <a:outerShdw blurRad="50800" dist="127000" dir="18900000" algn="bl" rotWithShape="0">
              <a:prstClr val="black">
                <a:alpha val="40000"/>
              </a:prstClr>
            </a:outerShdw>
          </a:effectLst>
        </p:spPr>
        <p:txBody>
          <a:bodyPr wrap="square" rtlCol="0">
            <a:spAutoFit/>
          </a:bodyPr>
          <a:lstStyle/>
          <a:p>
            <a:pPr algn="ctr"/>
            <a:r>
              <a:rPr lang="ro-RO" sz="1600" b="1" dirty="0">
                <a:latin typeface="Arial" panose="020B0604020202020204" pitchFamily="34" charset="0"/>
                <a:cs typeface="Arial" panose="020B0604020202020204" pitchFamily="34" charset="0"/>
              </a:rPr>
              <a:t>PLAN</a:t>
            </a:r>
          </a:p>
        </p:txBody>
      </p:sp>
      <p:grpSp>
        <p:nvGrpSpPr>
          <p:cNvPr id="5" name="Group 4">
            <a:extLst>
              <a:ext uri="{FF2B5EF4-FFF2-40B4-BE49-F238E27FC236}">
                <a16:creationId xmlns:a16="http://schemas.microsoft.com/office/drawing/2014/main" id="{0D2DCD63-236E-A146-8D81-203D323C43D3}"/>
              </a:ext>
            </a:extLst>
          </p:cNvPr>
          <p:cNvGrpSpPr/>
          <p:nvPr/>
        </p:nvGrpSpPr>
        <p:grpSpPr>
          <a:xfrm>
            <a:off x="3410198" y="2669958"/>
            <a:ext cx="8146802" cy="2899683"/>
            <a:chOff x="899768" y="932075"/>
            <a:chExt cx="7990287" cy="2843974"/>
          </a:xfrm>
          <a:effectLst>
            <a:outerShdw blurRad="50800" dist="127000" dir="18900000" algn="bl" rotWithShape="0">
              <a:prstClr val="black">
                <a:alpha val="40000"/>
              </a:prstClr>
            </a:outerShdw>
          </a:effectLst>
        </p:grpSpPr>
        <p:grpSp>
          <p:nvGrpSpPr>
            <p:cNvPr id="6" name="Group 5">
              <a:extLst>
                <a:ext uri="{FF2B5EF4-FFF2-40B4-BE49-F238E27FC236}">
                  <a16:creationId xmlns:a16="http://schemas.microsoft.com/office/drawing/2014/main" id="{7E9D8D6D-E99B-BE46-8AAD-0D581F30B978}"/>
                </a:ext>
              </a:extLst>
            </p:cNvPr>
            <p:cNvGrpSpPr/>
            <p:nvPr/>
          </p:nvGrpSpPr>
          <p:grpSpPr>
            <a:xfrm>
              <a:off x="899768" y="932075"/>
              <a:ext cx="4609370" cy="332052"/>
              <a:chOff x="3394091" y="1344410"/>
              <a:chExt cx="4609370" cy="332052"/>
            </a:xfrm>
          </p:grpSpPr>
          <p:sp>
            <p:nvSpPr>
              <p:cNvPr id="4" name="Process 3">
                <a:extLst>
                  <a:ext uri="{FF2B5EF4-FFF2-40B4-BE49-F238E27FC236}">
                    <a16:creationId xmlns:a16="http://schemas.microsoft.com/office/drawing/2014/main" id="{3399EB17-8F6C-1E48-81F1-08A16A81B1EF}"/>
                  </a:ext>
                </a:extLst>
              </p:cNvPr>
              <p:cNvSpPr/>
              <p:nvPr/>
            </p:nvSpPr>
            <p:spPr>
              <a:xfrm>
                <a:off x="3394091" y="1344410"/>
                <a:ext cx="311727" cy="332050"/>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t>1</a:t>
                </a:r>
              </a:p>
            </p:txBody>
          </p:sp>
          <p:sp>
            <p:nvSpPr>
              <p:cNvPr id="16" name="Process 15">
                <a:extLst>
                  <a:ext uri="{FF2B5EF4-FFF2-40B4-BE49-F238E27FC236}">
                    <a16:creationId xmlns:a16="http://schemas.microsoft.com/office/drawing/2014/main" id="{AA5BEFAE-7458-0143-8C67-F6047EDBBB85}"/>
                  </a:ext>
                </a:extLst>
              </p:cNvPr>
              <p:cNvSpPr/>
              <p:nvPr/>
            </p:nvSpPr>
            <p:spPr>
              <a:xfrm>
                <a:off x="3705818" y="1344412"/>
                <a:ext cx="4297643" cy="332050"/>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Întreprinderea în dreptul concurenței</a:t>
                </a:r>
              </a:p>
            </p:txBody>
          </p:sp>
        </p:grpSp>
        <p:grpSp>
          <p:nvGrpSpPr>
            <p:cNvPr id="9" name="Group 8">
              <a:extLst>
                <a:ext uri="{FF2B5EF4-FFF2-40B4-BE49-F238E27FC236}">
                  <a16:creationId xmlns:a16="http://schemas.microsoft.com/office/drawing/2014/main" id="{36CB144E-2F8C-B64A-95B7-5B2B3CD8B0F9}"/>
                </a:ext>
              </a:extLst>
            </p:cNvPr>
            <p:cNvGrpSpPr/>
            <p:nvPr/>
          </p:nvGrpSpPr>
          <p:grpSpPr>
            <a:xfrm>
              <a:off x="1199771" y="1549554"/>
              <a:ext cx="4309367" cy="340609"/>
              <a:chOff x="899768" y="2436334"/>
              <a:chExt cx="4309367" cy="340609"/>
            </a:xfrm>
          </p:grpSpPr>
          <p:sp>
            <p:nvSpPr>
              <p:cNvPr id="20" name="Process 19">
                <a:extLst>
                  <a:ext uri="{FF2B5EF4-FFF2-40B4-BE49-F238E27FC236}">
                    <a16:creationId xmlns:a16="http://schemas.microsoft.com/office/drawing/2014/main" id="{8B3DB1DC-A301-3146-8999-E7C090A28059}"/>
                  </a:ext>
                </a:extLst>
              </p:cNvPr>
              <p:cNvSpPr/>
              <p:nvPr/>
            </p:nvSpPr>
            <p:spPr>
              <a:xfrm>
                <a:off x="899768" y="2436334"/>
                <a:ext cx="595575" cy="332050"/>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t>1.1</a:t>
                </a:r>
              </a:p>
            </p:txBody>
          </p:sp>
          <p:sp>
            <p:nvSpPr>
              <p:cNvPr id="21" name="Process 20">
                <a:extLst>
                  <a:ext uri="{FF2B5EF4-FFF2-40B4-BE49-F238E27FC236}">
                    <a16:creationId xmlns:a16="http://schemas.microsoft.com/office/drawing/2014/main" id="{DC25FE1D-D61F-5C46-9DDF-764B9DFEA673}"/>
                  </a:ext>
                </a:extLst>
              </p:cNvPr>
              <p:cNvSpPr/>
              <p:nvPr/>
            </p:nvSpPr>
            <p:spPr>
              <a:xfrm>
                <a:off x="1495343" y="2436335"/>
                <a:ext cx="3713792" cy="340608"/>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lvl="0"/>
                <a:r>
                  <a:rPr lang="ro-RO" sz="1600" b="1" dirty="0"/>
                  <a:t>Întreprinderea </a:t>
                </a:r>
                <a:r>
                  <a:rPr lang="ro-RO" sz="1600" b="1" dirty="0">
                    <a:latin typeface="Arial" panose="020B0604020202020204" pitchFamily="34" charset="0"/>
                    <a:cs typeface="Arial" panose="020B0604020202020204" pitchFamily="34" charset="0"/>
                  </a:rPr>
                  <a:t>în dreptul concurenței</a:t>
                </a:r>
                <a:endParaRPr lang="en-US" sz="1600" b="1" dirty="0"/>
              </a:p>
            </p:txBody>
          </p:sp>
        </p:grpSp>
        <p:grpSp>
          <p:nvGrpSpPr>
            <p:cNvPr id="23" name="Group 22">
              <a:extLst>
                <a:ext uri="{FF2B5EF4-FFF2-40B4-BE49-F238E27FC236}">
                  <a16:creationId xmlns:a16="http://schemas.microsoft.com/office/drawing/2014/main" id="{F7B70014-5662-3849-8B80-0E2BB272FB99}"/>
                </a:ext>
              </a:extLst>
            </p:cNvPr>
            <p:cNvGrpSpPr/>
            <p:nvPr/>
          </p:nvGrpSpPr>
          <p:grpSpPr>
            <a:xfrm>
              <a:off x="899768" y="3442975"/>
              <a:ext cx="3804226" cy="333074"/>
              <a:chOff x="3394091" y="1322775"/>
              <a:chExt cx="3804226" cy="333074"/>
            </a:xfrm>
          </p:grpSpPr>
          <p:sp>
            <p:nvSpPr>
              <p:cNvPr id="24" name="Process 23">
                <a:extLst>
                  <a:ext uri="{FF2B5EF4-FFF2-40B4-BE49-F238E27FC236}">
                    <a16:creationId xmlns:a16="http://schemas.microsoft.com/office/drawing/2014/main" id="{5FA2378F-35ED-C146-93B6-26811B946DFC}"/>
                  </a:ext>
                </a:extLst>
              </p:cNvPr>
              <p:cNvSpPr/>
              <p:nvPr/>
            </p:nvSpPr>
            <p:spPr>
              <a:xfrm>
                <a:off x="3394091" y="1323799"/>
                <a:ext cx="311727" cy="332050"/>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t>2</a:t>
                </a:r>
              </a:p>
            </p:txBody>
          </p:sp>
          <p:sp>
            <p:nvSpPr>
              <p:cNvPr id="25" name="Process 24">
                <a:extLst>
                  <a:ext uri="{FF2B5EF4-FFF2-40B4-BE49-F238E27FC236}">
                    <a16:creationId xmlns:a16="http://schemas.microsoft.com/office/drawing/2014/main" id="{5712738E-D356-A84C-BCA1-2B7667228C69}"/>
                  </a:ext>
                </a:extLst>
              </p:cNvPr>
              <p:cNvSpPr/>
              <p:nvPr/>
            </p:nvSpPr>
            <p:spPr>
              <a:xfrm>
                <a:off x="3705818" y="1322775"/>
                <a:ext cx="3492499" cy="332050"/>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latin typeface="Arial" panose="020B0604020202020204" pitchFamily="34" charset="0"/>
                    <a:cs typeface="Arial" panose="020B0604020202020204" pitchFamily="34" charset="0"/>
                  </a:rPr>
                  <a:t>Asociațiile de întreprinderi</a:t>
                </a:r>
              </a:p>
            </p:txBody>
          </p:sp>
        </p:grpSp>
        <p:grpSp>
          <p:nvGrpSpPr>
            <p:cNvPr id="29" name="Group 28">
              <a:extLst>
                <a:ext uri="{FF2B5EF4-FFF2-40B4-BE49-F238E27FC236}">
                  <a16:creationId xmlns:a16="http://schemas.microsoft.com/office/drawing/2014/main" id="{5C556B78-A99B-DE4B-B453-3B34B7541FAD}"/>
                </a:ext>
              </a:extLst>
            </p:cNvPr>
            <p:cNvGrpSpPr/>
            <p:nvPr/>
          </p:nvGrpSpPr>
          <p:grpSpPr>
            <a:xfrm>
              <a:off x="1197448" y="2162553"/>
              <a:ext cx="7381207" cy="332051"/>
              <a:chOff x="899768" y="2436334"/>
              <a:chExt cx="7381207" cy="332051"/>
            </a:xfrm>
          </p:grpSpPr>
          <p:sp>
            <p:nvSpPr>
              <p:cNvPr id="33" name="Process 32">
                <a:extLst>
                  <a:ext uri="{FF2B5EF4-FFF2-40B4-BE49-F238E27FC236}">
                    <a16:creationId xmlns:a16="http://schemas.microsoft.com/office/drawing/2014/main" id="{082E3F7C-DA35-B949-8C7C-8B8224A72C29}"/>
                  </a:ext>
                </a:extLst>
              </p:cNvPr>
              <p:cNvSpPr/>
              <p:nvPr/>
            </p:nvSpPr>
            <p:spPr>
              <a:xfrm>
                <a:off x="899768" y="2436334"/>
                <a:ext cx="595575" cy="332050"/>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t>1.2</a:t>
                </a:r>
              </a:p>
            </p:txBody>
          </p:sp>
          <p:sp>
            <p:nvSpPr>
              <p:cNvPr id="34" name="Process 33">
                <a:extLst>
                  <a:ext uri="{FF2B5EF4-FFF2-40B4-BE49-F238E27FC236}">
                    <a16:creationId xmlns:a16="http://schemas.microsoft.com/office/drawing/2014/main" id="{85B448AE-FBA9-F241-B279-369B37793877}"/>
                  </a:ext>
                </a:extLst>
              </p:cNvPr>
              <p:cNvSpPr/>
              <p:nvPr/>
            </p:nvSpPr>
            <p:spPr>
              <a:xfrm>
                <a:off x="1495343" y="2436335"/>
                <a:ext cx="6785632" cy="332050"/>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lvl="0"/>
                <a:r>
                  <a:rPr lang="ro-RO" sz="1600" b="1" dirty="0"/>
                  <a:t>Întreprinderi dependente - Unitate Economică (Single Economic Unit)</a:t>
                </a:r>
                <a:endParaRPr lang="en-US" sz="1600" b="1" dirty="0"/>
              </a:p>
            </p:txBody>
          </p:sp>
        </p:grpSp>
        <p:grpSp>
          <p:nvGrpSpPr>
            <p:cNvPr id="35" name="Group 34">
              <a:extLst>
                <a:ext uri="{FF2B5EF4-FFF2-40B4-BE49-F238E27FC236}">
                  <a16:creationId xmlns:a16="http://schemas.microsoft.com/office/drawing/2014/main" id="{2A739C6E-CF60-234A-B73A-8A82624CC21F}"/>
                </a:ext>
              </a:extLst>
            </p:cNvPr>
            <p:cNvGrpSpPr/>
            <p:nvPr/>
          </p:nvGrpSpPr>
          <p:grpSpPr>
            <a:xfrm>
              <a:off x="1197448" y="2807441"/>
              <a:ext cx="7692607" cy="332051"/>
              <a:chOff x="899768" y="2436334"/>
              <a:chExt cx="7692607" cy="332051"/>
            </a:xfrm>
          </p:grpSpPr>
          <p:sp>
            <p:nvSpPr>
              <p:cNvPr id="36" name="Process 35">
                <a:extLst>
                  <a:ext uri="{FF2B5EF4-FFF2-40B4-BE49-F238E27FC236}">
                    <a16:creationId xmlns:a16="http://schemas.microsoft.com/office/drawing/2014/main" id="{002F71C9-4865-CB45-A5E8-5E1C580A7FF9}"/>
                  </a:ext>
                </a:extLst>
              </p:cNvPr>
              <p:cNvSpPr/>
              <p:nvPr/>
            </p:nvSpPr>
            <p:spPr>
              <a:xfrm>
                <a:off x="899768" y="2436334"/>
                <a:ext cx="595575" cy="332050"/>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t>1.3</a:t>
                </a:r>
              </a:p>
            </p:txBody>
          </p:sp>
          <p:sp>
            <p:nvSpPr>
              <p:cNvPr id="37" name="Process 36">
                <a:extLst>
                  <a:ext uri="{FF2B5EF4-FFF2-40B4-BE49-F238E27FC236}">
                    <a16:creationId xmlns:a16="http://schemas.microsoft.com/office/drawing/2014/main" id="{21D1C9D7-5727-724B-90CD-AE0E0581FB3F}"/>
                  </a:ext>
                </a:extLst>
              </p:cNvPr>
              <p:cNvSpPr/>
              <p:nvPr/>
            </p:nvSpPr>
            <p:spPr>
              <a:xfrm>
                <a:off x="1495342" y="2436335"/>
                <a:ext cx="7097033" cy="332050"/>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lvl="0"/>
                <a:r>
                  <a:rPr lang="ro-RO" sz="1600" b="1" dirty="0"/>
                  <a:t>Întreprinderi - Unitate Economică – principiul continuității economice</a:t>
                </a:r>
                <a:endParaRPr lang="en-US" sz="1600" b="1" dirty="0"/>
              </a:p>
            </p:txBody>
          </p:sp>
        </p:grpSp>
      </p:grpSp>
      <p:grpSp>
        <p:nvGrpSpPr>
          <p:cNvPr id="38" name="Group 37">
            <a:extLst>
              <a:ext uri="{FF2B5EF4-FFF2-40B4-BE49-F238E27FC236}">
                <a16:creationId xmlns:a16="http://schemas.microsoft.com/office/drawing/2014/main" id="{BFA6F300-6D1F-534A-A656-C890DE08F95B}"/>
              </a:ext>
            </a:extLst>
          </p:cNvPr>
          <p:cNvGrpSpPr/>
          <p:nvPr/>
        </p:nvGrpSpPr>
        <p:grpSpPr>
          <a:xfrm>
            <a:off x="3303771" y="1968553"/>
            <a:ext cx="8602884" cy="346208"/>
            <a:chOff x="899769" y="2419798"/>
            <a:chExt cx="8192160" cy="339558"/>
          </a:xfrm>
        </p:grpSpPr>
        <p:sp>
          <p:nvSpPr>
            <p:cNvPr id="39" name="Process 38">
              <a:extLst>
                <a:ext uri="{FF2B5EF4-FFF2-40B4-BE49-F238E27FC236}">
                  <a16:creationId xmlns:a16="http://schemas.microsoft.com/office/drawing/2014/main" id="{EB1721B5-5C39-0E40-A159-D27166CBCB3E}"/>
                </a:ext>
              </a:extLst>
            </p:cNvPr>
            <p:cNvSpPr/>
            <p:nvPr/>
          </p:nvSpPr>
          <p:spPr>
            <a:xfrm>
              <a:off x="899769" y="2427305"/>
              <a:ext cx="378382" cy="332051"/>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600" b="1" dirty="0"/>
                <a:t>0</a:t>
              </a:r>
            </a:p>
          </p:txBody>
        </p:sp>
        <p:sp>
          <p:nvSpPr>
            <p:cNvPr id="40" name="Process 39">
              <a:extLst>
                <a:ext uri="{FF2B5EF4-FFF2-40B4-BE49-F238E27FC236}">
                  <a16:creationId xmlns:a16="http://schemas.microsoft.com/office/drawing/2014/main" id="{ADF4CA49-E440-F14A-8647-460647A03ABA}"/>
                </a:ext>
              </a:extLst>
            </p:cNvPr>
            <p:cNvSpPr/>
            <p:nvPr/>
          </p:nvSpPr>
          <p:spPr>
            <a:xfrm>
              <a:off x="1278151" y="2419798"/>
              <a:ext cx="7813778" cy="339558"/>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lvl="0"/>
              <a:r>
                <a:rPr lang="ro-RO" sz="1600" b="1" dirty="0"/>
                <a:t>Valoarea practicii Comisiei UE și a Curții de Justiție a UE în materie de concurență</a:t>
              </a:r>
              <a:endParaRPr lang="en-US" sz="1600" b="1" dirty="0"/>
            </a:p>
          </p:txBody>
        </p:sp>
      </p:grpSp>
    </p:spTree>
    <p:extLst>
      <p:ext uri="{BB962C8B-B14F-4D97-AF65-F5344CB8AC3E}">
        <p14:creationId xmlns:p14="http://schemas.microsoft.com/office/powerpoint/2010/main" val="3331283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5A9888CD-DD79-4E48-A3F4-E074E04F1866}"/>
              </a:ext>
            </a:extLst>
          </p:cNvPr>
          <p:cNvGrpSpPr/>
          <p:nvPr/>
        </p:nvGrpSpPr>
        <p:grpSpPr>
          <a:xfrm>
            <a:off x="403139" y="399407"/>
            <a:ext cx="7894991" cy="323082"/>
            <a:chOff x="899769" y="2427388"/>
            <a:chExt cx="7518063" cy="316876"/>
          </a:xfrm>
        </p:grpSpPr>
        <p:sp>
          <p:nvSpPr>
            <p:cNvPr id="36" name="Process 35">
              <a:extLst>
                <a:ext uri="{FF2B5EF4-FFF2-40B4-BE49-F238E27FC236}">
                  <a16:creationId xmlns:a16="http://schemas.microsoft.com/office/drawing/2014/main" id="{E7C1C0C2-E42C-8940-8F1E-803A558A38DE}"/>
                </a:ext>
              </a:extLst>
            </p:cNvPr>
            <p:cNvSpPr/>
            <p:nvPr/>
          </p:nvSpPr>
          <p:spPr>
            <a:xfrm>
              <a:off x="899769" y="2442399"/>
              <a:ext cx="378382" cy="301865"/>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b="1" dirty="0"/>
                <a:t>0</a:t>
              </a:r>
            </a:p>
          </p:txBody>
        </p:sp>
        <p:sp>
          <p:nvSpPr>
            <p:cNvPr id="37" name="Process 36">
              <a:extLst>
                <a:ext uri="{FF2B5EF4-FFF2-40B4-BE49-F238E27FC236}">
                  <a16:creationId xmlns:a16="http://schemas.microsoft.com/office/drawing/2014/main" id="{D5BF796B-CC20-BC44-B7A8-D7383F21D385}"/>
                </a:ext>
              </a:extLst>
            </p:cNvPr>
            <p:cNvSpPr/>
            <p:nvPr/>
          </p:nvSpPr>
          <p:spPr>
            <a:xfrm>
              <a:off x="1278150" y="2427388"/>
              <a:ext cx="7139682" cy="305602"/>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lvl="0"/>
              <a:r>
                <a:rPr lang="ro-RO" sz="1400" b="1" dirty="0"/>
                <a:t>Valoarea practicii Comisiei UE și a Curții de Justiție a UE în materie de concurență</a:t>
              </a:r>
              <a:endParaRPr lang="en-US" sz="1400" b="1" dirty="0"/>
            </a:p>
          </p:txBody>
        </p:sp>
      </p:grpSp>
      <p:sp>
        <p:nvSpPr>
          <p:cNvPr id="5" name="Pentagon 4">
            <a:extLst>
              <a:ext uri="{FF2B5EF4-FFF2-40B4-BE49-F238E27FC236}">
                <a16:creationId xmlns:a16="http://schemas.microsoft.com/office/drawing/2014/main" id="{9A5E24A7-DC55-9849-9DD8-2904C3101F19}"/>
              </a:ext>
            </a:extLst>
          </p:cNvPr>
          <p:cNvSpPr>
            <a:spLocks/>
          </p:cNvSpPr>
          <p:nvPr/>
        </p:nvSpPr>
        <p:spPr>
          <a:xfrm>
            <a:off x="454911" y="1095706"/>
            <a:ext cx="2127237" cy="626093"/>
          </a:xfrm>
          <a:prstGeom prst="homePlate">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162" dirty="0"/>
              <a:t>În lume există două modele de reglementare a dreptului concurenței </a:t>
            </a:r>
          </a:p>
        </p:txBody>
      </p:sp>
      <p:pic>
        <p:nvPicPr>
          <p:cNvPr id="15" name="Picture 14">
            <a:extLst>
              <a:ext uri="{FF2B5EF4-FFF2-40B4-BE49-F238E27FC236}">
                <a16:creationId xmlns:a16="http://schemas.microsoft.com/office/drawing/2014/main" id="{EE627C62-53E5-694E-9F8F-5D0AC046D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11" y="3071457"/>
            <a:ext cx="751960" cy="751960"/>
          </a:xfrm>
          <a:prstGeom prst="rect">
            <a:avLst/>
          </a:prstGeom>
          <a:effectLst>
            <a:outerShdw blurRad="50800" dist="38100" dir="18900000" algn="bl" rotWithShape="0">
              <a:prstClr val="black">
                <a:alpha val="40000"/>
              </a:prstClr>
            </a:outerShdw>
          </a:effectLst>
        </p:spPr>
      </p:pic>
      <p:pic>
        <p:nvPicPr>
          <p:cNvPr id="18" name="Picture 17">
            <a:extLst>
              <a:ext uri="{FF2B5EF4-FFF2-40B4-BE49-F238E27FC236}">
                <a16:creationId xmlns:a16="http://schemas.microsoft.com/office/drawing/2014/main" id="{8BE7D398-341F-B642-B2B8-0DEACD87F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09" y="2113316"/>
            <a:ext cx="753251" cy="753251"/>
          </a:xfrm>
          <a:prstGeom prst="rect">
            <a:avLst/>
          </a:prstGeom>
          <a:effectLst>
            <a:outerShdw blurRad="50800" dist="38100" dir="18900000" algn="bl" rotWithShape="0">
              <a:prstClr val="black">
                <a:alpha val="40000"/>
              </a:prstClr>
            </a:outerShdw>
          </a:effectLst>
        </p:spPr>
      </p:pic>
      <p:sp>
        <p:nvSpPr>
          <p:cNvPr id="19" name="Notched Right Arrow 18">
            <a:extLst>
              <a:ext uri="{FF2B5EF4-FFF2-40B4-BE49-F238E27FC236}">
                <a16:creationId xmlns:a16="http://schemas.microsoft.com/office/drawing/2014/main" id="{C50E3415-4D3C-DA42-A1EA-6FCE25EE3382}"/>
              </a:ext>
            </a:extLst>
          </p:cNvPr>
          <p:cNvSpPr/>
          <p:nvPr/>
        </p:nvSpPr>
        <p:spPr>
          <a:xfrm>
            <a:off x="1668052" y="2201230"/>
            <a:ext cx="1250495" cy="538657"/>
          </a:xfrm>
          <a:prstGeom prst="notchedRightArrow">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162" dirty="0"/>
              <a:t>2012</a:t>
            </a:r>
          </a:p>
        </p:txBody>
      </p:sp>
      <p:grpSp>
        <p:nvGrpSpPr>
          <p:cNvPr id="34" name="Group 33">
            <a:extLst>
              <a:ext uri="{FF2B5EF4-FFF2-40B4-BE49-F238E27FC236}">
                <a16:creationId xmlns:a16="http://schemas.microsoft.com/office/drawing/2014/main" id="{8AC9F481-224C-8947-86CD-94AFB1DFEE17}"/>
              </a:ext>
            </a:extLst>
          </p:cNvPr>
          <p:cNvGrpSpPr/>
          <p:nvPr/>
        </p:nvGrpSpPr>
        <p:grpSpPr>
          <a:xfrm>
            <a:off x="3207684" y="1934166"/>
            <a:ext cx="2215374" cy="1173315"/>
            <a:chOff x="2614613" y="1284051"/>
            <a:chExt cx="2286986" cy="1211242"/>
          </a:xfrm>
        </p:grpSpPr>
        <p:pic>
          <p:nvPicPr>
            <p:cNvPr id="29" name="Picture 28">
              <a:extLst>
                <a:ext uri="{FF2B5EF4-FFF2-40B4-BE49-F238E27FC236}">
                  <a16:creationId xmlns:a16="http://schemas.microsoft.com/office/drawing/2014/main" id="{045BCB6A-44B7-1F41-92A6-3B740B23062C}"/>
                </a:ext>
              </a:extLst>
            </p:cNvPr>
            <p:cNvPicPr>
              <a:picLocks noChangeAspect="1"/>
            </p:cNvPicPr>
            <p:nvPr/>
          </p:nvPicPr>
          <p:blipFill rotWithShape="1">
            <a:blip r:embed="rId4">
              <a:extLst>
                <a:ext uri="{BEBA8EAE-BF5A-486C-A8C5-ECC9F3942E4B}">
                  <a14:imgProps xmlns:a14="http://schemas.microsoft.com/office/drawing/2010/main">
                    <a14:imgLayer>
                      <a14:imgEffect>
                        <a14:backgroundRemoval t="28889" b="70667" l="4889" r="96889">
                          <a14:foregroundMark x1="7556" y1="59556" x2="7556" y2="59556"/>
                          <a14:foregroundMark x1="10667" y1="60889" x2="10667" y2="60889"/>
                          <a14:foregroundMark x1="13333" y1="60889" x2="13333" y2="60889"/>
                          <a14:foregroundMark x1="15111" y1="60444" x2="15111" y2="60444"/>
                          <a14:foregroundMark x1="15111" y1="60444" x2="15111" y2="60444"/>
                          <a14:foregroundMark x1="15111" y1="60444" x2="15111" y2="60444"/>
                          <a14:foregroundMark x1="16000" y1="60889" x2="48889" y2="60889"/>
                          <a14:foregroundMark x1="47111" y1="60889" x2="93333" y2="61333"/>
                          <a14:foregroundMark x1="4889" y1="61778" x2="12000" y2="61333"/>
                          <a14:backgroundMark x1="4889" y1="62222" x2="4889" y2="62222"/>
                          <a14:backgroundMark x1="4889" y1="62222" x2="4889" y2="62222"/>
                        </a14:backgroundRemoval>
                      </a14:imgEffect>
                    </a14:imgLayer>
                  </a14:imgProps>
                </a:ext>
                <a:ext uri="{28A0092B-C50C-407E-A947-70E740481C1C}">
                  <a14:useLocalDpi xmlns:a14="http://schemas.microsoft.com/office/drawing/2010/main" val="0"/>
                </a:ext>
              </a:extLst>
            </a:blip>
            <a:srcRect l="-1" t="24337" r="-781" b="24683"/>
            <a:stretch/>
          </p:blipFill>
          <p:spPr>
            <a:xfrm>
              <a:off x="2863736" y="1284051"/>
              <a:ext cx="1971114" cy="997092"/>
            </a:xfrm>
            <a:prstGeom prst="rect">
              <a:avLst/>
            </a:prstGeom>
            <a:effectLst>
              <a:outerShdw blurRad="50800" dist="38100" dir="18900000" algn="bl" rotWithShape="0">
                <a:prstClr val="black">
                  <a:alpha val="40000"/>
                </a:prstClr>
              </a:outerShdw>
            </a:effectLst>
          </p:spPr>
        </p:pic>
        <p:sp>
          <p:nvSpPr>
            <p:cNvPr id="33" name="Rounded Rectangle 32">
              <a:extLst>
                <a:ext uri="{FF2B5EF4-FFF2-40B4-BE49-F238E27FC236}">
                  <a16:creationId xmlns:a16="http://schemas.microsoft.com/office/drawing/2014/main" id="{7569584D-B885-EA4D-A864-7ACC8264532A}"/>
                </a:ext>
              </a:extLst>
            </p:cNvPr>
            <p:cNvSpPr/>
            <p:nvPr/>
          </p:nvSpPr>
          <p:spPr>
            <a:xfrm>
              <a:off x="2614613" y="2188826"/>
              <a:ext cx="2286986" cy="306467"/>
            </a:xfrm>
            <a:prstGeom prst="roundRect">
              <a:avLst/>
            </a:prstGeom>
            <a:solidFill>
              <a:schemeClr val="bg2">
                <a:lumMod val="75000"/>
                <a:alpha val="6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162" dirty="0"/>
                <a:t>Legea concurenței 183/2012</a:t>
              </a:r>
            </a:p>
          </p:txBody>
        </p:sp>
      </p:grpSp>
      <p:grpSp>
        <p:nvGrpSpPr>
          <p:cNvPr id="40" name="Group 39">
            <a:extLst>
              <a:ext uri="{FF2B5EF4-FFF2-40B4-BE49-F238E27FC236}">
                <a16:creationId xmlns:a16="http://schemas.microsoft.com/office/drawing/2014/main" id="{86625327-5083-494F-96D3-2D61AB825451}"/>
              </a:ext>
            </a:extLst>
          </p:cNvPr>
          <p:cNvGrpSpPr/>
          <p:nvPr/>
        </p:nvGrpSpPr>
        <p:grpSpPr>
          <a:xfrm>
            <a:off x="6167310" y="1566266"/>
            <a:ext cx="5004831" cy="1808581"/>
            <a:chOff x="5550694" y="1017350"/>
            <a:chExt cx="5166612" cy="1867044"/>
          </a:xfrm>
        </p:grpSpPr>
        <p:sp>
          <p:nvSpPr>
            <p:cNvPr id="38" name="Rounded Rectangle 37">
              <a:extLst>
                <a:ext uri="{FF2B5EF4-FFF2-40B4-BE49-F238E27FC236}">
                  <a16:creationId xmlns:a16="http://schemas.microsoft.com/office/drawing/2014/main" id="{625A4334-5677-3249-9CB0-0B93E9F4F16B}"/>
                </a:ext>
              </a:extLst>
            </p:cNvPr>
            <p:cNvSpPr/>
            <p:nvPr/>
          </p:nvSpPr>
          <p:spPr>
            <a:xfrm>
              <a:off x="6833837" y="1017350"/>
              <a:ext cx="2600326" cy="306467"/>
            </a:xfrm>
            <a:prstGeom prst="round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162" dirty="0"/>
                <a:t>Preambulul Legii concurenței:</a:t>
              </a:r>
            </a:p>
          </p:txBody>
        </p:sp>
        <p:sp>
          <p:nvSpPr>
            <p:cNvPr id="39" name="Rounded Rectangle 38">
              <a:extLst>
                <a:ext uri="{FF2B5EF4-FFF2-40B4-BE49-F238E27FC236}">
                  <a16:creationId xmlns:a16="http://schemas.microsoft.com/office/drawing/2014/main" id="{E3EC6BE8-3D50-404B-8791-D107721B7CCD}"/>
                </a:ext>
              </a:extLst>
            </p:cNvPr>
            <p:cNvSpPr/>
            <p:nvPr/>
          </p:nvSpPr>
          <p:spPr>
            <a:xfrm>
              <a:off x="5550694" y="1397143"/>
              <a:ext cx="5166612" cy="1487251"/>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581"/>
                </a:spcAft>
              </a:pPr>
              <a:r>
                <a:rPr lang="ro-RO" sz="1162" dirty="0">
                  <a:solidFill>
                    <a:schemeClr val="bg2">
                      <a:lumMod val="75000"/>
                    </a:schemeClr>
                  </a:solidFill>
                </a:rPr>
                <a:t>Prezenta lege transpune prevederile </a:t>
              </a:r>
              <a:r>
                <a:rPr lang="ro-RO" sz="1162" b="1" i="1" dirty="0">
                  <a:solidFill>
                    <a:srgbClr val="FF0000"/>
                  </a:solidFill>
                </a:rPr>
                <a:t>(i)</a:t>
              </a:r>
              <a:r>
                <a:rPr lang="ro-RO" sz="1162" dirty="0">
                  <a:solidFill>
                    <a:schemeClr val="bg2">
                      <a:lumMod val="75000"/>
                    </a:schemeClr>
                  </a:solidFill>
                </a:rPr>
                <a:t> art. 101–106 din Tratatul privind funcționarea Uniunii Europene </a:t>
              </a:r>
              <a:r>
                <a:rPr lang="ro-RO" sz="1162" strike="sngStrike" dirty="0">
                  <a:solidFill>
                    <a:schemeClr val="bg2">
                      <a:lumMod val="75000"/>
                    </a:schemeClr>
                  </a:solidFill>
                </a:rPr>
                <a:t>din 25 martie 1957</a:t>
              </a:r>
              <a:r>
                <a:rPr lang="ro-RO" sz="1162" dirty="0">
                  <a:solidFill>
                    <a:schemeClr val="bg2">
                      <a:lumMod val="75000"/>
                    </a:schemeClr>
                  </a:solidFill>
                </a:rPr>
                <a:t> (</a:t>
              </a:r>
              <a:r>
                <a:rPr lang="ro-RO" sz="1162" dirty="0">
                  <a:solidFill>
                    <a:srgbClr val="FF0000"/>
                  </a:solidFill>
                </a:rPr>
                <a:t>semnat la 13 decembrie 2007 la Lisabona </a:t>
              </a:r>
              <a:r>
                <a:rPr lang="ro-RO" sz="1162" dirty="0" err="1">
                  <a:solidFill>
                    <a:srgbClr val="FF0000"/>
                  </a:solidFill>
                </a:rPr>
                <a:t>și</a:t>
              </a:r>
              <a:r>
                <a:rPr lang="ro-RO" sz="1162" dirty="0">
                  <a:solidFill>
                    <a:srgbClr val="FF0000"/>
                  </a:solidFill>
                </a:rPr>
                <a:t> care a intrat </a:t>
              </a:r>
              <a:r>
                <a:rPr lang="ro-RO" sz="1162" dirty="0" err="1">
                  <a:solidFill>
                    <a:srgbClr val="FF0000"/>
                  </a:solidFill>
                </a:rPr>
                <a:t>în</a:t>
              </a:r>
              <a:r>
                <a:rPr lang="ro-RO" sz="1162" dirty="0">
                  <a:solidFill>
                    <a:srgbClr val="FF0000"/>
                  </a:solidFill>
                </a:rPr>
                <a:t> vigoare la 1 decembrie 2009)</a:t>
              </a:r>
              <a:r>
                <a:rPr lang="ro-RO" sz="1162" dirty="0">
                  <a:solidFill>
                    <a:schemeClr val="bg2">
                      <a:lumMod val="75000"/>
                    </a:schemeClr>
                  </a:solidFill>
                </a:rPr>
                <a:t>, </a:t>
              </a:r>
              <a:r>
                <a:rPr lang="ro-RO" sz="1162" b="1" i="1" dirty="0">
                  <a:solidFill>
                    <a:srgbClr val="FF0000"/>
                  </a:solidFill>
                </a:rPr>
                <a:t>(ii)</a:t>
              </a:r>
              <a:r>
                <a:rPr lang="ro-RO" sz="1162" dirty="0">
                  <a:solidFill>
                    <a:schemeClr val="bg2">
                      <a:lumMod val="75000"/>
                    </a:schemeClr>
                  </a:solidFill>
                </a:rPr>
                <a:t> Regulamentului (CE) nr. 1/2003 [...] privind punerea în aplicare a normelor de </a:t>
              </a:r>
              <a:r>
                <a:rPr lang="ro-RO" sz="1162" dirty="0" err="1">
                  <a:solidFill>
                    <a:schemeClr val="bg2">
                      <a:lumMod val="75000"/>
                    </a:schemeClr>
                  </a:solidFill>
                </a:rPr>
                <a:t>concurenţă</a:t>
              </a:r>
              <a:r>
                <a:rPr lang="ro-RO" sz="1162" dirty="0">
                  <a:solidFill>
                    <a:schemeClr val="bg2">
                      <a:lumMod val="75000"/>
                    </a:schemeClr>
                  </a:solidFill>
                </a:rPr>
                <a:t> prevăzute la articolele 81 </a:t>
              </a:r>
              <a:r>
                <a:rPr lang="ro-RO" sz="1162" dirty="0" err="1">
                  <a:solidFill>
                    <a:schemeClr val="bg2">
                      <a:lumMod val="75000"/>
                    </a:schemeClr>
                  </a:solidFill>
                </a:rPr>
                <a:t>şi</a:t>
              </a:r>
              <a:r>
                <a:rPr lang="ro-RO" sz="1162" dirty="0">
                  <a:solidFill>
                    <a:schemeClr val="bg2">
                      <a:lumMod val="75000"/>
                    </a:schemeClr>
                  </a:solidFill>
                </a:rPr>
                <a:t> 82 din tratat [...], </a:t>
              </a:r>
              <a:r>
                <a:rPr lang="ro-RO" sz="1162" dirty="0" err="1">
                  <a:solidFill>
                    <a:schemeClr val="bg2">
                      <a:lumMod val="75000"/>
                    </a:schemeClr>
                  </a:solidFill>
                </a:rPr>
                <a:t>şi</a:t>
              </a:r>
              <a:r>
                <a:rPr lang="ro-RO" sz="1162" dirty="0">
                  <a:solidFill>
                    <a:schemeClr val="bg2">
                      <a:lumMod val="75000"/>
                    </a:schemeClr>
                  </a:solidFill>
                </a:rPr>
                <a:t>, </a:t>
              </a:r>
              <a:r>
                <a:rPr lang="ro-RO" sz="1162" dirty="0" err="1">
                  <a:solidFill>
                    <a:schemeClr val="bg2">
                      <a:lumMod val="75000"/>
                    </a:schemeClr>
                  </a:solidFill>
                </a:rPr>
                <a:t>parţial</a:t>
              </a:r>
              <a:r>
                <a:rPr lang="ro-RO" sz="1162" dirty="0">
                  <a:solidFill>
                    <a:schemeClr val="bg2">
                      <a:lumMod val="75000"/>
                    </a:schemeClr>
                  </a:solidFill>
                </a:rPr>
                <a:t>, </a:t>
              </a:r>
              <a:r>
                <a:rPr lang="ro-RO" sz="1162" b="1" i="1" dirty="0">
                  <a:solidFill>
                    <a:srgbClr val="FF0000"/>
                  </a:solidFill>
                </a:rPr>
                <a:t>(iii)</a:t>
              </a:r>
              <a:r>
                <a:rPr lang="ro-RO" sz="1162" dirty="0">
                  <a:solidFill>
                    <a:schemeClr val="bg2">
                      <a:lumMod val="75000"/>
                    </a:schemeClr>
                  </a:solidFill>
                </a:rPr>
                <a:t> Regulamentului (CE) nr. 139/2004 [...] privind controlul concentrărilor economice între întreprinderi [...].</a:t>
              </a:r>
            </a:p>
          </p:txBody>
        </p:sp>
      </p:grpSp>
      <p:sp>
        <p:nvSpPr>
          <p:cNvPr id="42" name="Rounded Rectangle 41">
            <a:extLst>
              <a:ext uri="{FF2B5EF4-FFF2-40B4-BE49-F238E27FC236}">
                <a16:creationId xmlns:a16="http://schemas.microsoft.com/office/drawing/2014/main" id="{13A1C41D-D402-9F44-BFA4-6F9ABB2E8A08}"/>
              </a:ext>
            </a:extLst>
          </p:cNvPr>
          <p:cNvSpPr/>
          <p:nvPr/>
        </p:nvSpPr>
        <p:spPr>
          <a:xfrm>
            <a:off x="10073879" y="3580292"/>
            <a:ext cx="1185673" cy="296871"/>
          </a:xfrm>
          <a:prstGeom prst="round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162" dirty="0"/>
              <a:t>Art. 101 TFUE</a:t>
            </a:r>
          </a:p>
        </p:txBody>
      </p:sp>
      <p:sp>
        <p:nvSpPr>
          <p:cNvPr id="53" name="Notched Right Arrow 52">
            <a:extLst>
              <a:ext uri="{FF2B5EF4-FFF2-40B4-BE49-F238E27FC236}">
                <a16:creationId xmlns:a16="http://schemas.microsoft.com/office/drawing/2014/main" id="{D91377F5-344A-E441-B312-6D32864A561A}"/>
              </a:ext>
            </a:extLst>
          </p:cNvPr>
          <p:cNvSpPr/>
          <p:nvPr/>
        </p:nvSpPr>
        <p:spPr>
          <a:xfrm>
            <a:off x="8566356" y="3459400"/>
            <a:ext cx="1250495" cy="538657"/>
          </a:xfrm>
          <a:prstGeom prst="notchedRightArrow">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162" dirty="0"/>
              <a:t>Transpune</a:t>
            </a:r>
          </a:p>
        </p:txBody>
      </p:sp>
      <p:sp>
        <p:nvSpPr>
          <p:cNvPr id="62" name="Rounded Rectangle 61">
            <a:extLst>
              <a:ext uri="{FF2B5EF4-FFF2-40B4-BE49-F238E27FC236}">
                <a16:creationId xmlns:a16="http://schemas.microsoft.com/office/drawing/2014/main" id="{A60B22DA-90A9-5242-8D8A-8D2DC555380B}"/>
              </a:ext>
            </a:extLst>
          </p:cNvPr>
          <p:cNvSpPr/>
          <p:nvPr/>
        </p:nvSpPr>
        <p:spPr>
          <a:xfrm>
            <a:off x="6345257" y="3490623"/>
            <a:ext cx="1952873" cy="494784"/>
          </a:xfrm>
          <a:prstGeom prst="round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162" dirty="0"/>
              <a:t>Art. 5 și 6 LC – Acordurile Anticoncurențiale </a:t>
            </a:r>
          </a:p>
        </p:txBody>
      </p:sp>
      <p:sp>
        <p:nvSpPr>
          <p:cNvPr id="63" name="Rounded Rectangle 62">
            <a:extLst>
              <a:ext uri="{FF2B5EF4-FFF2-40B4-BE49-F238E27FC236}">
                <a16:creationId xmlns:a16="http://schemas.microsoft.com/office/drawing/2014/main" id="{E860F411-4E22-3A40-ABD8-8C22AB7C20F1}"/>
              </a:ext>
            </a:extLst>
          </p:cNvPr>
          <p:cNvSpPr/>
          <p:nvPr/>
        </p:nvSpPr>
        <p:spPr>
          <a:xfrm>
            <a:off x="10073879" y="4216393"/>
            <a:ext cx="1185673" cy="296871"/>
          </a:xfrm>
          <a:prstGeom prst="round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162" dirty="0"/>
              <a:t>Art. 102 TFUE</a:t>
            </a:r>
          </a:p>
        </p:txBody>
      </p:sp>
      <p:sp>
        <p:nvSpPr>
          <p:cNvPr id="64" name="Notched Right Arrow 63">
            <a:extLst>
              <a:ext uri="{FF2B5EF4-FFF2-40B4-BE49-F238E27FC236}">
                <a16:creationId xmlns:a16="http://schemas.microsoft.com/office/drawing/2014/main" id="{35F87ABC-D90F-0D4A-9D6E-1DF7002987F2}"/>
              </a:ext>
            </a:extLst>
          </p:cNvPr>
          <p:cNvSpPr/>
          <p:nvPr/>
        </p:nvSpPr>
        <p:spPr>
          <a:xfrm>
            <a:off x="8566355" y="4078606"/>
            <a:ext cx="1250495" cy="538657"/>
          </a:xfrm>
          <a:prstGeom prst="notchedRightArrow">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162" dirty="0"/>
              <a:t>Transpune</a:t>
            </a:r>
          </a:p>
        </p:txBody>
      </p:sp>
      <p:sp>
        <p:nvSpPr>
          <p:cNvPr id="65" name="Rounded Rectangle 64">
            <a:extLst>
              <a:ext uri="{FF2B5EF4-FFF2-40B4-BE49-F238E27FC236}">
                <a16:creationId xmlns:a16="http://schemas.microsoft.com/office/drawing/2014/main" id="{C69996DD-1E82-7D42-BE17-3607698ABE6A}"/>
              </a:ext>
            </a:extLst>
          </p:cNvPr>
          <p:cNvSpPr/>
          <p:nvPr/>
        </p:nvSpPr>
        <p:spPr>
          <a:xfrm>
            <a:off x="6345257" y="4139018"/>
            <a:ext cx="1952873" cy="494784"/>
          </a:xfrm>
          <a:prstGeom prst="round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162" dirty="0"/>
              <a:t>Art. 11 LC – abuzul de poziție dominantă </a:t>
            </a:r>
          </a:p>
        </p:txBody>
      </p:sp>
      <p:sp>
        <p:nvSpPr>
          <p:cNvPr id="66" name="Rounded Rectangle 65">
            <a:extLst>
              <a:ext uri="{FF2B5EF4-FFF2-40B4-BE49-F238E27FC236}">
                <a16:creationId xmlns:a16="http://schemas.microsoft.com/office/drawing/2014/main" id="{2EF6239E-98F7-6C46-A328-EA66B0292869}"/>
              </a:ext>
            </a:extLst>
          </p:cNvPr>
          <p:cNvSpPr/>
          <p:nvPr/>
        </p:nvSpPr>
        <p:spPr>
          <a:xfrm>
            <a:off x="6345257" y="4749257"/>
            <a:ext cx="1952873" cy="494784"/>
          </a:xfrm>
          <a:prstGeom prst="round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162" dirty="0"/>
              <a:t>Art</a:t>
            </a:r>
            <a:r>
              <a:rPr lang="ro-RO" sz="1162"/>
              <a:t>. 8</a:t>
            </a:r>
            <a:r>
              <a:rPr lang="ro-RO" sz="1162" dirty="0"/>
              <a:t> </a:t>
            </a:r>
            <a:r>
              <a:rPr lang="ro-RO" sz="1162"/>
              <a:t>LC – </a:t>
            </a:r>
            <a:r>
              <a:rPr lang="ro-RO" sz="1162" dirty="0"/>
              <a:t>AA </a:t>
            </a:r>
            <a:r>
              <a:rPr lang="ro-RO" sz="1162"/>
              <a:t>de </a:t>
            </a:r>
            <a:endParaRPr lang="ro-RO" sz="1162" dirty="0"/>
          </a:p>
          <a:p>
            <a:pPr algn="ctr"/>
            <a:r>
              <a:rPr lang="ro-RO" sz="1162"/>
              <a:t>importanţă minoră</a:t>
            </a:r>
            <a:endParaRPr lang="ro-RO" sz="1162" dirty="0"/>
          </a:p>
        </p:txBody>
      </p:sp>
      <p:sp>
        <p:nvSpPr>
          <p:cNvPr id="67" name="Notched Right Arrow 66">
            <a:extLst>
              <a:ext uri="{FF2B5EF4-FFF2-40B4-BE49-F238E27FC236}">
                <a16:creationId xmlns:a16="http://schemas.microsoft.com/office/drawing/2014/main" id="{DC74CBC8-2C50-C147-80FC-7374BD068677}"/>
              </a:ext>
            </a:extLst>
          </p:cNvPr>
          <p:cNvSpPr/>
          <p:nvPr/>
        </p:nvSpPr>
        <p:spPr>
          <a:xfrm>
            <a:off x="8575313" y="4727321"/>
            <a:ext cx="1250495" cy="538657"/>
          </a:xfrm>
          <a:prstGeom prst="notchedRightArrow">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162" dirty="0"/>
              <a:t>Transpune</a:t>
            </a:r>
          </a:p>
        </p:txBody>
      </p:sp>
      <p:sp>
        <p:nvSpPr>
          <p:cNvPr id="68" name="Rounded Rectangle 67">
            <a:extLst>
              <a:ext uri="{FF2B5EF4-FFF2-40B4-BE49-F238E27FC236}">
                <a16:creationId xmlns:a16="http://schemas.microsoft.com/office/drawing/2014/main" id="{49C6A8C6-F65B-AB4C-9AF2-C101D7BCC72D}"/>
              </a:ext>
            </a:extLst>
          </p:cNvPr>
          <p:cNvSpPr/>
          <p:nvPr/>
        </p:nvSpPr>
        <p:spPr>
          <a:xfrm>
            <a:off x="10073880" y="4680211"/>
            <a:ext cx="1804886" cy="692698"/>
          </a:xfrm>
          <a:prstGeom prst="round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162" dirty="0"/>
              <a:t>Comunicare Comisiei UE privind acordurile de importanță minoră </a:t>
            </a:r>
          </a:p>
        </p:txBody>
      </p:sp>
      <p:sp>
        <p:nvSpPr>
          <p:cNvPr id="69" name="Rounded Rectangle 68">
            <a:extLst>
              <a:ext uri="{FF2B5EF4-FFF2-40B4-BE49-F238E27FC236}">
                <a16:creationId xmlns:a16="http://schemas.microsoft.com/office/drawing/2014/main" id="{8B7E92B6-E74B-D245-BA35-DF013767DF43}"/>
              </a:ext>
            </a:extLst>
          </p:cNvPr>
          <p:cNvSpPr/>
          <p:nvPr/>
        </p:nvSpPr>
        <p:spPr>
          <a:xfrm>
            <a:off x="6345257" y="5584795"/>
            <a:ext cx="1952873" cy="692698"/>
          </a:xfrm>
          <a:prstGeom prst="round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162" dirty="0"/>
              <a:t>Art. 9 LC – AA</a:t>
            </a:r>
          </a:p>
          <a:p>
            <a:pPr algn="ctr"/>
            <a:r>
              <a:rPr lang="ro-RO" sz="1162" dirty="0"/>
              <a:t>importanță minoră interzise</a:t>
            </a:r>
          </a:p>
        </p:txBody>
      </p:sp>
      <p:sp>
        <p:nvSpPr>
          <p:cNvPr id="70" name="Notched Right Arrow 69">
            <a:extLst>
              <a:ext uri="{FF2B5EF4-FFF2-40B4-BE49-F238E27FC236}">
                <a16:creationId xmlns:a16="http://schemas.microsoft.com/office/drawing/2014/main" id="{B5578545-965B-6E47-87DB-0770E5EA3D6F}"/>
              </a:ext>
            </a:extLst>
          </p:cNvPr>
          <p:cNvSpPr/>
          <p:nvPr/>
        </p:nvSpPr>
        <p:spPr>
          <a:xfrm>
            <a:off x="8566354" y="5703257"/>
            <a:ext cx="1250495" cy="538657"/>
          </a:xfrm>
          <a:prstGeom prst="notchedRightArrow">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162" dirty="0"/>
              <a:t>Transpune</a:t>
            </a:r>
          </a:p>
        </p:txBody>
      </p:sp>
      <p:sp>
        <p:nvSpPr>
          <p:cNvPr id="71" name="Rounded Rectangle 70">
            <a:extLst>
              <a:ext uri="{FF2B5EF4-FFF2-40B4-BE49-F238E27FC236}">
                <a16:creationId xmlns:a16="http://schemas.microsoft.com/office/drawing/2014/main" id="{DA4FCDEB-CE28-7842-A183-9B1841F4E819}"/>
              </a:ext>
            </a:extLst>
          </p:cNvPr>
          <p:cNvSpPr/>
          <p:nvPr/>
        </p:nvSpPr>
        <p:spPr>
          <a:xfrm>
            <a:off x="10073879" y="5428323"/>
            <a:ext cx="1804886" cy="1088525"/>
          </a:xfrm>
          <a:prstGeom prst="round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162" dirty="0"/>
              <a:t>Art. 4 - Regulamentul privind aplicarea articolului 101 (3) TFUE categoriilor de acorduri verticale</a:t>
            </a:r>
          </a:p>
        </p:txBody>
      </p:sp>
      <p:pic>
        <p:nvPicPr>
          <p:cNvPr id="44" name="Picture 43">
            <a:extLst>
              <a:ext uri="{FF2B5EF4-FFF2-40B4-BE49-F238E27FC236}">
                <a16:creationId xmlns:a16="http://schemas.microsoft.com/office/drawing/2014/main" id="{898C4977-02A2-9E46-852B-551C901610CC}"/>
              </a:ext>
            </a:extLst>
          </p:cNvPr>
          <p:cNvPicPr>
            <a:picLocks noChangeAspect="1"/>
          </p:cNvPicPr>
          <p:nvPr/>
        </p:nvPicPr>
        <p:blipFill rotWithShape="1">
          <a:blip r:embed="rId5">
            <a:extLst>
              <a:ext uri="{28A0092B-C50C-407E-A947-70E740481C1C}">
                <a14:useLocalDpi xmlns:a14="http://schemas.microsoft.com/office/drawing/2010/main" val="0"/>
              </a:ext>
            </a:extLst>
          </a:blip>
          <a:srcRect l="1" t="8814" r="2958" b="14322"/>
          <a:stretch/>
        </p:blipFill>
        <p:spPr>
          <a:xfrm>
            <a:off x="435862" y="3275306"/>
            <a:ext cx="1764951" cy="1163881"/>
          </a:xfrm>
          <a:prstGeom prst="rect">
            <a:avLst/>
          </a:prstGeom>
        </p:spPr>
      </p:pic>
      <p:sp>
        <p:nvSpPr>
          <p:cNvPr id="72" name="Rounded Rectangle 71">
            <a:extLst>
              <a:ext uri="{FF2B5EF4-FFF2-40B4-BE49-F238E27FC236}">
                <a16:creationId xmlns:a16="http://schemas.microsoft.com/office/drawing/2014/main" id="{9E52B591-11B5-F849-B420-040136FB2B05}"/>
              </a:ext>
            </a:extLst>
          </p:cNvPr>
          <p:cNvSpPr/>
          <p:nvPr/>
        </p:nvSpPr>
        <p:spPr>
          <a:xfrm>
            <a:off x="725499" y="4460771"/>
            <a:ext cx="1185673" cy="296871"/>
          </a:xfrm>
          <a:prstGeom prst="roundRect">
            <a:avLst/>
          </a:prstGeom>
          <a:solidFill>
            <a:srgbClr val="FF0000">
              <a:alpha val="60000"/>
            </a:srgb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162"/>
              <a:t>26/11/2013</a:t>
            </a:r>
            <a:endParaRPr lang="ro-RO" sz="1162" dirty="0"/>
          </a:p>
        </p:txBody>
      </p:sp>
      <p:sp>
        <p:nvSpPr>
          <p:cNvPr id="73" name="Rounded Rectangle 72">
            <a:extLst>
              <a:ext uri="{FF2B5EF4-FFF2-40B4-BE49-F238E27FC236}">
                <a16:creationId xmlns:a16="http://schemas.microsoft.com/office/drawing/2014/main" id="{89CEF333-0576-9945-8D6E-807536F7D7B1}"/>
              </a:ext>
            </a:extLst>
          </p:cNvPr>
          <p:cNvSpPr/>
          <p:nvPr/>
        </p:nvSpPr>
        <p:spPr>
          <a:xfrm>
            <a:off x="2378762" y="3214924"/>
            <a:ext cx="3788550" cy="1137554"/>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8577" tIns="44288" rIns="88577" bIns="44288" numCol="1" spcCol="0" rtlCol="0" fromWordArt="0" anchor="t" anchorCtr="0" forceAA="0" compatLnSpc="1">
            <a:prstTxWarp prst="textNoShape">
              <a:avLst/>
            </a:prstTxWarp>
            <a:noAutofit/>
          </a:bodyPr>
          <a:lstStyle/>
          <a:p>
            <a:pPr algn="ctr">
              <a:spcAft>
                <a:spcPts val="581"/>
              </a:spcAft>
            </a:pPr>
            <a:r>
              <a:rPr lang="ro-RO" sz="1162" dirty="0">
                <a:solidFill>
                  <a:schemeClr val="bg2">
                    <a:lumMod val="75000"/>
                  </a:schemeClr>
                </a:solidFill>
              </a:rPr>
              <a:t>Capitolul 10 (Concurența) of Titlu V, art.335 - Fiecare parte menține pe teritoriul său o legislație cuprinzătoare în materie de concurență care abordează în mod eficace (practicile anticoncurențiale) + art. 403 (rezultă obligația de transpunere)</a:t>
            </a:r>
          </a:p>
        </p:txBody>
      </p:sp>
      <p:sp>
        <p:nvSpPr>
          <p:cNvPr id="74" name="Rounded Rectangle 73">
            <a:extLst>
              <a:ext uri="{FF2B5EF4-FFF2-40B4-BE49-F238E27FC236}">
                <a16:creationId xmlns:a16="http://schemas.microsoft.com/office/drawing/2014/main" id="{12747F01-8363-AC40-9EE4-0C37D8FA747C}"/>
              </a:ext>
            </a:extLst>
          </p:cNvPr>
          <p:cNvSpPr/>
          <p:nvPr/>
        </p:nvSpPr>
        <p:spPr>
          <a:xfrm>
            <a:off x="2378761" y="4407568"/>
            <a:ext cx="3788550" cy="1046182"/>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8577" tIns="44288" rIns="88577" bIns="44288" numCol="1" spcCol="0" rtlCol="0" fromWordArt="0" anchor="t" anchorCtr="0" forceAA="0" compatLnSpc="1">
            <a:prstTxWarp prst="textNoShape">
              <a:avLst/>
            </a:prstTxWarp>
            <a:noAutofit/>
          </a:bodyPr>
          <a:lstStyle/>
          <a:p>
            <a:pPr algn="ctr">
              <a:spcAft>
                <a:spcPts val="581"/>
              </a:spcAft>
            </a:pPr>
            <a:r>
              <a:rPr lang="ro-RO" sz="1162" dirty="0">
                <a:solidFill>
                  <a:schemeClr val="bg2">
                    <a:lumMod val="75000"/>
                  </a:schemeClr>
                </a:solidFill>
              </a:rPr>
              <a:t>Articolul 340 Ajutoarele de stat se evaluează pe baza criteriilor care decurg din aplicarea normelor în materie de concurență aplicabile în UE, în special a articolului 107 TFUE, [...],.</a:t>
            </a:r>
            <a:r>
              <a:rPr lang="ro-RO" sz="1162" u="sng" dirty="0">
                <a:solidFill>
                  <a:schemeClr val="bg2">
                    <a:lumMod val="75000"/>
                  </a:schemeClr>
                </a:solidFill>
              </a:rPr>
              <a:t> inclusiv jurisprudența relevantă a Curții de Justiție a Uniunii Europene</a:t>
            </a:r>
            <a:endParaRPr lang="ro-RO" sz="1162" dirty="0">
              <a:solidFill>
                <a:schemeClr val="bg2">
                  <a:lumMod val="75000"/>
                </a:schemeClr>
              </a:solidFill>
            </a:endParaRPr>
          </a:p>
        </p:txBody>
      </p:sp>
      <p:pic>
        <p:nvPicPr>
          <p:cNvPr id="75" name="Picture 74">
            <a:extLst>
              <a:ext uri="{FF2B5EF4-FFF2-40B4-BE49-F238E27FC236}">
                <a16:creationId xmlns:a16="http://schemas.microsoft.com/office/drawing/2014/main" id="{0311689B-D349-9E42-A71D-D5A330693284}"/>
              </a:ext>
            </a:extLst>
          </p:cNvPr>
          <p:cNvPicPr>
            <a:picLocks noChangeAspect="1"/>
          </p:cNvPicPr>
          <p:nvPr/>
        </p:nvPicPr>
        <p:blipFill rotWithShape="1">
          <a:blip r:embed="rId6">
            <a:extLst>
              <a:ext uri="{28A0092B-C50C-407E-A947-70E740481C1C}">
                <a14:useLocalDpi xmlns:a14="http://schemas.microsoft.com/office/drawing/2010/main" val="0"/>
              </a:ext>
            </a:extLst>
          </a:blip>
          <a:srcRect t="6061" r="41182"/>
          <a:stretch/>
        </p:blipFill>
        <p:spPr>
          <a:xfrm>
            <a:off x="5011855" y="6446911"/>
            <a:ext cx="898245" cy="805820"/>
          </a:xfrm>
          <a:prstGeom prst="roundRect">
            <a:avLst/>
          </a:prstGeom>
          <a:effectLst>
            <a:outerShdw blurRad="50800" dist="38100" dir="18900000" algn="bl" rotWithShape="0">
              <a:prstClr val="black">
                <a:alpha val="40000"/>
              </a:prstClr>
            </a:outerShdw>
          </a:effectLst>
        </p:spPr>
      </p:pic>
      <p:pic>
        <p:nvPicPr>
          <p:cNvPr id="46" name="Picture 45">
            <a:extLst>
              <a:ext uri="{FF2B5EF4-FFF2-40B4-BE49-F238E27FC236}">
                <a16:creationId xmlns:a16="http://schemas.microsoft.com/office/drawing/2014/main" id="{7E749F39-9CC6-EF40-A76B-22CFF6456E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3110" y="5966184"/>
            <a:ext cx="695732" cy="695732"/>
          </a:xfrm>
          <a:prstGeom prst="rect">
            <a:avLst/>
          </a:prstGeom>
        </p:spPr>
      </p:pic>
      <p:sp>
        <p:nvSpPr>
          <p:cNvPr id="76" name="Notched Right Arrow 75">
            <a:extLst>
              <a:ext uri="{FF2B5EF4-FFF2-40B4-BE49-F238E27FC236}">
                <a16:creationId xmlns:a16="http://schemas.microsoft.com/office/drawing/2014/main" id="{04049E95-A987-AF43-A6D4-448B13771845}"/>
              </a:ext>
            </a:extLst>
          </p:cNvPr>
          <p:cNvSpPr/>
          <p:nvPr/>
        </p:nvSpPr>
        <p:spPr>
          <a:xfrm>
            <a:off x="463509" y="5931144"/>
            <a:ext cx="4269117" cy="538657"/>
          </a:xfrm>
          <a:prstGeom prst="notchedRightArrow">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r>
              <a:rPr lang="ro-RO" sz="1162" dirty="0"/>
              <a:t>1. Pentru ca am transpus acquis UE in concurență</a:t>
            </a:r>
          </a:p>
        </p:txBody>
      </p:sp>
      <p:sp>
        <p:nvSpPr>
          <p:cNvPr id="77" name="Notched Right Arrow 76">
            <a:extLst>
              <a:ext uri="{FF2B5EF4-FFF2-40B4-BE49-F238E27FC236}">
                <a16:creationId xmlns:a16="http://schemas.microsoft.com/office/drawing/2014/main" id="{12E1F031-8E9F-9F43-9FCD-8E7C5F5E6B53}"/>
              </a:ext>
            </a:extLst>
          </p:cNvPr>
          <p:cNvSpPr/>
          <p:nvPr/>
        </p:nvSpPr>
        <p:spPr>
          <a:xfrm>
            <a:off x="463509" y="7107357"/>
            <a:ext cx="4269117" cy="538657"/>
          </a:xfrm>
          <a:prstGeom prst="notchedRightArrow">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r>
              <a:rPr lang="ro-RO" sz="1162" dirty="0"/>
              <a:t>3. Concurența - bazată pe concepte economice</a:t>
            </a:r>
          </a:p>
        </p:txBody>
      </p:sp>
      <p:sp>
        <p:nvSpPr>
          <p:cNvPr id="78" name="Notched Right Arrow 77">
            <a:extLst>
              <a:ext uri="{FF2B5EF4-FFF2-40B4-BE49-F238E27FC236}">
                <a16:creationId xmlns:a16="http://schemas.microsoft.com/office/drawing/2014/main" id="{81B5E808-5EF8-6D45-855C-68D581AE3AF6}"/>
              </a:ext>
            </a:extLst>
          </p:cNvPr>
          <p:cNvSpPr/>
          <p:nvPr/>
        </p:nvSpPr>
        <p:spPr>
          <a:xfrm>
            <a:off x="451781" y="6519250"/>
            <a:ext cx="4269117" cy="538657"/>
          </a:xfrm>
          <a:prstGeom prst="notchedRightArrow">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r>
              <a:rPr lang="ro-RO" sz="1162" dirty="0"/>
              <a:t>2. O parte semnificativă a </a:t>
            </a:r>
            <a:r>
              <a:rPr lang="ro-RO" sz="1162" i="1" dirty="0"/>
              <a:t>acquis UE </a:t>
            </a:r>
            <a:r>
              <a:rPr lang="ro-RO" sz="1162" dirty="0"/>
              <a:t>dezvoltat de CJUE  </a:t>
            </a:r>
          </a:p>
        </p:txBody>
      </p:sp>
      <p:sp>
        <p:nvSpPr>
          <p:cNvPr id="79" name="Rounded Rectangle 78">
            <a:extLst>
              <a:ext uri="{FF2B5EF4-FFF2-40B4-BE49-F238E27FC236}">
                <a16:creationId xmlns:a16="http://schemas.microsoft.com/office/drawing/2014/main" id="{56613D4A-9C79-EC4B-B62E-16894ECAF69A}"/>
              </a:ext>
            </a:extLst>
          </p:cNvPr>
          <p:cNvSpPr/>
          <p:nvPr/>
        </p:nvSpPr>
        <p:spPr>
          <a:xfrm>
            <a:off x="426409" y="4736058"/>
            <a:ext cx="1876285" cy="1088525"/>
          </a:xfrm>
          <a:prstGeom prst="round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162" dirty="0"/>
              <a:t>Trebuie sau nu luată în considerare de instanțele din MD practica CJUE și Comisiei ?</a:t>
            </a:r>
          </a:p>
        </p:txBody>
      </p:sp>
      <p:sp>
        <p:nvSpPr>
          <p:cNvPr id="41" name="Rounded Rectangle 40">
            <a:extLst>
              <a:ext uri="{FF2B5EF4-FFF2-40B4-BE49-F238E27FC236}">
                <a16:creationId xmlns:a16="http://schemas.microsoft.com/office/drawing/2014/main" id="{C1C21EEC-5107-C142-A438-DABC7EA2F70F}"/>
              </a:ext>
            </a:extLst>
          </p:cNvPr>
          <p:cNvSpPr/>
          <p:nvPr/>
        </p:nvSpPr>
        <p:spPr>
          <a:xfrm>
            <a:off x="6345257" y="6717728"/>
            <a:ext cx="4938946" cy="890612"/>
          </a:xfrm>
          <a:prstGeom prst="roundRect">
            <a:avLst/>
          </a:prstGeom>
          <a:solidFill>
            <a:srgbClr val="7030A0"/>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162" dirty="0"/>
              <a:t>Dacă MD se va izola și distanța de jurisprudența comunitară, mai ales în concurență de unde am preluat aceste norme, riscăm să avem norme bune, dar sterile. Roata este inventată, iar MD trebuie să profite de 60 de ani de jurisprudență a CJUE în concurență.</a:t>
            </a:r>
          </a:p>
        </p:txBody>
      </p:sp>
    </p:spTree>
    <p:extLst>
      <p:ext uri="{BB962C8B-B14F-4D97-AF65-F5344CB8AC3E}">
        <p14:creationId xmlns:p14="http://schemas.microsoft.com/office/powerpoint/2010/main" val="1166356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p:tgtEl>
                                          <p:spTgt spid="19"/>
                                        </p:tgtEl>
                                        <p:attrNameLst>
                                          <p:attrName>ppt_x</p:attrName>
                                        </p:attrNameLst>
                                      </p:cBhvr>
                                      <p:tavLst>
                                        <p:tav tm="0">
                                          <p:val>
                                            <p:strVal val="#ppt_x-#ppt_w*1.125000"/>
                                          </p:val>
                                        </p:tav>
                                        <p:tav tm="100000">
                                          <p:val>
                                            <p:strVal val="#ppt_x"/>
                                          </p:val>
                                        </p:tav>
                                      </p:tavLst>
                                    </p:anim>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dissolv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grpId="1" nodeType="click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500"/>
                                        <p:tgtEl>
                                          <p:spTgt spid="62"/>
                                        </p:tgtEl>
                                        <p:attrNameLst>
                                          <p:attrName>ppt_x</p:attrName>
                                        </p:attrNameLst>
                                      </p:cBhvr>
                                      <p:tavLst>
                                        <p:tav tm="0">
                                          <p:val>
                                            <p:strVal val="#ppt_x-#ppt_w*1.125000"/>
                                          </p:val>
                                        </p:tav>
                                        <p:tav tm="100000">
                                          <p:val>
                                            <p:strVal val="#ppt_x"/>
                                          </p:val>
                                        </p:tav>
                                      </p:tavLst>
                                    </p:anim>
                                    <p:animEffect transition="in" filter="wipe(right)">
                                      <p:cBhvr>
                                        <p:cTn id="40" dur="500"/>
                                        <p:tgtEl>
                                          <p:spTgt spid="62"/>
                                        </p:tgtEl>
                                      </p:cBhvr>
                                    </p:animEffect>
                                  </p:childTnLst>
                                </p:cTn>
                              </p:par>
                              <p:par>
                                <p:cTn id="41" presetID="12" presetClass="entr" presetSubtype="8" fill="hold" grpId="1" nodeType="with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p:tgtEl>
                                          <p:spTgt spid="53"/>
                                        </p:tgtEl>
                                        <p:attrNameLst>
                                          <p:attrName>ppt_x</p:attrName>
                                        </p:attrNameLst>
                                      </p:cBhvr>
                                      <p:tavLst>
                                        <p:tav tm="0">
                                          <p:val>
                                            <p:strVal val="#ppt_x-#ppt_w*1.125000"/>
                                          </p:val>
                                        </p:tav>
                                        <p:tav tm="100000">
                                          <p:val>
                                            <p:strVal val="#ppt_x"/>
                                          </p:val>
                                        </p:tav>
                                      </p:tavLst>
                                    </p:anim>
                                    <p:animEffect transition="in" filter="wipe(right)">
                                      <p:cBhvr>
                                        <p:cTn id="44" dur="500"/>
                                        <p:tgtEl>
                                          <p:spTgt spid="53"/>
                                        </p:tgtEl>
                                      </p:cBhvr>
                                    </p:animEffect>
                                  </p:childTnLst>
                                </p:cTn>
                              </p:par>
                              <p:par>
                                <p:cTn id="45" presetID="12" presetClass="entr" presetSubtype="8" fill="hold" grpId="1"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p:tgtEl>
                                          <p:spTgt spid="42"/>
                                        </p:tgtEl>
                                        <p:attrNameLst>
                                          <p:attrName>ppt_x</p:attrName>
                                        </p:attrNameLst>
                                      </p:cBhvr>
                                      <p:tavLst>
                                        <p:tav tm="0">
                                          <p:val>
                                            <p:strVal val="#ppt_x-#ppt_w*1.125000"/>
                                          </p:val>
                                        </p:tav>
                                        <p:tav tm="100000">
                                          <p:val>
                                            <p:strVal val="#ppt_x"/>
                                          </p:val>
                                        </p:tav>
                                      </p:tavLst>
                                    </p:anim>
                                    <p:animEffect transition="in" filter="wipe(right)">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additive="base">
                                        <p:cTn id="53" dur="500"/>
                                        <p:tgtEl>
                                          <p:spTgt spid="65"/>
                                        </p:tgtEl>
                                        <p:attrNameLst>
                                          <p:attrName>ppt_x</p:attrName>
                                        </p:attrNameLst>
                                      </p:cBhvr>
                                      <p:tavLst>
                                        <p:tav tm="0">
                                          <p:val>
                                            <p:strVal val="#ppt_x-#ppt_w*1.125000"/>
                                          </p:val>
                                        </p:tav>
                                        <p:tav tm="100000">
                                          <p:val>
                                            <p:strVal val="#ppt_x"/>
                                          </p:val>
                                        </p:tav>
                                      </p:tavLst>
                                    </p:anim>
                                    <p:animEffect transition="in" filter="wipe(right)">
                                      <p:cBhvr>
                                        <p:cTn id="54" dur="500"/>
                                        <p:tgtEl>
                                          <p:spTgt spid="65"/>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500"/>
                                        <p:tgtEl>
                                          <p:spTgt spid="64"/>
                                        </p:tgtEl>
                                        <p:attrNameLst>
                                          <p:attrName>ppt_x</p:attrName>
                                        </p:attrNameLst>
                                      </p:cBhvr>
                                      <p:tavLst>
                                        <p:tav tm="0">
                                          <p:val>
                                            <p:strVal val="#ppt_x-#ppt_w*1.125000"/>
                                          </p:val>
                                        </p:tav>
                                        <p:tav tm="100000">
                                          <p:val>
                                            <p:strVal val="#ppt_x"/>
                                          </p:val>
                                        </p:tav>
                                      </p:tavLst>
                                    </p:anim>
                                    <p:animEffect transition="in" filter="wipe(right)">
                                      <p:cBhvr>
                                        <p:cTn id="58" dur="500"/>
                                        <p:tgtEl>
                                          <p:spTgt spid="64"/>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500"/>
                                        <p:tgtEl>
                                          <p:spTgt spid="63"/>
                                        </p:tgtEl>
                                        <p:attrNameLst>
                                          <p:attrName>ppt_x</p:attrName>
                                        </p:attrNameLst>
                                      </p:cBhvr>
                                      <p:tavLst>
                                        <p:tav tm="0">
                                          <p:val>
                                            <p:strVal val="#ppt_x-#ppt_w*1.125000"/>
                                          </p:val>
                                        </p:tav>
                                        <p:tav tm="100000">
                                          <p:val>
                                            <p:strVal val="#ppt_x"/>
                                          </p:val>
                                        </p:tav>
                                      </p:tavLst>
                                    </p:anim>
                                    <p:animEffect transition="in" filter="wipe(right)">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p:tgtEl>
                                          <p:spTgt spid="66"/>
                                        </p:tgtEl>
                                        <p:attrNameLst>
                                          <p:attrName>ppt_x</p:attrName>
                                        </p:attrNameLst>
                                      </p:cBhvr>
                                      <p:tavLst>
                                        <p:tav tm="0">
                                          <p:val>
                                            <p:strVal val="#ppt_x-#ppt_w*1.125000"/>
                                          </p:val>
                                        </p:tav>
                                        <p:tav tm="100000">
                                          <p:val>
                                            <p:strVal val="#ppt_x"/>
                                          </p:val>
                                        </p:tav>
                                      </p:tavLst>
                                    </p:anim>
                                    <p:animEffect transition="in" filter="wipe(right)">
                                      <p:cBhvr>
                                        <p:cTn id="68" dur="500"/>
                                        <p:tgtEl>
                                          <p:spTgt spid="66"/>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500"/>
                                        <p:tgtEl>
                                          <p:spTgt spid="67"/>
                                        </p:tgtEl>
                                        <p:attrNameLst>
                                          <p:attrName>ppt_x</p:attrName>
                                        </p:attrNameLst>
                                      </p:cBhvr>
                                      <p:tavLst>
                                        <p:tav tm="0">
                                          <p:val>
                                            <p:strVal val="#ppt_x-#ppt_w*1.125000"/>
                                          </p:val>
                                        </p:tav>
                                        <p:tav tm="100000">
                                          <p:val>
                                            <p:strVal val="#ppt_x"/>
                                          </p:val>
                                        </p:tav>
                                      </p:tavLst>
                                    </p:anim>
                                    <p:animEffect transition="in" filter="wipe(right)">
                                      <p:cBhvr>
                                        <p:cTn id="72" dur="500"/>
                                        <p:tgtEl>
                                          <p:spTgt spid="67"/>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additive="base">
                                        <p:cTn id="75" dur="500"/>
                                        <p:tgtEl>
                                          <p:spTgt spid="68"/>
                                        </p:tgtEl>
                                        <p:attrNameLst>
                                          <p:attrName>ppt_x</p:attrName>
                                        </p:attrNameLst>
                                      </p:cBhvr>
                                      <p:tavLst>
                                        <p:tav tm="0">
                                          <p:val>
                                            <p:strVal val="#ppt_x-#ppt_w*1.125000"/>
                                          </p:val>
                                        </p:tav>
                                        <p:tav tm="100000">
                                          <p:val>
                                            <p:strVal val="#ppt_x"/>
                                          </p:val>
                                        </p:tav>
                                      </p:tavLst>
                                    </p:anim>
                                    <p:animEffect transition="in" filter="wipe(right)">
                                      <p:cBhvr>
                                        <p:cTn id="76" dur="500"/>
                                        <p:tgtEl>
                                          <p:spTgt spid="68"/>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8" fill="hold" grpId="0" nodeType="click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500"/>
                                        <p:tgtEl>
                                          <p:spTgt spid="69"/>
                                        </p:tgtEl>
                                        <p:attrNameLst>
                                          <p:attrName>ppt_x</p:attrName>
                                        </p:attrNameLst>
                                      </p:cBhvr>
                                      <p:tavLst>
                                        <p:tav tm="0">
                                          <p:val>
                                            <p:strVal val="#ppt_x-#ppt_w*1.125000"/>
                                          </p:val>
                                        </p:tav>
                                        <p:tav tm="100000">
                                          <p:val>
                                            <p:strVal val="#ppt_x"/>
                                          </p:val>
                                        </p:tav>
                                      </p:tavLst>
                                    </p:anim>
                                    <p:animEffect transition="in" filter="wipe(right)">
                                      <p:cBhvr>
                                        <p:cTn id="82" dur="500"/>
                                        <p:tgtEl>
                                          <p:spTgt spid="69"/>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additive="base">
                                        <p:cTn id="85" dur="500"/>
                                        <p:tgtEl>
                                          <p:spTgt spid="70"/>
                                        </p:tgtEl>
                                        <p:attrNameLst>
                                          <p:attrName>ppt_x</p:attrName>
                                        </p:attrNameLst>
                                      </p:cBhvr>
                                      <p:tavLst>
                                        <p:tav tm="0">
                                          <p:val>
                                            <p:strVal val="#ppt_x-#ppt_w*1.125000"/>
                                          </p:val>
                                        </p:tav>
                                        <p:tav tm="100000">
                                          <p:val>
                                            <p:strVal val="#ppt_x"/>
                                          </p:val>
                                        </p:tav>
                                      </p:tavLst>
                                    </p:anim>
                                    <p:animEffect transition="in" filter="wipe(right)">
                                      <p:cBhvr>
                                        <p:cTn id="86" dur="500"/>
                                        <p:tgtEl>
                                          <p:spTgt spid="70"/>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71"/>
                                        </p:tgtEl>
                                        <p:attrNameLst>
                                          <p:attrName>style.visibility</p:attrName>
                                        </p:attrNameLst>
                                      </p:cBhvr>
                                      <p:to>
                                        <p:strVal val="visible"/>
                                      </p:to>
                                    </p:set>
                                    <p:anim calcmode="lin" valueType="num">
                                      <p:cBhvr additive="base">
                                        <p:cTn id="89" dur="500"/>
                                        <p:tgtEl>
                                          <p:spTgt spid="71"/>
                                        </p:tgtEl>
                                        <p:attrNameLst>
                                          <p:attrName>ppt_x</p:attrName>
                                        </p:attrNameLst>
                                      </p:cBhvr>
                                      <p:tavLst>
                                        <p:tav tm="0">
                                          <p:val>
                                            <p:strVal val="#ppt_x-#ppt_w*1.125000"/>
                                          </p:val>
                                        </p:tav>
                                        <p:tav tm="100000">
                                          <p:val>
                                            <p:strVal val="#ppt_x"/>
                                          </p:val>
                                        </p:tav>
                                      </p:tavLst>
                                    </p:anim>
                                    <p:animEffect transition="in" filter="wipe(right)">
                                      <p:cBhvr>
                                        <p:cTn id="90" dur="500"/>
                                        <p:tgtEl>
                                          <p:spTgt spid="71"/>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xit" presetSubtype="10" fill="hold" nodeType="clickEffect">
                                  <p:stCondLst>
                                    <p:cond delay="0"/>
                                  </p:stCondLst>
                                  <p:childTnLst>
                                    <p:animEffect transition="out" filter="blinds(horizontal)">
                                      <p:cBhvr>
                                        <p:cTn id="94" dur="500"/>
                                        <p:tgtEl>
                                          <p:spTgt spid="15"/>
                                        </p:tgtEl>
                                      </p:cBhvr>
                                    </p:animEffect>
                                    <p:set>
                                      <p:cBhvr>
                                        <p:cTn id="95" dur="1" fill="hold">
                                          <p:stCondLst>
                                            <p:cond delay="499"/>
                                          </p:stCondLst>
                                        </p:cTn>
                                        <p:tgtEl>
                                          <p:spTgt spid="15"/>
                                        </p:tgtEl>
                                        <p:attrNameLst>
                                          <p:attrName>style.visibility</p:attrName>
                                        </p:attrNameLst>
                                      </p:cBhvr>
                                      <p:to>
                                        <p:strVal val="hidden"/>
                                      </p:to>
                                    </p:set>
                                  </p:childTnLst>
                                </p:cTn>
                              </p:par>
                              <p:par>
                                <p:cTn id="96" presetID="9" presetClass="entr" presetSubtype="0" fill="hold"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dissolve">
                                      <p:cBhvr>
                                        <p:cTn id="98" dur="500"/>
                                        <p:tgtEl>
                                          <p:spTgt spid="44"/>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dissolve">
                                      <p:cBhvr>
                                        <p:cTn id="101" dur="500"/>
                                        <p:tgtEl>
                                          <p:spTgt spid="72"/>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dissolve">
                                      <p:cBhvr>
                                        <p:cTn id="106" dur="500"/>
                                        <p:tgtEl>
                                          <p:spTgt spid="73"/>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74"/>
                                        </p:tgtEl>
                                        <p:attrNameLst>
                                          <p:attrName>style.visibility</p:attrName>
                                        </p:attrNameLst>
                                      </p:cBhvr>
                                      <p:to>
                                        <p:strVal val="visible"/>
                                      </p:to>
                                    </p:set>
                                    <p:animEffect transition="in" filter="dissolve">
                                      <p:cBhvr>
                                        <p:cTn id="111" dur="500"/>
                                        <p:tgtEl>
                                          <p:spTgt spid="74"/>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79"/>
                                        </p:tgtEl>
                                        <p:attrNameLst>
                                          <p:attrName>style.visibility</p:attrName>
                                        </p:attrNameLst>
                                      </p:cBhvr>
                                      <p:to>
                                        <p:strVal val="visible"/>
                                      </p:to>
                                    </p:set>
                                    <p:animEffect transition="in" filter="dissolve">
                                      <p:cBhvr>
                                        <p:cTn id="116" dur="500"/>
                                        <p:tgtEl>
                                          <p:spTgt spid="79"/>
                                        </p:tgtEl>
                                      </p:cBhvr>
                                    </p:animEffect>
                                  </p:childTnLst>
                                </p:cTn>
                              </p:par>
                            </p:childTnLst>
                          </p:cTn>
                        </p:par>
                        <p:par>
                          <p:cTn id="117" fill="hold">
                            <p:stCondLst>
                              <p:cond delay="500"/>
                            </p:stCondLst>
                            <p:childTnLst>
                              <p:par>
                                <p:cTn id="118" presetID="9"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Effect transition="in" filter="dissolve">
                                      <p:cBhvr>
                                        <p:cTn id="120" dur="500"/>
                                        <p:tgtEl>
                                          <p:spTgt spid="75"/>
                                        </p:tgtEl>
                                      </p:cBhvr>
                                    </p:animEffect>
                                  </p:childTnLst>
                                </p:cTn>
                              </p:par>
                            </p:childTnLst>
                          </p:cTn>
                        </p:par>
                        <p:par>
                          <p:cTn id="121" fill="hold">
                            <p:stCondLst>
                              <p:cond delay="1000"/>
                            </p:stCondLst>
                            <p:childTnLst>
                              <p:par>
                                <p:cTn id="122" presetID="9" presetClass="entr" presetSubtype="0" fill="hold" nodeType="after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dissolve">
                                      <p:cBhvr>
                                        <p:cTn id="124" dur="500"/>
                                        <p:tgtEl>
                                          <p:spTgt spid="46"/>
                                        </p:tgtEl>
                                      </p:cBhvr>
                                    </p:animEffect>
                                  </p:childTnLst>
                                </p:cTn>
                              </p:par>
                            </p:childTnLst>
                          </p:cTn>
                        </p:par>
                      </p:childTnLst>
                    </p:cTn>
                  </p:par>
                  <p:par>
                    <p:cTn id="125" fill="hold">
                      <p:stCondLst>
                        <p:cond delay="indefinite"/>
                      </p:stCondLst>
                      <p:childTnLst>
                        <p:par>
                          <p:cTn id="126" fill="hold">
                            <p:stCondLst>
                              <p:cond delay="0"/>
                            </p:stCondLst>
                            <p:childTnLst>
                              <p:par>
                                <p:cTn id="127" presetID="12" presetClass="entr" presetSubtype="8" fill="hold" grpId="0" nodeType="clickEffect">
                                  <p:stCondLst>
                                    <p:cond delay="0"/>
                                  </p:stCondLst>
                                  <p:childTnLst>
                                    <p:set>
                                      <p:cBhvr>
                                        <p:cTn id="128" dur="1" fill="hold">
                                          <p:stCondLst>
                                            <p:cond delay="0"/>
                                          </p:stCondLst>
                                        </p:cTn>
                                        <p:tgtEl>
                                          <p:spTgt spid="76"/>
                                        </p:tgtEl>
                                        <p:attrNameLst>
                                          <p:attrName>style.visibility</p:attrName>
                                        </p:attrNameLst>
                                      </p:cBhvr>
                                      <p:to>
                                        <p:strVal val="visible"/>
                                      </p:to>
                                    </p:set>
                                    <p:anim calcmode="lin" valueType="num">
                                      <p:cBhvr additive="base">
                                        <p:cTn id="129" dur="500"/>
                                        <p:tgtEl>
                                          <p:spTgt spid="76"/>
                                        </p:tgtEl>
                                        <p:attrNameLst>
                                          <p:attrName>ppt_x</p:attrName>
                                        </p:attrNameLst>
                                      </p:cBhvr>
                                      <p:tavLst>
                                        <p:tav tm="0">
                                          <p:val>
                                            <p:strVal val="#ppt_x-#ppt_w*1.125000"/>
                                          </p:val>
                                        </p:tav>
                                        <p:tav tm="100000">
                                          <p:val>
                                            <p:strVal val="#ppt_x"/>
                                          </p:val>
                                        </p:tav>
                                      </p:tavLst>
                                    </p:anim>
                                    <p:animEffect transition="in" filter="wipe(right)">
                                      <p:cBhvr>
                                        <p:cTn id="130" dur="500"/>
                                        <p:tgtEl>
                                          <p:spTgt spid="76"/>
                                        </p:tgtEl>
                                      </p:cBhvr>
                                    </p:animEffect>
                                  </p:childTnLst>
                                </p:cTn>
                              </p:par>
                            </p:childTnLst>
                          </p:cTn>
                        </p:par>
                      </p:childTnLst>
                    </p:cTn>
                  </p:par>
                  <p:par>
                    <p:cTn id="131" fill="hold">
                      <p:stCondLst>
                        <p:cond delay="indefinite"/>
                      </p:stCondLst>
                      <p:childTnLst>
                        <p:par>
                          <p:cTn id="132" fill="hold">
                            <p:stCondLst>
                              <p:cond delay="0"/>
                            </p:stCondLst>
                            <p:childTnLst>
                              <p:par>
                                <p:cTn id="133" presetID="12" presetClass="entr" presetSubtype="8" fill="hold" grpId="0" nodeType="clickEffect">
                                  <p:stCondLst>
                                    <p:cond delay="0"/>
                                  </p:stCondLst>
                                  <p:childTnLst>
                                    <p:set>
                                      <p:cBhvr>
                                        <p:cTn id="134" dur="1" fill="hold">
                                          <p:stCondLst>
                                            <p:cond delay="0"/>
                                          </p:stCondLst>
                                        </p:cTn>
                                        <p:tgtEl>
                                          <p:spTgt spid="78"/>
                                        </p:tgtEl>
                                        <p:attrNameLst>
                                          <p:attrName>style.visibility</p:attrName>
                                        </p:attrNameLst>
                                      </p:cBhvr>
                                      <p:to>
                                        <p:strVal val="visible"/>
                                      </p:to>
                                    </p:set>
                                    <p:anim calcmode="lin" valueType="num">
                                      <p:cBhvr additive="base">
                                        <p:cTn id="135" dur="500"/>
                                        <p:tgtEl>
                                          <p:spTgt spid="78"/>
                                        </p:tgtEl>
                                        <p:attrNameLst>
                                          <p:attrName>ppt_x</p:attrName>
                                        </p:attrNameLst>
                                      </p:cBhvr>
                                      <p:tavLst>
                                        <p:tav tm="0">
                                          <p:val>
                                            <p:strVal val="#ppt_x-#ppt_w*1.125000"/>
                                          </p:val>
                                        </p:tav>
                                        <p:tav tm="100000">
                                          <p:val>
                                            <p:strVal val="#ppt_x"/>
                                          </p:val>
                                        </p:tav>
                                      </p:tavLst>
                                    </p:anim>
                                    <p:animEffect transition="in" filter="wipe(right)">
                                      <p:cBhvr>
                                        <p:cTn id="136" dur="500"/>
                                        <p:tgtEl>
                                          <p:spTgt spid="78"/>
                                        </p:tgtEl>
                                      </p:cBhvr>
                                    </p:animEffect>
                                  </p:childTnLst>
                                </p:cTn>
                              </p:par>
                            </p:childTnLst>
                          </p:cTn>
                        </p:par>
                      </p:childTnLst>
                    </p:cTn>
                  </p:par>
                  <p:par>
                    <p:cTn id="137" fill="hold">
                      <p:stCondLst>
                        <p:cond delay="indefinite"/>
                      </p:stCondLst>
                      <p:childTnLst>
                        <p:par>
                          <p:cTn id="138" fill="hold">
                            <p:stCondLst>
                              <p:cond delay="0"/>
                            </p:stCondLst>
                            <p:childTnLst>
                              <p:par>
                                <p:cTn id="139" presetID="12" presetClass="entr" presetSubtype="8" fill="hold" grpId="0" nodeType="clickEffect">
                                  <p:stCondLst>
                                    <p:cond delay="0"/>
                                  </p:stCondLst>
                                  <p:childTnLst>
                                    <p:set>
                                      <p:cBhvr>
                                        <p:cTn id="140" dur="1" fill="hold">
                                          <p:stCondLst>
                                            <p:cond delay="0"/>
                                          </p:stCondLst>
                                        </p:cTn>
                                        <p:tgtEl>
                                          <p:spTgt spid="77"/>
                                        </p:tgtEl>
                                        <p:attrNameLst>
                                          <p:attrName>style.visibility</p:attrName>
                                        </p:attrNameLst>
                                      </p:cBhvr>
                                      <p:to>
                                        <p:strVal val="visible"/>
                                      </p:to>
                                    </p:set>
                                    <p:anim calcmode="lin" valueType="num">
                                      <p:cBhvr additive="base">
                                        <p:cTn id="141" dur="500"/>
                                        <p:tgtEl>
                                          <p:spTgt spid="77"/>
                                        </p:tgtEl>
                                        <p:attrNameLst>
                                          <p:attrName>ppt_x</p:attrName>
                                        </p:attrNameLst>
                                      </p:cBhvr>
                                      <p:tavLst>
                                        <p:tav tm="0">
                                          <p:val>
                                            <p:strVal val="#ppt_x-#ppt_w*1.125000"/>
                                          </p:val>
                                        </p:tav>
                                        <p:tav tm="100000">
                                          <p:val>
                                            <p:strVal val="#ppt_x"/>
                                          </p:val>
                                        </p:tav>
                                      </p:tavLst>
                                    </p:anim>
                                    <p:animEffect transition="in" filter="wipe(right)">
                                      <p:cBhvr>
                                        <p:cTn id="142" dur="500"/>
                                        <p:tgtEl>
                                          <p:spTgt spid="77"/>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41"/>
                                        </p:tgtEl>
                                        <p:attrNameLst>
                                          <p:attrName>style.visibility</p:attrName>
                                        </p:attrNameLst>
                                      </p:cBhvr>
                                      <p:to>
                                        <p:strVal val="visible"/>
                                      </p:to>
                                    </p:set>
                                    <p:animEffect transition="in" filter="dissolve">
                                      <p:cBhvr>
                                        <p:cTn id="1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42" grpId="1" animBg="1"/>
      <p:bldP spid="53" grpId="1" animBg="1"/>
      <p:bldP spid="62" grpId="1"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6" grpId="0" animBg="1"/>
      <p:bldP spid="77" grpId="0" animBg="1"/>
      <p:bldP spid="78" grpId="0" animBg="1"/>
      <p:bldP spid="79"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D41E586-DCF4-E147-9CCD-F9AC4021C7AA}"/>
              </a:ext>
            </a:extLst>
          </p:cNvPr>
          <p:cNvSpPr/>
          <p:nvPr/>
        </p:nvSpPr>
        <p:spPr>
          <a:xfrm>
            <a:off x="8872737" y="2738298"/>
            <a:ext cx="1315231" cy="304885"/>
          </a:xfrm>
          <a:prstGeom prst="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400" dirty="0"/>
              <a:t>Întreprinderi</a:t>
            </a:r>
          </a:p>
        </p:txBody>
      </p:sp>
      <p:cxnSp>
        <p:nvCxnSpPr>
          <p:cNvPr id="18" name="Straight Arrow Connector 17">
            <a:extLst>
              <a:ext uri="{FF2B5EF4-FFF2-40B4-BE49-F238E27FC236}">
                <a16:creationId xmlns:a16="http://schemas.microsoft.com/office/drawing/2014/main" id="{D6B5DE37-BA2D-944F-B9C6-E8354B6BB809}"/>
              </a:ext>
            </a:extLst>
          </p:cNvPr>
          <p:cNvCxnSpPr>
            <a:cxnSpLocks/>
            <a:stCxn id="5" idx="2"/>
            <a:endCxn id="49" idx="0"/>
          </p:cNvCxnSpPr>
          <p:nvPr/>
        </p:nvCxnSpPr>
        <p:spPr>
          <a:xfrm>
            <a:off x="6150587" y="2024639"/>
            <a:ext cx="3379766" cy="713659"/>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8E17BA58-F888-044F-9017-43CB19028A73}"/>
              </a:ext>
            </a:extLst>
          </p:cNvPr>
          <p:cNvSpPr/>
          <p:nvPr/>
        </p:nvSpPr>
        <p:spPr>
          <a:xfrm>
            <a:off x="809509" y="2738272"/>
            <a:ext cx="1623906" cy="307777"/>
          </a:xfrm>
          <a:prstGeom prst="rect">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Autorități publice</a:t>
            </a:r>
          </a:p>
        </p:txBody>
      </p:sp>
      <p:cxnSp>
        <p:nvCxnSpPr>
          <p:cNvPr id="62" name="Straight Arrow Connector 61">
            <a:extLst>
              <a:ext uri="{FF2B5EF4-FFF2-40B4-BE49-F238E27FC236}">
                <a16:creationId xmlns:a16="http://schemas.microsoft.com/office/drawing/2014/main" id="{82916B31-D674-E34B-821B-A88FB519D4A4}"/>
              </a:ext>
            </a:extLst>
          </p:cNvPr>
          <p:cNvCxnSpPr>
            <a:cxnSpLocks/>
            <a:stCxn id="5" idx="2"/>
            <a:endCxn id="53" idx="0"/>
          </p:cNvCxnSpPr>
          <p:nvPr/>
        </p:nvCxnSpPr>
        <p:spPr>
          <a:xfrm flipH="1">
            <a:off x="1621462" y="2024639"/>
            <a:ext cx="4529125" cy="713633"/>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65AD1141-E15C-1B4D-B25D-155B52EBB6E3}"/>
              </a:ext>
            </a:extLst>
          </p:cNvPr>
          <p:cNvCxnSpPr>
            <a:cxnSpLocks/>
            <a:stCxn id="53" idx="2"/>
            <a:endCxn id="74" idx="0"/>
          </p:cNvCxnSpPr>
          <p:nvPr/>
        </p:nvCxnSpPr>
        <p:spPr>
          <a:xfrm flipH="1">
            <a:off x="1621460" y="3046049"/>
            <a:ext cx="2" cy="758812"/>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AF061723-3E1C-E342-A567-4738FC3A4A03}"/>
              </a:ext>
            </a:extLst>
          </p:cNvPr>
          <p:cNvCxnSpPr>
            <a:cxnSpLocks/>
            <a:stCxn id="49" idx="2"/>
            <a:endCxn id="81" idx="0"/>
          </p:cNvCxnSpPr>
          <p:nvPr/>
        </p:nvCxnSpPr>
        <p:spPr>
          <a:xfrm flipH="1">
            <a:off x="5352167" y="3043183"/>
            <a:ext cx="4178186" cy="852427"/>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49051572-36F1-2A42-BA2C-6782243E5442}"/>
              </a:ext>
            </a:extLst>
          </p:cNvPr>
          <p:cNvCxnSpPr>
            <a:cxnSpLocks/>
            <a:stCxn id="49" idx="2"/>
            <a:endCxn id="89" idx="0"/>
          </p:cNvCxnSpPr>
          <p:nvPr/>
        </p:nvCxnSpPr>
        <p:spPr>
          <a:xfrm flipH="1">
            <a:off x="7288358" y="3043183"/>
            <a:ext cx="2241995" cy="796824"/>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1215C611-2E6C-AD45-9D0D-0C764E959BD1}"/>
              </a:ext>
            </a:extLst>
          </p:cNvPr>
          <p:cNvCxnSpPr>
            <a:cxnSpLocks/>
            <a:stCxn id="49" idx="2"/>
            <a:endCxn id="97" idx="0"/>
          </p:cNvCxnSpPr>
          <p:nvPr/>
        </p:nvCxnSpPr>
        <p:spPr>
          <a:xfrm flipH="1">
            <a:off x="8971582" y="3043183"/>
            <a:ext cx="558771" cy="904536"/>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6D23D68C-D566-C04E-BEBB-176BBDCBD28B}"/>
              </a:ext>
            </a:extLst>
          </p:cNvPr>
          <p:cNvCxnSpPr>
            <a:cxnSpLocks/>
            <a:stCxn id="49" idx="2"/>
            <a:endCxn id="101" idx="0"/>
          </p:cNvCxnSpPr>
          <p:nvPr/>
        </p:nvCxnSpPr>
        <p:spPr>
          <a:xfrm>
            <a:off x="9530353" y="3043183"/>
            <a:ext cx="1487169" cy="904537"/>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72" name="Group 171">
            <a:extLst>
              <a:ext uri="{FF2B5EF4-FFF2-40B4-BE49-F238E27FC236}">
                <a16:creationId xmlns:a16="http://schemas.microsoft.com/office/drawing/2014/main" id="{75232761-38B3-E24E-B53D-83E8F6B35274}"/>
              </a:ext>
            </a:extLst>
          </p:cNvPr>
          <p:cNvGrpSpPr/>
          <p:nvPr/>
        </p:nvGrpSpPr>
        <p:grpSpPr>
          <a:xfrm>
            <a:off x="4793481" y="457046"/>
            <a:ext cx="2488919" cy="1567593"/>
            <a:chOff x="4899083" y="606763"/>
            <a:chExt cx="2241947" cy="1618265"/>
          </a:xfrm>
        </p:grpSpPr>
        <p:sp>
          <p:nvSpPr>
            <p:cNvPr id="5" name="Rectangle 4">
              <a:extLst>
                <a:ext uri="{FF2B5EF4-FFF2-40B4-BE49-F238E27FC236}">
                  <a16:creationId xmlns:a16="http://schemas.microsoft.com/office/drawing/2014/main" id="{BCEB6BB4-CAEF-6B4D-89A6-E718305D6336}"/>
                </a:ext>
              </a:extLst>
            </p:cNvPr>
            <p:cNvSpPr/>
            <p:nvPr/>
          </p:nvSpPr>
          <p:spPr>
            <a:xfrm>
              <a:off x="5102020" y="795263"/>
              <a:ext cx="2039010" cy="1429765"/>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Legea concurenței se aplică faptelor care </a:t>
              </a:r>
              <a:r>
                <a:rPr lang="en-GB" sz="1400" dirty="0" err="1"/>
                <a:t>restrîng</a:t>
              </a:r>
              <a:r>
                <a:rPr lang="en-GB" sz="1400" dirty="0"/>
                <a:t>, </a:t>
              </a:r>
              <a:r>
                <a:rPr lang="en-GB" sz="1400" dirty="0" err="1"/>
                <a:t>împiedică</a:t>
              </a:r>
              <a:r>
                <a:rPr lang="en-GB" sz="1400" dirty="0"/>
                <a:t> </a:t>
              </a:r>
              <a:r>
                <a:rPr lang="en-GB" sz="1400" dirty="0" err="1"/>
                <a:t>sau</a:t>
              </a:r>
              <a:r>
                <a:rPr lang="en-GB" sz="1400" dirty="0"/>
                <a:t> </a:t>
              </a:r>
              <a:r>
                <a:rPr lang="en-GB" sz="1400" dirty="0" err="1"/>
                <a:t>denaturează</a:t>
              </a:r>
              <a:r>
                <a:rPr lang="en-GB" sz="1400" dirty="0"/>
                <a:t> </a:t>
              </a:r>
              <a:r>
                <a:rPr lang="en-GB" sz="1400" dirty="0" err="1"/>
                <a:t>concurenţa</a:t>
              </a:r>
              <a:r>
                <a:rPr lang="en-GB" sz="1400" dirty="0"/>
                <a:t> </a:t>
              </a:r>
              <a:r>
                <a:rPr lang="en-GB" sz="1400" dirty="0" err="1"/>
                <a:t>săvârșite</a:t>
              </a:r>
              <a:r>
                <a:rPr lang="en-GB" sz="1400" dirty="0"/>
                <a:t> de:</a:t>
              </a:r>
              <a:endParaRPr lang="ro-RO" sz="1400" dirty="0"/>
            </a:p>
          </p:txBody>
        </p:sp>
        <p:sp>
          <p:nvSpPr>
            <p:cNvPr id="112" name="Rectangle 111">
              <a:extLst>
                <a:ext uri="{FF2B5EF4-FFF2-40B4-BE49-F238E27FC236}">
                  <a16:creationId xmlns:a16="http://schemas.microsoft.com/office/drawing/2014/main" id="{6716C927-C6EA-7345-B310-3D2AB446DAA6}"/>
                </a:ext>
              </a:extLst>
            </p:cNvPr>
            <p:cNvSpPr/>
            <p:nvPr/>
          </p:nvSpPr>
          <p:spPr>
            <a:xfrm>
              <a:off x="4899083" y="606763"/>
              <a:ext cx="1333804" cy="317726"/>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2 (1) LC</a:t>
              </a:r>
            </a:p>
          </p:txBody>
        </p:sp>
      </p:grpSp>
      <p:sp>
        <p:nvSpPr>
          <p:cNvPr id="113" name="Pentagon 112">
            <a:extLst>
              <a:ext uri="{FF2B5EF4-FFF2-40B4-BE49-F238E27FC236}">
                <a16:creationId xmlns:a16="http://schemas.microsoft.com/office/drawing/2014/main" id="{C9500DB3-31E7-1442-884B-F9511337795B}"/>
              </a:ext>
            </a:extLst>
          </p:cNvPr>
          <p:cNvSpPr/>
          <p:nvPr/>
        </p:nvSpPr>
        <p:spPr>
          <a:xfrm>
            <a:off x="4613628" y="4716117"/>
            <a:ext cx="1464040" cy="489551"/>
          </a:xfrm>
          <a:prstGeom prst="homePlate">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300" dirty="0"/>
              <a:t>Acorduri între întreprinderi </a:t>
            </a:r>
          </a:p>
        </p:txBody>
      </p:sp>
      <p:sp>
        <p:nvSpPr>
          <p:cNvPr id="114" name="Pentagon 113">
            <a:extLst>
              <a:ext uri="{FF2B5EF4-FFF2-40B4-BE49-F238E27FC236}">
                <a16:creationId xmlns:a16="http://schemas.microsoft.com/office/drawing/2014/main" id="{D004C1FE-F025-FA41-819D-5AD9BF0D52CC}"/>
              </a:ext>
            </a:extLst>
          </p:cNvPr>
          <p:cNvSpPr/>
          <p:nvPr/>
        </p:nvSpPr>
        <p:spPr>
          <a:xfrm>
            <a:off x="4613628" y="5287511"/>
            <a:ext cx="1464040" cy="689605"/>
          </a:xfrm>
          <a:prstGeom prst="homePlate">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300" dirty="0"/>
              <a:t>Deciziile asociațiilor de întreprinderi </a:t>
            </a:r>
          </a:p>
        </p:txBody>
      </p:sp>
      <p:sp>
        <p:nvSpPr>
          <p:cNvPr id="115" name="Pentagon 114">
            <a:extLst>
              <a:ext uri="{FF2B5EF4-FFF2-40B4-BE49-F238E27FC236}">
                <a16:creationId xmlns:a16="http://schemas.microsoft.com/office/drawing/2014/main" id="{16F3B7CE-5FE8-7940-8BB0-64CE19CE0732}"/>
              </a:ext>
            </a:extLst>
          </p:cNvPr>
          <p:cNvSpPr/>
          <p:nvPr/>
        </p:nvSpPr>
        <p:spPr>
          <a:xfrm>
            <a:off x="4613628" y="6077788"/>
            <a:ext cx="1464040" cy="489551"/>
          </a:xfrm>
          <a:prstGeom prst="homePlate">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300" dirty="0"/>
              <a:t>Practici concertate</a:t>
            </a:r>
          </a:p>
        </p:txBody>
      </p:sp>
      <p:sp>
        <p:nvSpPr>
          <p:cNvPr id="119" name="Pentagon 118">
            <a:extLst>
              <a:ext uri="{FF2B5EF4-FFF2-40B4-BE49-F238E27FC236}">
                <a16:creationId xmlns:a16="http://schemas.microsoft.com/office/drawing/2014/main" id="{AA01487D-78FC-7B4E-AA84-BC3ED1770981}"/>
              </a:ext>
            </a:extLst>
          </p:cNvPr>
          <p:cNvSpPr/>
          <p:nvPr/>
        </p:nvSpPr>
        <p:spPr>
          <a:xfrm>
            <a:off x="6655010" y="4618801"/>
            <a:ext cx="1464040" cy="889660"/>
          </a:xfrm>
          <a:prstGeom prst="homePlate">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300" dirty="0"/>
              <a:t>Comportament unilateral al întreprinderii dominante</a:t>
            </a:r>
          </a:p>
        </p:txBody>
      </p:sp>
      <p:sp>
        <p:nvSpPr>
          <p:cNvPr id="120" name="Pentagon 119">
            <a:extLst>
              <a:ext uri="{FF2B5EF4-FFF2-40B4-BE49-F238E27FC236}">
                <a16:creationId xmlns:a16="http://schemas.microsoft.com/office/drawing/2014/main" id="{81360326-18B8-3140-88BA-57E45D9F59D8}"/>
              </a:ext>
            </a:extLst>
          </p:cNvPr>
          <p:cNvSpPr/>
          <p:nvPr/>
        </p:nvSpPr>
        <p:spPr>
          <a:xfrm>
            <a:off x="8330679" y="4519218"/>
            <a:ext cx="1464040" cy="689605"/>
          </a:xfrm>
          <a:prstGeom prst="homePlate">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300" dirty="0"/>
              <a:t>Comportament unilateral al întreprinderii</a:t>
            </a:r>
          </a:p>
        </p:txBody>
      </p:sp>
      <p:sp>
        <p:nvSpPr>
          <p:cNvPr id="121" name="Pentagon 120">
            <a:extLst>
              <a:ext uri="{FF2B5EF4-FFF2-40B4-BE49-F238E27FC236}">
                <a16:creationId xmlns:a16="http://schemas.microsoft.com/office/drawing/2014/main" id="{B0FC1EE8-BE2B-294C-B50E-ECBDC41A5D76}"/>
              </a:ext>
            </a:extLst>
          </p:cNvPr>
          <p:cNvSpPr/>
          <p:nvPr/>
        </p:nvSpPr>
        <p:spPr>
          <a:xfrm>
            <a:off x="8330679" y="5259446"/>
            <a:ext cx="1464040" cy="689605"/>
          </a:xfrm>
          <a:prstGeom prst="homePlate">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300" dirty="0"/>
              <a:t>Mai puțin ofensiv concurenței</a:t>
            </a:r>
          </a:p>
        </p:txBody>
      </p:sp>
      <p:grpSp>
        <p:nvGrpSpPr>
          <p:cNvPr id="147" name="Group 146">
            <a:extLst>
              <a:ext uri="{FF2B5EF4-FFF2-40B4-BE49-F238E27FC236}">
                <a16:creationId xmlns:a16="http://schemas.microsoft.com/office/drawing/2014/main" id="{A6754B7E-5EDD-C444-BEDD-4882F7EDE492}"/>
              </a:ext>
            </a:extLst>
          </p:cNvPr>
          <p:cNvGrpSpPr/>
          <p:nvPr/>
        </p:nvGrpSpPr>
        <p:grpSpPr>
          <a:xfrm>
            <a:off x="10187968" y="3739974"/>
            <a:ext cx="1475016" cy="730965"/>
            <a:chOff x="9896419" y="3563392"/>
            <a:chExt cx="1522696" cy="754595"/>
          </a:xfrm>
        </p:grpSpPr>
        <p:sp>
          <p:nvSpPr>
            <p:cNvPr id="101" name="Rectangle 100">
              <a:extLst>
                <a:ext uri="{FF2B5EF4-FFF2-40B4-BE49-F238E27FC236}">
                  <a16:creationId xmlns:a16="http://schemas.microsoft.com/office/drawing/2014/main" id="{83268AF8-4FD3-1740-8583-EEF3DF520A82}"/>
                </a:ext>
              </a:extLst>
            </p:cNvPr>
            <p:cNvSpPr/>
            <p:nvPr/>
          </p:nvSpPr>
          <p:spPr>
            <a:xfrm>
              <a:off x="10086461" y="3777853"/>
              <a:ext cx="1332654" cy="540134"/>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Concentrare economică</a:t>
              </a:r>
            </a:p>
          </p:txBody>
        </p:sp>
        <p:sp>
          <p:nvSpPr>
            <p:cNvPr id="139" name="Rectangle 138">
              <a:extLst>
                <a:ext uri="{FF2B5EF4-FFF2-40B4-BE49-F238E27FC236}">
                  <a16:creationId xmlns:a16="http://schemas.microsoft.com/office/drawing/2014/main" id="{5E291685-E7A8-F745-BA6C-6DE4CB5694B5}"/>
                </a:ext>
              </a:extLst>
            </p:cNvPr>
            <p:cNvSpPr/>
            <p:nvPr/>
          </p:nvSpPr>
          <p:spPr>
            <a:xfrm>
              <a:off x="9896419" y="3563392"/>
              <a:ext cx="1406024" cy="317727"/>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20-27 LC</a:t>
              </a:r>
            </a:p>
          </p:txBody>
        </p:sp>
      </p:grpSp>
      <p:grpSp>
        <p:nvGrpSpPr>
          <p:cNvPr id="146" name="Group 145">
            <a:extLst>
              <a:ext uri="{FF2B5EF4-FFF2-40B4-BE49-F238E27FC236}">
                <a16:creationId xmlns:a16="http://schemas.microsoft.com/office/drawing/2014/main" id="{A81792AB-4B6E-7840-AF93-893BEB382943}"/>
              </a:ext>
            </a:extLst>
          </p:cNvPr>
          <p:cNvGrpSpPr/>
          <p:nvPr/>
        </p:nvGrpSpPr>
        <p:grpSpPr>
          <a:xfrm>
            <a:off x="8078627" y="3713017"/>
            <a:ext cx="1532460" cy="757919"/>
            <a:chOff x="8133588" y="3535566"/>
            <a:chExt cx="1581997" cy="782421"/>
          </a:xfrm>
        </p:grpSpPr>
        <p:sp>
          <p:nvSpPr>
            <p:cNvPr id="97" name="Rectangle 96">
              <a:extLst>
                <a:ext uri="{FF2B5EF4-FFF2-40B4-BE49-F238E27FC236}">
                  <a16:creationId xmlns:a16="http://schemas.microsoft.com/office/drawing/2014/main" id="{119E1998-37D9-8044-84EC-0CA8903354E9}"/>
                </a:ext>
              </a:extLst>
            </p:cNvPr>
            <p:cNvSpPr/>
            <p:nvPr/>
          </p:nvSpPr>
          <p:spPr>
            <a:xfrm>
              <a:off x="8395230" y="3777853"/>
              <a:ext cx="1320355" cy="540134"/>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Concurența neloială</a:t>
              </a:r>
            </a:p>
          </p:txBody>
        </p:sp>
        <p:sp>
          <p:nvSpPr>
            <p:cNvPr id="140" name="Rectangle 139">
              <a:extLst>
                <a:ext uri="{FF2B5EF4-FFF2-40B4-BE49-F238E27FC236}">
                  <a16:creationId xmlns:a16="http://schemas.microsoft.com/office/drawing/2014/main" id="{4C0CE740-2CC9-994A-8B5C-0E693105B19A}"/>
                </a:ext>
              </a:extLst>
            </p:cNvPr>
            <p:cNvSpPr/>
            <p:nvPr/>
          </p:nvSpPr>
          <p:spPr>
            <a:xfrm>
              <a:off x="8133588" y="3535566"/>
              <a:ext cx="1569671" cy="317727"/>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14-19 LC</a:t>
              </a:r>
            </a:p>
          </p:txBody>
        </p:sp>
      </p:grpSp>
      <p:grpSp>
        <p:nvGrpSpPr>
          <p:cNvPr id="145" name="Group 144">
            <a:extLst>
              <a:ext uri="{FF2B5EF4-FFF2-40B4-BE49-F238E27FC236}">
                <a16:creationId xmlns:a16="http://schemas.microsoft.com/office/drawing/2014/main" id="{C5926594-BE35-824E-9223-CCB991BBC1AD}"/>
              </a:ext>
            </a:extLst>
          </p:cNvPr>
          <p:cNvGrpSpPr/>
          <p:nvPr/>
        </p:nvGrpSpPr>
        <p:grpSpPr>
          <a:xfrm>
            <a:off x="6378070" y="3596273"/>
            <a:ext cx="1572120" cy="982396"/>
            <a:chOff x="6378061" y="3415037"/>
            <a:chExt cx="1622939" cy="1014152"/>
          </a:xfrm>
        </p:grpSpPr>
        <p:sp>
          <p:nvSpPr>
            <p:cNvPr id="89" name="Rectangle 88">
              <a:extLst>
                <a:ext uri="{FF2B5EF4-FFF2-40B4-BE49-F238E27FC236}">
                  <a16:creationId xmlns:a16="http://schemas.microsoft.com/office/drawing/2014/main" id="{76D89BEF-4302-914A-B13C-7D46F4B505CD}"/>
                </a:ext>
              </a:extLst>
            </p:cNvPr>
            <p:cNvSpPr/>
            <p:nvPr/>
          </p:nvSpPr>
          <p:spPr>
            <a:xfrm>
              <a:off x="6634549" y="3666648"/>
              <a:ext cx="1366451" cy="762541"/>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Abuz de poziție dominantă</a:t>
              </a:r>
            </a:p>
          </p:txBody>
        </p:sp>
        <p:sp>
          <p:nvSpPr>
            <p:cNvPr id="141" name="Rectangle 140">
              <a:extLst>
                <a:ext uri="{FF2B5EF4-FFF2-40B4-BE49-F238E27FC236}">
                  <a16:creationId xmlns:a16="http://schemas.microsoft.com/office/drawing/2014/main" id="{D368385C-09AC-094B-807D-C6A67F852511}"/>
                </a:ext>
              </a:extLst>
            </p:cNvPr>
            <p:cNvSpPr/>
            <p:nvPr/>
          </p:nvSpPr>
          <p:spPr>
            <a:xfrm>
              <a:off x="6378061" y="3415037"/>
              <a:ext cx="1521700" cy="317726"/>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10-11 LC</a:t>
              </a:r>
            </a:p>
          </p:txBody>
        </p:sp>
      </p:grpSp>
      <p:grpSp>
        <p:nvGrpSpPr>
          <p:cNvPr id="143" name="Group 142">
            <a:extLst>
              <a:ext uri="{FF2B5EF4-FFF2-40B4-BE49-F238E27FC236}">
                <a16:creationId xmlns:a16="http://schemas.microsoft.com/office/drawing/2014/main" id="{5834413C-EFC3-A04F-9529-D5ABA40FE62A}"/>
              </a:ext>
            </a:extLst>
          </p:cNvPr>
          <p:cNvGrpSpPr/>
          <p:nvPr/>
        </p:nvGrpSpPr>
        <p:grpSpPr>
          <a:xfrm>
            <a:off x="490452" y="3560369"/>
            <a:ext cx="2001347" cy="1414044"/>
            <a:chOff x="1097650" y="3376507"/>
            <a:chExt cx="2066041" cy="1459753"/>
          </a:xfrm>
        </p:grpSpPr>
        <p:sp>
          <p:nvSpPr>
            <p:cNvPr id="74" name="Rectangle 73">
              <a:extLst>
                <a:ext uri="{FF2B5EF4-FFF2-40B4-BE49-F238E27FC236}">
                  <a16:creationId xmlns:a16="http://schemas.microsoft.com/office/drawing/2014/main" id="{153AAE58-033E-7241-B95C-B1914CCBF19C}"/>
                </a:ext>
              </a:extLst>
            </p:cNvPr>
            <p:cNvSpPr/>
            <p:nvPr/>
          </p:nvSpPr>
          <p:spPr>
            <a:xfrm>
              <a:off x="1366742" y="3628903"/>
              <a:ext cx="1796949" cy="1207357"/>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prin deciziile și actele adoptate influențează direct sau indirect </a:t>
              </a:r>
              <a:r>
                <a:rPr lang="ro-RO" sz="1400" dirty="0" err="1"/>
                <a:t>concurenţa</a:t>
              </a:r>
              <a:endParaRPr lang="ro-RO" sz="1400" dirty="0"/>
            </a:p>
          </p:txBody>
        </p:sp>
        <p:sp>
          <p:nvSpPr>
            <p:cNvPr id="142" name="Rectangle 141">
              <a:extLst>
                <a:ext uri="{FF2B5EF4-FFF2-40B4-BE49-F238E27FC236}">
                  <a16:creationId xmlns:a16="http://schemas.microsoft.com/office/drawing/2014/main" id="{D5EA26CD-364B-3144-8154-DB884DF24891}"/>
                </a:ext>
              </a:extLst>
            </p:cNvPr>
            <p:cNvSpPr/>
            <p:nvPr/>
          </p:nvSpPr>
          <p:spPr>
            <a:xfrm>
              <a:off x="1097650" y="3376507"/>
              <a:ext cx="1636584" cy="317726"/>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12-13 LC</a:t>
              </a:r>
            </a:p>
          </p:txBody>
        </p:sp>
      </p:grpSp>
      <p:sp>
        <p:nvSpPr>
          <p:cNvPr id="149" name="Pentagon 148">
            <a:extLst>
              <a:ext uri="{FF2B5EF4-FFF2-40B4-BE49-F238E27FC236}">
                <a16:creationId xmlns:a16="http://schemas.microsoft.com/office/drawing/2014/main" id="{B364B14B-46DD-BE47-99C4-4710D89EFDA0}"/>
              </a:ext>
            </a:extLst>
          </p:cNvPr>
          <p:cNvSpPr/>
          <p:nvPr/>
        </p:nvSpPr>
        <p:spPr>
          <a:xfrm>
            <a:off x="8330679" y="6019544"/>
            <a:ext cx="1464040" cy="689605"/>
          </a:xfrm>
          <a:prstGeom prst="homePlate">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300" dirty="0"/>
              <a:t>Amenda – 0,5% (art. 77 LC)</a:t>
            </a:r>
          </a:p>
        </p:txBody>
      </p:sp>
      <p:sp>
        <p:nvSpPr>
          <p:cNvPr id="151" name="Pentagon 150">
            <a:extLst>
              <a:ext uri="{FF2B5EF4-FFF2-40B4-BE49-F238E27FC236}">
                <a16:creationId xmlns:a16="http://schemas.microsoft.com/office/drawing/2014/main" id="{F1E7E1E3-F565-C047-B1C3-CCBE0E628B9A}"/>
              </a:ext>
            </a:extLst>
          </p:cNvPr>
          <p:cNvSpPr/>
          <p:nvPr/>
        </p:nvSpPr>
        <p:spPr>
          <a:xfrm>
            <a:off x="8330679" y="6755293"/>
            <a:ext cx="1464040" cy="1089715"/>
          </a:xfrm>
          <a:prstGeom prst="homePlate">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300" dirty="0"/>
              <a:t>Depunerea plângerii în maxim 6 luni (art. 14 (5) LC)</a:t>
            </a:r>
          </a:p>
        </p:txBody>
      </p:sp>
      <p:sp>
        <p:nvSpPr>
          <p:cNvPr id="152" name="Pentagon 151">
            <a:extLst>
              <a:ext uri="{FF2B5EF4-FFF2-40B4-BE49-F238E27FC236}">
                <a16:creationId xmlns:a16="http://schemas.microsoft.com/office/drawing/2014/main" id="{9F04CD09-353A-5941-B9C7-736481BD829A}"/>
              </a:ext>
            </a:extLst>
          </p:cNvPr>
          <p:cNvSpPr/>
          <p:nvPr/>
        </p:nvSpPr>
        <p:spPr>
          <a:xfrm>
            <a:off x="10372061" y="4529803"/>
            <a:ext cx="1464040" cy="489551"/>
          </a:xfrm>
          <a:prstGeom prst="homePlate">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300" dirty="0"/>
              <a:t>Fuziunea întreprinderilor</a:t>
            </a:r>
          </a:p>
        </p:txBody>
      </p:sp>
      <p:sp>
        <p:nvSpPr>
          <p:cNvPr id="153" name="Pentagon 152">
            <a:extLst>
              <a:ext uri="{FF2B5EF4-FFF2-40B4-BE49-F238E27FC236}">
                <a16:creationId xmlns:a16="http://schemas.microsoft.com/office/drawing/2014/main" id="{95E59DD1-6FBF-6047-BBEE-32C188D017EC}"/>
              </a:ext>
            </a:extLst>
          </p:cNvPr>
          <p:cNvSpPr/>
          <p:nvPr/>
        </p:nvSpPr>
        <p:spPr>
          <a:xfrm>
            <a:off x="10372061" y="5127939"/>
            <a:ext cx="1464040" cy="889660"/>
          </a:xfrm>
          <a:prstGeom prst="homePlate">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300" dirty="0"/>
              <a:t>Preluarea de o persoană a unei alte întreprinderi</a:t>
            </a:r>
          </a:p>
        </p:txBody>
      </p:sp>
      <p:pic>
        <p:nvPicPr>
          <p:cNvPr id="157" name="Picture 156">
            <a:extLst>
              <a:ext uri="{FF2B5EF4-FFF2-40B4-BE49-F238E27FC236}">
                <a16:creationId xmlns:a16="http://schemas.microsoft.com/office/drawing/2014/main" id="{BD6E46BC-ADD4-CE48-B6C7-AC19D794B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598" y="4729372"/>
            <a:ext cx="615556" cy="615556"/>
          </a:xfrm>
          <a:prstGeom prst="rect">
            <a:avLst/>
          </a:prstGeom>
          <a:effectLst>
            <a:outerShdw blurRad="50800" dist="38100" dir="18900000" algn="bl" rotWithShape="0">
              <a:prstClr val="black">
                <a:alpha val="40000"/>
              </a:prstClr>
            </a:outerShdw>
          </a:effectLst>
        </p:spPr>
      </p:pic>
      <p:pic>
        <p:nvPicPr>
          <p:cNvPr id="158" name="Picture 157">
            <a:extLst>
              <a:ext uri="{FF2B5EF4-FFF2-40B4-BE49-F238E27FC236}">
                <a16:creationId xmlns:a16="http://schemas.microsoft.com/office/drawing/2014/main" id="{060C2C0E-35EA-1447-B92D-9CFA5B898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8512" y="4367044"/>
            <a:ext cx="615556" cy="615556"/>
          </a:xfrm>
          <a:prstGeom prst="rect">
            <a:avLst/>
          </a:prstGeom>
          <a:effectLst>
            <a:outerShdw blurRad="50800" dist="38100" dir="18900000" algn="bl" rotWithShape="0">
              <a:prstClr val="black">
                <a:alpha val="40000"/>
              </a:prstClr>
            </a:outerShdw>
          </a:effectLst>
        </p:spPr>
      </p:pic>
      <p:pic>
        <p:nvPicPr>
          <p:cNvPr id="159" name="Picture 158">
            <a:extLst>
              <a:ext uri="{FF2B5EF4-FFF2-40B4-BE49-F238E27FC236}">
                <a16:creationId xmlns:a16="http://schemas.microsoft.com/office/drawing/2014/main" id="{542F50EB-9A9C-664C-90F2-CE2499224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622" y="4336910"/>
            <a:ext cx="615556" cy="615556"/>
          </a:xfrm>
          <a:prstGeom prst="rect">
            <a:avLst/>
          </a:prstGeom>
          <a:effectLst>
            <a:outerShdw blurRad="50800" dist="38100" dir="18900000" algn="bl" rotWithShape="0">
              <a:prstClr val="black">
                <a:alpha val="40000"/>
              </a:prstClr>
            </a:outerShdw>
          </a:effectLst>
        </p:spPr>
      </p:pic>
      <p:pic>
        <p:nvPicPr>
          <p:cNvPr id="162" name="Picture 161">
            <a:extLst>
              <a:ext uri="{FF2B5EF4-FFF2-40B4-BE49-F238E27FC236}">
                <a16:creationId xmlns:a16="http://schemas.microsoft.com/office/drawing/2014/main" id="{E5103917-858C-064C-BCF2-669E69588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3615" y="4358346"/>
            <a:ext cx="866350" cy="866350"/>
          </a:xfrm>
          <a:prstGeom prst="rect">
            <a:avLst/>
          </a:prstGeom>
        </p:spPr>
      </p:pic>
      <p:cxnSp>
        <p:nvCxnSpPr>
          <p:cNvPr id="163" name="Straight Arrow Connector 162">
            <a:extLst>
              <a:ext uri="{FF2B5EF4-FFF2-40B4-BE49-F238E27FC236}">
                <a16:creationId xmlns:a16="http://schemas.microsoft.com/office/drawing/2014/main" id="{87C22A61-6EDA-0D4A-8D90-A8E97600D200}"/>
              </a:ext>
            </a:extLst>
          </p:cNvPr>
          <p:cNvCxnSpPr>
            <a:cxnSpLocks/>
            <a:stCxn id="49" idx="2"/>
            <a:endCxn id="165" idx="0"/>
          </p:cNvCxnSpPr>
          <p:nvPr/>
        </p:nvCxnSpPr>
        <p:spPr>
          <a:xfrm flipH="1">
            <a:off x="3915283" y="3043183"/>
            <a:ext cx="5615070" cy="900200"/>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64" name="Group 163">
            <a:extLst>
              <a:ext uri="{FF2B5EF4-FFF2-40B4-BE49-F238E27FC236}">
                <a16:creationId xmlns:a16="http://schemas.microsoft.com/office/drawing/2014/main" id="{1E59B534-80B8-F243-BA3F-97C8EED208D9}"/>
              </a:ext>
            </a:extLst>
          </p:cNvPr>
          <p:cNvGrpSpPr/>
          <p:nvPr/>
        </p:nvGrpSpPr>
        <p:grpSpPr>
          <a:xfrm>
            <a:off x="3026695" y="3733492"/>
            <a:ext cx="1479637" cy="733110"/>
            <a:chOff x="4182445" y="3634658"/>
            <a:chExt cx="1891784" cy="642564"/>
          </a:xfrm>
        </p:grpSpPr>
        <p:sp>
          <p:nvSpPr>
            <p:cNvPr id="165" name="Rectangle 164">
              <a:extLst>
                <a:ext uri="{FF2B5EF4-FFF2-40B4-BE49-F238E27FC236}">
                  <a16:creationId xmlns:a16="http://schemas.microsoft.com/office/drawing/2014/main" id="{08387613-8DB0-4741-B5DB-78D61956B783}"/>
                </a:ext>
              </a:extLst>
            </p:cNvPr>
            <p:cNvSpPr/>
            <p:nvPr/>
          </p:nvSpPr>
          <p:spPr>
            <a:xfrm>
              <a:off x="4562865" y="3818625"/>
              <a:ext cx="1511364" cy="458597"/>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Încălcări de procedură</a:t>
              </a:r>
            </a:p>
          </p:txBody>
        </p:sp>
        <p:sp>
          <p:nvSpPr>
            <p:cNvPr id="166" name="Rectangle 165">
              <a:extLst>
                <a:ext uri="{FF2B5EF4-FFF2-40B4-BE49-F238E27FC236}">
                  <a16:creationId xmlns:a16="http://schemas.microsoft.com/office/drawing/2014/main" id="{4312D6DA-C59F-FE46-A59C-3CB7B7C4E726}"/>
                </a:ext>
              </a:extLst>
            </p:cNvPr>
            <p:cNvSpPr/>
            <p:nvPr/>
          </p:nvSpPr>
          <p:spPr>
            <a:xfrm>
              <a:off x="4182445" y="3634658"/>
              <a:ext cx="1539905" cy="269764"/>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68 LC</a:t>
              </a:r>
            </a:p>
          </p:txBody>
        </p:sp>
      </p:grpSp>
      <p:sp>
        <p:nvSpPr>
          <p:cNvPr id="168" name="Pentagon 167">
            <a:extLst>
              <a:ext uri="{FF2B5EF4-FFF2-40B4-BE49-F238E27FC236}">
                <a16:creationId xmlns:a16="http://schemas.microsoft.com/office/drawing/2014/main" id="{8D157A06-1FA4-F84D-A59C-B5BF02FA0987}"/>
              </a:ext>
            </a:extLst>
          </p:cNvPr>
          <p:cNvSpPr/>
          <p:nvPr/>
        </p:nvSpPr>
        <p:spPr>
          <a:xfrm>
            <a:off x="3324236" y="4514534"/>
            <a:ext cx="1180462" cy="1089715"/>
          </a:xfrm>
          <a:prstGeom prst="homePlate">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300" dirty="0"/>
              <a:t>furnizarea informațiilor inexacte</a:t>
            </a:r>
          </a:p>
        </p:txBody>
      </p:sp>
      <p:sp>
        <p:nvSpPr>
          <p:cNvPr id="169" name="Pentagon 168">
            <a:extLst>
              <a:ext uri="{FF2B5EF4-FFF2-40B4-BE49-F238E27FC236}">
                <a16:creationId xmlns:a16="http://schemas.microsoft.com/office/drawing/2014/main" id="{CF22E9A1-2ED7-AA4D-BD97-C16F7DB6EA72}"/>
              </a:ext>
            </a:extLst>
          </p:cNvPr>
          <p:cNvSpPr/>
          <p:nvPr/>
        </p:nvSpPr>
        <p:spPr>
          <a:xfrm>
            <a:off x="3313903" y="5655623"/>
            <a:ext cx="1180462" cy="1289770"/>
          </a:xfrm>
          <a:prstGeom prst="homePlate">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300" dirty="0"/>
              <a:t>Tăinuirea informațiilor în timpul inspecțiilor</a:t>
            </a:r>
          </a:p>
        </p:txBody>
      </p:sp>
      <p:sp>
        <p:nvSpPr>
          <p:cNvPr id="170" name="Pentagon 169">
            <a:extLst>
              <a:ext uri="{FF2B5EF4-FFF2-40B4-BE49-F238E27FC236}">
                <a16:creationId xmlns:a16="http://schemas.microsoft.com/office/drawing/2014/main" id="{0A0AAD75-42D5-F945-BB2B-A9CCB11F62E6}"/>
              </a:ext>
            </a:extLst>
          </p:cNvPr>
          <p:cNvSpPr/>
          <p:nvPr/>
        </p:nvSpPr>
        <p:spPr>
          <a:xfrm>
            <a:off x="3313903" y="7000369"/>
            <a:ext cx="1180462" cy="1089715"/>
          </a:xfrm>
          <a:prstGeom prst="homePlate">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300" dirty="0"/>
              <a:t>Refuz de a se supune inspecției, etc</a:t>
            </a:r>
          </a:p>
        </p:txBody>
      </p:sp>
      <p:pic>
        <p:nvPicPr>
          <p:cNvPr id="171" name="Picture 170">
            <a:extLst>
              <a:ext uri="{FF2B5EF4-FFF2-40B4-BE49-F238E27FC236}">
                <a16:creationId xmlns:a16="http://schemas.microsoft.com/office/drawing/2014/main" id="{69E704F3-CBBB-6844-BA1A-F72D911B2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904" y="4291842"/>
            <a:ext cx="615556" cy="615556"/>
          </a:xfrm>
          <a:prstGeom prst="rect">
            <a:avLst/>
          </a:prstGeom>
          <a:effectLst>
            <a:outerShdw blurRad="50800" dist="38100" dir="18900000" algn="bl" rotWithShape="0">
              <a:prstClr val="black">
                <a:alpha val="40000"/>
              </a:prstClr>
            </a:outerShdw>
          </a:effectLst>
        </p:spPr>
      </p:pic>
      <p:grpSp>
        <p:nvGrpSpPr>
          <p:cNvPr id="35" name="Group 34">
            <a:extLst>
              <a:ext uri="{FF2B5EF4-FFF2-40B4-BE49-F238E27FC236}">
                <a16:creationId xmlns:a16="http://schemas.microsoft.com/office/drawing/2014/main" id="{5A9888CD-DD79-4E48-A3F4-E074E04F1866}"/>
              </a:ext>
            </a:extLst>
          </p:cNvPr>
          <p:cNvGrpSpPr/>
          <p:nvPr/>
        </p:nvGrpSpPr>
        <p:grpSpPr>
          <a:xfrm>
            <a:off x="7977277" y="407368"/>
            <a:ext cx="3988052" cy="307777"/>
            <a:chOff x="899768" y="2451429"/>
            <a:chExt cx="3797646" cy="301865"/>
          </a:xfrm>
        </p:grpSpPr>
        <p:sp>
          <p:nvSpPr>
            <p:cNvPr id="36" name="Process 35">
              <a:extLst>
                <a:ext uri="{FF2B5EF4-FFF2-40B4-BE49-F238E27FC236}">
                  <a16:creationId xmlns:a16="http://schemas.microsoft.com/office/drawing/2014/main" id="{E7C1C0C2-E42C-8940-8F1E-803A558A38DE}"/>
                </a:ext>
              </a:extLst>
            </p:cNvPr>
            <p:cNvSpPr/>
            <p:nvPr/>
          </p:nvSpPr>
          <p:spPr>
            <a:xfrm>
              <a:off x="899768" y="2451429"/>
              <a:ext cx="595575" cy="301865"/>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b="1" dirty="0"/>
                <a:t>1.1.</a:t>
              </a:r>
            </a:p>
          </p:txBody>
        </p:sp>
        <p:sp>
          <p:nvSpPr>
            <p:cNvPr id="37" name="Process 36">
              <a:extLst>
                <a:ext uri="{FF2B5EF4-FFF2-40B4-BE49-F238E27FC236}">
                  <a16:creationId xmlns:a16="http://schemas.microsoft.com/office/drawing/2014/main" id="{D5BF796B-CC20-BC44-B7A8-D7383F21D385}"/>
                </a:ext>
              </a:extLst>
            </p:cNvPr>
            <p:cNvSpPr/>
            <p:nvPr/>
          </p:nvSpPr>
          <p:spPr>
            <a:xfrm>
              <a:off x="1495342" y="2451429"/>
              <a:ext cx="3202072" cy="301865"/>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lvl="0"/>
              <a:r>
                <a:rPr lang="ro-RO" sz="1400" dirty="0"/>
                <a:t>Întreprinderea </a:t>
              </a:r>
              <a:r>
                <a:rPr lang="ro-RO" sz="1400" dirty="0">
                  <a:latin typeface="Arial" panose="020B0604020202020204" pitchFamily="34" charset="0"/>
                  <a:cs typeface="Arial" panose="020B0604020202020204" pitchFamily="34" charset="0"/>
                </a:rPr>
                <a:t>în dreptul concurenței</a:t>
              </a:r>
              <a:endParaRPr lang="en-US" sz="1400" dirty="0"/>
            </a:p>
          </p:txBody>
        </p:sp>
      </p:grpSp>
      <p:grpSp>
        <p:nvGrpSpPr>
          <p:cNvPr id="118" name="Group 117">
            <a:extLst>
              <a:ext uri="{FF2B5EF4-FFF2-40B4-BE49-F238E27FC236}">
                <a16:creationId xmlns:a16="http://schemas.microsoft.com/office/drawing/2014/main" id="{AB7E6A05-E9FC-8F44-B052-BCC8E606668A}"/>
              </a:ext>
            </a:extLst>
          </p:cNvPr>
          <p:cNvGrpSpPr/>
          <p:nvPr/>
        </p:nvGrpSpPr>
        <p:grpSpPr>
          <a:xfrm>
            <a:off x="829028" y="8094419"/>
            <a:ext cx="8644744" cy="1190217"/>
            <a:chOff x="1013898" y="4328999"/>
            <a:chExt cx="8924186" cy="1228691"/>
          </a:xfrm>
        </p:grpSpPr>
        <p:sp>
          <p:nvSpPr>
            <p:cNvPr id="116" name="Right Brace 115">
              <a:extLst>
                <a:ext uri="{FF2B5EF4-FFF2-40B4-BE49-F238E27FC236}">
                  <a16:creationId xmlns:a16="http://schemas.microsoft.com/office/drawing/2014/main" id="{7A2D00C6-43A4-E742-B492-30880AA8224D}"/>
                </a:ext>
              </a:extLst>
            </p:cNvPr>
            <p:cNvSpPr/>
            <p:nvPr/>
          </p:nvSpPr>
          <p:spPr>
            <a:xfrm rot="5400000">
              <a:off x="5044517" y="298380"/>
              <a:ext cx="862948" cy="8924186"/>
            </a:xfrm>
            <a:prstGeom prst="rightBrace">
              <a:avLst/>
            </a:prstGeom>
            <a:noFill/>
            <a:ln w="25400">
              <a:solidFill>
                <a:schemeClr val="tx1">
                  <a:alpha val="60000"/>
                </a:schemeClr>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o-RO" sz="1162"/>
            </a:p>
          </p:txBody>
        </p:sp>
        <p:sp>
          <p:nvSpPr>
            <p:cNvPr id="117" name="Rounded Rectangle 116">
              <a:extLst>
                <a:ext uri="{FF2B5EF4-FFF2-40B4-BE49-F238E27FC236}">
                  <a16:creationId xmlns:a16="http://schemas.microsoft.com/office/drawing/2014/main" id="{BA84F207-CA20-564A-A38E-52D760875DB0}"/>
                </a:ext>
              </a:extLst>
            </p:cNvPr>
            <p:cNvSpPr/>
            <p:nvPr/>
          </p:nvSpPr>
          <p:spPr>
            <a:xfrm>
              <a:off x="4042266" y="5251223"/>
              <a:ext cx="2867450" cy="306467"/>
            </a:xfrm>
            <a:prstGeom prst="round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162" dirty="0"/>
                <a:t>Practici anticoncurențiale (art. 4 LC)</a:t>
              </a:r>
            </a:p>
          </p:txBody>
        </p:sp>
      </p:grpSp>
      <p:grpSp>
        <p:nvGrpSpPr>
          <p:cNvPr id="124" name="Group 123">
            <a:extLst>
              <a:ext uri="{FF2B5EF4-FFF2-40B4-BE49-F238E27FC236}">
                <a16:creationId xmlns:a16="http://schemas.microsoft.com/office/drawing/2014/main" id="{2560FBA8-260B-4248-88E5-57DF4066E069}"/>
              </a:ext>
            </a:extLst>
          </p:cNvPr>
          <p:cNvGrpSpPr/>
          <p:nvPr/>
        </p:nvGrpSpPr>
        <p:grpSpPr>
          <a:xfrm>
            <a:off x="9971303" y="8905375"/>
            <a:ext cx="1464039" cy="387581"/>
            <a:chOff x="8395230" y="5652129"/>
            <a:chExt cx="1511364" cy="400110"/>
          </a:xfrm>
        </p:grpSpPr>
        <p:sp>
          <p:nvSpPr>
            <p:cNvPr id="122" name="Rectangle 121">
              <a:extLst>
                <a:ext uri="{FF2B5EF4-FFF2-40B4-BE49-F238E27FC236}">
                  <a16:creationId xmlns:a16="http://schemas.microsoft.com/office/drawing/2014/main" id="{0FFBCEF1-C330-9D46-81EE-EA02218955F4}"/>
                </a:ext>
              </a:extLst>
            </p:cNvPr>
            <p:cNvSpPr/>
            <p:nvPr/>
          </p:nvSpPr>
          <p:spPr>
            <a:xfrm>
              <a:off x="8618899" y="5652129"/>
              <a:ext cx="1287695" cy="400110"/>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969" dirty="0"/>
                <a:t>Discreditarea </a:t>
              </a:r>
              <a:r>
                <a:rPr lang="ro-RO" sz="969" dirty="0" err="1"/>
                <a:t>concurenţilor</a:t>
              </a:r>
              <a:endParaRPr lang="ro-RO" sz="969" dirty="0"/>
            </a:p>
          </p:txBody>
        </p:sp>
        <p:sp>
          <p:nvSpPr>
            <p:cNvPr id="123" name="Rectangle 122">
              <a:extLst>
                <a:ext uri="{FF2B5EF4-FFF2-40B4-BE49-F238E27FC236}">
                  <a16:creationId xmlns:a16="http://schemas.microsoft.com/office/drawing/2014/main" id="{25DEAE25-535E-F243-B794-BDF7F4434500}"/>
                </a:ext>
              </a:extLst>
            </p:cNvPr>
            <p:cNvSpPr/>
            <p:nvPr/>
          </p:nvSpPr>
          <p:spPr>
            <a:xfrm>
              <a:off x="8395230" y="5716448"/>
              <a:ext cx="223669" cy="276999"/>
            </a:xfrm>
            <a:prstGeom prst="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endParaRPr lang="ro-RO" sz="1162" dirty="0"/>
            </a:p>
          </p:txBody>
        </p:sp>
      </p:grpSp>
      <p:grpSp>
        <p:nvGrpSpPr>
          <p:cNvPr id="125" name="Group 124">
            <a:extLst>
              <a:ext uri="{FF2B5EF4-FFF2-40B4-BE49-F238E27FC236}">
                <a16:creationId xmlns:a16="http://schemas.microsoft.com/office/drawing/2014/main" id="{7301692C-F145-724F-925B-DBE6D50A8A06}"/>
              </a:ext>
            </a:extLst>
          </p:cNvPr>
          <p:cNvGrpSpPr/>
          <p:nvPr/>
        </p:nvGrpSpPr>
        <p:grpSpPr>
          <a:xfrm>
            <a:off x="9971304" y="9378155"/>
            <a:ext cx="1855893" cy="387581"/>
            <a:chOff x="8395230" y="5652129"/>
            <a:chExt cx="1915885" cy="400110"/>
          </a:xfrm>
        </p:grpSpPr>
        <p:sp>
          <p:nvSpPr>
            <p:cNvPr id="126" name="Rectangle 125">
              <a:extLst>
                <a:ext uri="{FF2B5EF4-FFF2-40B4-BE49-F238E27FC236}">
                  <a16:creationId xmlns:a16="http://schemas.microsoft.com/office/drawing/2014/main" id="{823C6A75-6C9A-294D-ACB3-72ACAA5716BF}"/>
                </a:ext>
              </a:extLst>
            </p:cNvPr>
            <p:cNvSpPr/>
            <p:nvPr/>
          </p:nvSpPr>
          <p:spPr>
            <a:xfrm>
              <a:off x="8618899" y="5652129"/>
              <a:ext cx="1692216" cy="400110"/>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969" dirty="0"/>
                <a:t>Instigarea la rezilierea contractului </a:t>
              </a:r>
            </a:p>
          </p:txBody>
        </p:sp>
        <p:sp>
          <p:nvSpPr>
            <p:cNvPr id="127" name="Rectangle 126">
              <a:extLst>
                <a:ext uri="{FF2B5EF4-FFF2-40B4-BE49-F238E27FC236}">
                  <a16:creationId xmlns:a16="http://schemas.microsoft.com/office/drawing/2014/main" id="{F6C86CFD-36FE-BA41-8C8E-B0E8958E695B}"/>
                </a:ext>
              </a:extLst>
            </p:cNvPr>
            <p:cNvSpPr/>
            <p:nvPr/>
          </p:nvSpPr>
          <p:spPr>
            <a:xfrm>
              <a:off x="8395230" y="5716448"/>
              <a:ext cx="223669" cy="276999"/>
            </a:xfrm>
            <a:prstGeom prst="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endParaRPr lang="ro-RO" sz="1162" dirty="0"/>
            </a:p>
          </p:txBody>
        </p:sp>
      </p:grpSp>
      <p:grpSp>
        <p:nvGrpSpPr>
          <p:cNvPr id="128" name="Group 127">
            <a:extLst>
              <a:ext uri="{FF2B5EF4-FFF2-40B4-BE49-F238E27FC236}">
                <a16:creationId xmlns:a16="http://schemas.microsoft.com/office/drawing/2014/main" id="{869C22A9-5370-8A42-8CAF-C7DD619FD574}"/>
              </a:ext>
            </a:extLst>
          </p:cNvPr>
          <p:cNvGrpSpPr/>
          <p:nvPr/>
        </p:nvGrpSpPr>
        <p:grpSpPr>
          <a:xfrm>
            <a:off x="9971304" y="9925472"/>
            <a:ext cx="2384839" cy="387581"/>
            <a:chOff x="8395230" y="5652129"/>
            <a:chExt cx="1809513" cy="400110"/>
          </a:xfrm>
        </p:grpSpPr>
        <p:sp>
          <p:nvSpPr>
            <p:cNvPr id="129" name="Rectangle 128">
              <a:extLst>
                <a:ext uri="{FF2B5EF4-FFF2-40B4-BE49-F238E27FC236}">
                  <a16:creationId xmlns:a16="http://schemas.microsoft.com/office/drawing/2014/main" id="{EF222C7B-D0CB-5744-9535-18D9FCA545C0}"/>
                </a:ext>
              </a:extLst>
            </p:cNvPr>
            <p:cNvSpPr/>
            <p:nvPr/>
          </p:nvSpPr>
          <p:spPr>
            <a:xfrm>
              <a:off x="8618899" y="5652129"/>
              <a:ext cx="1585844" cy="400110"/>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969" dirty="0" err="1"/>
                <a:t>Obţinerea</a:t>
              </a:r>
              <a:r>
                <a:rPr lang="ro-RO" sz="969" dirty="0"/>
                <a:t> </a:t>
              </a:r>
              <a:r>
                <a:rPr lang="ro-RO" sz="969" dirty="0" err="1"/>
                <a:t>şi</a:t>
              </a:r>
              <a:r>
                <a:rPr lang="ro-RO" sz="969" dirty="0"/>
                <a:t>/sau folosirea ilegală a secretului comercial</a:t>
              </a:r>
            </a:p>
          </p:txBody>
        </p:sp>
        <p:sp>
          <p:nvSpPr>
            <p:cNvPr id="130" name="Rectangle 129">
              <a:extLst>
                <a:ext uri="{FF2B5EF4-FFF2-40B4-BE49-F238E27FC236}">
                  <a16:creationId xmlns:a16="http://schemas.microsoft.com/office/drawing/2014/main" id="{399200F7-1523-C340-8311-F587C931D552}"/>
                </a:ext>
              </a:extLst>
            </p:cNvPr>
            <p:cNvSpPr/>
            <p:nvPr/>
          </p:nvSpPr>
          <p:spPr>
            <a:xfrm>
              <a:off x="8395230" y="5716448"/>
              <a:ext cx="223669" cy="276999"/>
            </a:xfrm>
            <a:prstGeom prst="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endParaRPr lang="ro-RO" sz="1162" dirty="0"/>
            </a:p>
          </p:txBody>
        </p:sp>
      </p:grpSp>
      <p:grpSp>
        <p:nvGrpSpPr>
          <p:cNvPr id="131" name="Group 130">
            <a:extLst>
              <a:ext uri="{FF2B5EF4-FFF2-40B4-BE49-F238E27FC236}">
                <a16:creationId xmlns:a16="http://schemas.microsoft.com/office/drawing/2014/main" id="{D686FDCE-2AC9-DC41-8D59-EA9230190351}"/>
              </a:ext>
            </a:extLst>
          </p:cNvPr>
          <p:cNvGrpSpPr/>
          <p:nvPr/>
        </p:nvGrpSpPr>
        <p:grpSpPr>
          <a:xfrm>
            <a:off x="9971303" y="10420766"/>
            <a:ext cx="1976356" cy="387581"/>
            <a:chOff x="8395230" y="5652129"/>
            <a:chExt cx="2040242" cy="400110"/>
          </a:xfrm>
        </p:grpSpPr>
        <p:sp>
          <p:nvSpPr>
            <p:cNvPr id="132" name="Rectangle 131">
              <a:extLst>
                <a:ext uri="{FF2B5EF4-FFF2-40B4-BE49-F238E27FC236}">
                  <a16:creationId xmlns:a16="http://schemas.microsoft.com/office/drawing/2014/main" id="{387A7344-73ED-4241-95A5-A7025CED73B6}"/>
                </a:ext>
              </a:extLst>
            </p:cNvPr>
            <p:cNvSpPr/>
            <p:nvPr/>
          </p:nvSpPr>
          <p:spPr>
            <a:xfrm>
              <a:off x="8618899" y="5652129"/>
              <a:ext cx="1816573" cy="400110"/>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969" dirty="0"/>
                <a:t>Deturnarea clientelei concurentului</a:t>
              </a:r>
            </a:p>
          </p:txBody>
        </p:sp>
        <p:sp>
          <p:nvSpPr>
            <p:cNvPr id="133" name="Rectangle 132">
              <a:extLst>
                <a:ext uri="{FF2B5EF4-FFF2-40B4-BE49-F238E27FC236}">
                  <a16:creationId xmlns:a16="http://schemas.microsoft.com/office/drawing/2014/main" id="{ECE457E9-3F68-E940-A36D-9CE04BFE9059}"/>
                </a:ext>
              </a:extLst>
            </p:cNvPr>
            <p:cNvSpPr/>
            <p:nvPr/>
          </p:nvSpPr>
          <p:spPr>
            <a:xfrm>
              <a:off x="8395230" y="5716448"/>
              <a:ext cx="223669" cy="276999"/>
            </a:xfrm>
            <a:prstGeom prst="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endParaRPr lang="ro-RO" sz="1162" dirty="0"/>
            </a:p>
          </p:txBody>
        </p:sp>
      </p:grpSp>
      <p:grpSp>
        <p:nvGrpSpPr>
          <p:cNvPr id="134" name="Group 133">
            <a:extLst>
              <a:ext uri="{FF2B5EF4-FFF2-40B4-BE49-F238E27FC236}">
                <a16:creationId xmlns:a16="http://schemas.microsoft.com/office/drawing/2014/main" id="{5EBF2185-F9FF-3C4F-8A47-4E1BA6720FDC}"/>
              </a:ext>
            </a:extLst>
          </p:cNvPr>
          <p:cNvGrpSpPr/>
          <p:nvPr/>
        </p:nvGrpSpPr>
        <p:grpSpPr>
          <a:xfrm>
            <a:off x="9971303" y="11008203"/>
            <a:ext cx="1976356" cy="268325"/>
            <a:chOff x="8395230" y="5716448"/>
            <a:chExt cx="2040242" cy="276999"/>
          </a:xfrm>
        </p:grpSpPr>
        <p:sp>
          <p:nvSpPr>
            <p:cNvPr id="135" name="Rectangle 134">
              <a:extLst>
                <a:ext uri="{FF2B5EF4-FFF2-40B4-BE49-F238E27FC236}">
                  <a16:creationId xmlns:a16="http://schemas.microsoft.com/office/drawing/2014/main" id="{2A77D5CC-A0B8-C54A-9A7F-DCCFBC1454A4}"/>
                </a:ext>
              </a:extLst>
            </p:cNvPr>
            <p:cNvSpPr/>
            <p:nvPr/>
          </p:nvSpPr>
          <p:spPr>
            <a:xfrm>
              <a:off x="8618899" y="5729073"/>
              <a:ext cx="1816573" cy="246221"/>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969" dirty="0"/>
                <a:t>Confuzia</a:t>
              </a:r>
            </a:p>
          </p:txBody>
        </p:sp>
        <p:sp>
          <p:nvSpPr>
            <p:cNvPr id="136" name="Rectangle 135">
              <a:extLst>
                <a:ext uri="{FF2B5EF4-FFF2-40B4-BE49-F238E27FC236}">
                  <a16:creationId xmlns:a16="http://schemas.microsoft.com/office/drawing/2014/main" id="{E738C7DE-96D7-2A46-AE93-F967A1594B39}"/>
                </a:ext>
              </a:extLst>
            </p:cNvPr>
            <p:cNvSpPr/>
            <p:nvPr/>
          </p:nvSpPr>
          <p:spPr>
            <a:xfrm>
              <a:off x="8395230" y="5716448"/>
              <a:ext cx="223669" cy="276999"/>
            </a:xfrm>
            <a:prstGeom prst="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endParaRPr lang="ro-RO" sz="1162" dirty="0"/>
            </a:p>
          </p:txBody>
        </p:sp>
      </p:grpSp>
      <p:grpSp>
        <p:nvGrpSpPr>
          <p:cNvPr id="144" name="Group 143">
            <a:extLst>
              <a:ext uri="{FF2B5EF4-FFF2-40B4-BE49-F238E27FC236}">
                <a16:creationId xmlns:a16="http://schemas.microsoft.com/office/drawing/2014/main" id="{2031035E-277D-2049-9DC9-1F29A2A95696}"/>
              </a:ext>
            </a:extLst>
          </p:cNvPr>
          <p:cNvGrpSpPr/>
          <p:nvPr/>
        </p:nvGrpSpPr>
        <p:grpSpPr>
          <a:xfrm>
            <a:off x="4474131" y="3614334"/>
            <a:ext cx="1610056" cy="1019940"/>
            <a:chOff x="4412576" y="3433680"/>
            <a:chExt cx="1662101" cy="1052909"/>
          </a:xfrm>
        </p:grpSpPr>
        <p:sp>
          <p:nvSpPr>
            <p:cNvPr id="81" name="Rectangle 80">
              <a:extLst>
                <a:ext uri="{FF2B5EF4-FFF2-40B4-BE49-F238E27FC236}">
                  <a16:creationId xmlns:a16="http://schemas.microsoft.com/office/drawing/2014/main" id="{1415F3D4-DDB4-004A-958D-B2736CFE765C}"/>
                </a:ext>
              </a:extLst>
            </p:cNvPr>
            <p:cNvSpPr/>
            <p:nvPr/>
          </p:nvSpPr>
          <p:spPr>
            <a:xfrm>
              <a:off x="4563312" y="3724048"/>
              <a:ext cx="1511365" cy="762541"/>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Acorduri Anticoncurențiale</a:t>
              </a:r>
            </a:p>
          </p:txBody>
        </p:sp>
        <p:sp>
          <p:nvSpPr>
            <p:cNvPr id="137" name="Rectangle 136">
              <a:extLst>
                <a:ext uri="{FF2B5EF4-FFF2-40B4-BE49-F238E27FC236}">
                  <a16:creationId xmlns:a16="http://schemas.microsoft.com/office/drawing/2014/main" id="{8FC8AD66-1E0A-6347-B1C3-EBC3257C3080}"/>
                </a:ext>
              </a:extLst>
            </p:cNvPr>
            <p:cNvSpPr/>
            <p:nvPr/>
          </p:nvSpPr>
          <p:spPr>
            <a:xfrm>
              <a:off x="4412576" y="3433680"/>
              <a:ext cx="1369955" cy="317726"/>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5-9 LC</a:t>
              </a:r>
            </a:p>
          </p:txBody>
        </p:sp>
      </p:grpSp>
      <p:pic>
        <p:nvPicPr>
          <p:cNvPr id="160" name="Picture 159">
            <a:extLst>
              <a:ext uri="{FF2B5EF4-FFF2-40B4-BE49-F238E27FC236}">
                <a16:creationId xmlns:a16="http://schemas.microsoft.com/office/drawing/2014/main" id="{A66D11E5-87E4-294B-872E-96776DF7F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894" y="4367044"/>
            <a:ext cx="615556" cy="615556"/>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997079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blinds(horizontal)">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right)">
                                      <p:cBhvr>
                                        <p:cTn id="12" dur="1000"/>
                                        <p:tgtEl>
                                          <p:spTgt spid="62"/>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linds(horizontal)">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up)">
                                      <p:cBhvr>
                                        <p:cTn id="21" dur="500"/>
                                        <p:tgtEl>
                                          <p:spTgt spid="71"/>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wipe(down)">
                                      <p:cBhvr>
                                        <p:cTn id="25" dur="500"/>
                                        <p:tgtEl>
                                          <p:spTgt spid="14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57"/>
                                        </p:tgtEl>
                                        <p:attrNameLst>
                                          <p:attrName>style.visibility</p:attrName>
                                        </p:attrNameLst>
                                      </p:cBhvr>
                                      <p:to>
                                        <p:strVal val="visible"/>
                                      </p:to>
                                    </p:set>
                                    <p:animEffect transition="in" filter="blinds(horizontal)">
                                      <p:cBhvr>
                                        <p:cTn id="30" dur="500"/>
                                        <p:tgtEl>
                                          <p:spTgt spid="15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1000"/>
                                        <p:tgtEl>
                                          <p:spTgt spid="18"/>
                                        </p:tgtEl>
                                      </p:cBhvr>
                                    </p:animEffect>
                                  </p:childTnLst>
                                </p:cTn>
                              </p:par>
                            </p:childTnLst>
                          </p:cTn>
                        </p:par>
                        <p:par>
                          <p:cTn id="36" fill="hold">
                            <p:stCondLst>
                              <p:cond delay="1000"/>
                            </p:stCondLst>
                            <p:childTnLst>
                              <p:par>
                                <p:cTn id="37" presetID="3" presetClass="entr" presetSubtype="10"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blinds(horizontal)">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wipe(up)">
                                      <p:cBhvr>
                                        <p:cTn id="44" dur="750"/>
                                        <p:tgtEl>
                                          <p:spTgt spid="78"/>
                                        </p:tgtEl>
                                      </p:cBhvr>
                                    </p:animEffect>
                                  </p:childTnLst>
                                </p:cTn>
                              </p:par>
                            </p:childTnLst>
                          </p:cTn>
                        </p:par>
                        <p:par>
                          <p:cTn id="45" fill="hold">
                            <p:stCondLst>
                              <p:cond delay="750"/>
                            </p:stCondLst>
                            <p:childTnLst>
                              <p:par>
                                <p:cTn id="46" presetID="3" presetClass="entr" presetSubtype="10" fill="hold" nodeType="afterEffect">
                                  <p:stCondLst>
                                    <p:cond delay="0"/>
                                  </p:stCondLst>
                                  <p:childTnLst>
                                    <p:set>
                                      <p:cBhvr>
                                        <p:cTn id="47" dur="1" fill="hold">
                                          <p:stCondLst>
                                            <p:cond delay="0"/>
                                          </p:stCondLst>
                                        </p:cTn>
                                        <p:tgtEl>
                                          <p:spTgt spid="144"/>
                                        </p:tgtEl>
                                        <p:attrNameLst>
                                          <p:attrName>style.visibility</p:attrName>
                                        </p:attrNameLst>
                                      </p:cBhvr>
                                      <p:to>
                                        <p:strVal val="visible"/>
                                      </p:to>
                                    </p:set>
                                    <p:animEffect transition="in" filter="blinds(horizontal)">
                                      <p:cBhvr>
                                        <p:cTn id="48" dur="500"/>
                                        <p:tgtEl>
                                          <p:spTgt spid="144"/>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13"/>
                                        </p:tgtEl>
                                        <p:attrNameLst>
                                          <p:attrName>style.visibility</p:attrName>
                                        </p:attrNameLst>
                                      </p:cBhvr>
                                      <p:to>
                                        <p:strVal val="visible"/>
                                      </p:to>
                                    </p:set>
                                    <p:anim calcmode="lin" valueType="num">
                                      <p:cBhvr additive="base">
                                        <p:cTn id="53" dur="500"/>
                                        <p:tgtEl>
                                          <p:spTgt spid="113"/>
                                        </p:tgtEl>
                                        <p:attrNameLst>
                                          <p:attrName>ppt_x</p:attrName>
                                        </p:attrNameLst>
                                      </p:cBhvr>
                                      <p:tavLst>
                                        <p:tav tm="0">
                                          <p:val>
                                            <p:strVal val="#ppt_x-#ppt_w*1.125000"/>
                                          </p:val>
                                        </p:tav>
                                        <p:tav tm="100000">
                                          <p:val>
                                            <p:strVal val="#ppt_x"/>
                                          </p:val>
                                        </p:tav>
                                      </p:tavLst>
                                    </p:anim>
                                    <p:animEffect transition="in" filter="wipe(right)">
                                      <p:cBhvr>
                                        <p:cTn id="54" dur="500"/>
                                        <p:tgtEl>
                                          <p:spTgt spid="11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114"/>
                                        </p:tgtEl>
                                        <p:attrNameLst>
                                          <p:attrName>style.visibility</p:attrName>
                                        </p:attrNameLst>
                                      </p:cBhvr>
                                      <p:to>
                                        <p:strVal val="visible"/>
                                      </p:to>
                                    </p:set>
                                    <p:anim calcmode="lin" valueType="num">
                                      <p:cBhvr additive="base">
                                        <p:cTn id="59" dur="500"/>
                                        <p:tgtEl>
                                          <p:spTgt spid="114"/>
                                        </p:tgtEl>
                                        <p:attrNameLst>
                                          <p:attrName>ppt_x</p:attrName>
                                        </p:attrNameLst>
                                      </p:cBhvr>
                                      <p:tavLst>
                                        <p:tav tm="0">
                                          <p:val>
                                            <p:strVal val="#ppt_x-#ppt_w*1.125000"/>
                                          </p:val>
                                        </p:tav>
                                        <p:tav tm="100000">
                                          <p:val>
                                            <p:strVal val="#ppt_x"/>
                                          </p:val>
                                        </p:tav>
                                      </p:tavLst>
                                    </p:anim>
                                    <p:animEffect transition="in" filter="wipe(right)">
                                      <p:cBhvr>
                                        <p:cTn id="60" dur="500"/>
                                        <p:tgtEl>
                                          <p:spTgt spid="114"/>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8" fill="hold" grpId="0" nodeType="clickEffect">
                                  <p:stCondLst>
                                    <p:cond delay="0"/>
                                  </p:stCondLst>
                                  <p:childTnLst>
                                    <p:set>
                                      <p:cBhvr>
                                        <p:cTn id="64" dur="1" fill="hold">
                                          <p:stCondLst>
                                            <p:cond delay="0"/>
                                          </p:stCondLst>
                                        </p:cTn>
                                        <p:tgtEl>
                                          <p:spTgt spid="115"/>
                                        </p:tgtEl>
                                        <p:attrNameLst>
                                          <p:attrName>style.visibility</p:attrName>
                                        </p:attrNameLst>
                                      </p:cBhvr>
                                      <p:to>
                                        <p:strVal val="visible"/>
                                      </p:to>
                                    </p:set>
                                    <p:anim calcmode="lin" valueType="num">
                                      <p:cBhvr additive="base">
                                        <p:cTn id="65" dur="500"/>
                                        <p:tgtEl>
                                          <p:spTgt spid="115"/>
                                        </p:tgtEl>
                                        <p:attrNameLst>
                                          <p:attrName>ppt_x</p:attrName>
                                        </p:attrNameLst>
                                      </p:cBhvr>
                                      <p:tavLst>
                                        <p:tav tm="0">
                                          <p:val>
                                            <p:strVal val="#ppt_x-#ppt_w*1.125000"/>
                                          </p:val>
                                        </p:tav>
                                        <p:tav tm="100000">
                                          <p:val>
                                            <p:strVal val="#ppt_x"/>
                                          </p:val>
                                        </p:tav>
                                      </p:tavLst>
                                    </p:anim>
                                    <p:animEffect transition="in" filter="wipe(right)">
                                      <p:cBhvr>
                                        <p:cTn id="66" dur="500"/>
                                        <p:tgtEl>
                                          <p:spTgt spid="11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wipe(up)">
                                      <p:cBhvr>
                                        <p:cTn id="71" dur="750"/>
                                        <p:tgtEl>
                                          <p:spTgt spid="86"/>
                                        </p:tgtEl>
                                      </p:cBhvr>
                                    </p:animEffect>
                                  </p:childTnLst>
                                </p:cTn>
                              </p:par>
                            </p:childTnLst>
                          </p:cTn>
                        </p:par>
                        <p:par>
                          <p:cTn id="72" fill="hold">
                            <p:stCondLst>
                              <p:cond delay="750"/>
                            </p:stCondLst>
                            <p:childTnLst>
                              <p:par>
                                <p:cTn id="73" presetID="3" presetClass="entr" presetSubtype="10" fill="hold" nodeType="afterEffect">
                                  <p:stCondLst>
                                    <p:cond delay="0"/>
                                  </p:stCondLst>
                                  <p:childTnLst>
                                    <p:set>
                                      <p:cBhvr>
                                        <p:cTn id="74" dur="1" fill="hold">
                                          <p:stCondLst>
                                            <p:cond delay="0"/>
                                          </p:stCondLst>
                                        </p:cTn>
                                        <p:tgtEl>
                                          <p:spTgt spid="145"/>
                                        </p:tgtEl>
                                        <p:attrNameLst>
                                          <p:attrName>style.visibility</p:attrName>
                                        </p:attrNameLst>
                                      </p:cBhvr>
                                      <p:to>
                                        <p:strVal val="visible"/>
                                      </p:to>
                                    </p:set>
                                    <p:animEffect transition="in" filter="blinds(horizontal)">
                                      <p:cBhvr>
                                        <p:cTn id="75" dur="500"/>
                                        <p:tgtEl>
                                          <p:spTgt spid="145"/>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8" fill="hold" grpId="0" nodeType="clickEffect">
                                  <p:stCondLst>
                                    <p:cond delay="0"/>
                                  </p:stCondLst>
                                  <p:childTnLst>
                                    <p:set>
                                      <p:cBhvr>
                                        <p:cTn id="79" dur="1" fill="hold">
                                          <p:stCondLst>
                                            <p:cond delay="0"/>
                                          </p:stCondLst>
                                        </p:cTn>
                                        <p:tgtEl>
                                          <p:spTgt spid="119"/>
                                        </p:tgtEl>
                                        <p:attrNameLst>
                                          <p:attrName>style.visibility</p:attrName>
                                        </p:attrNameLst>
                                      </p:cBhvr>
                                      <p:to>
                                        <p:strVal val="visible"/>
                                      </p:to>
                                    </p:set>
                                    <p:anim calcmode="lin" valueType="num">
                                      <p:cBhvr additive="base">
                                        <p:cTn id="80" dur="500"/>
                                        <p:tgtEl>
                                          <p:spTgt spid="119"/>
                                        </p:tgtEl>
                                        <p:attrNameLst>
                                          <p:attrName>ppt_x</p:attrName>
                                        </p:attrNameLst>
                                      </p:cBhvr>
                                      <p:tavLst>
                                        <p:tav tm="0">
                                          <p:val>
                                            <p:strVal val="#ppt_x-#ppt_w*1.125000"/>
                                          </p:val>
                                        </p:tav>
                                        <p:tav tm="100000">
                                          <p:val>
                                            <p:strVal val="#ppt_x"/>
                                          </p:val>
                                        </p:tav>
                                      </p:tavLst>
                                    </p:anim>
                                    <p:animEffect transition="in" filter="wipe(right)">
                                      <p:cBhvr>
                                        <p:cTn id="81" dur="500"/>
                                        <p:tgtEl>
                                          <p:spTgt spid="11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wipe(up)">
                                      <p:cBhvr>
                                        <p:cTn id="86" dur="750"/>
                                        <p:tgtEl>
                                          <p:spTgt spid="92"/>
                                        </p:tgtEl>
                                      </p:cBhvr>
                                    </p:animEffect>
                                  </p:childTnLst>
                                </p:cTn>
                              </p:par>
                            </p:childTnLst>
                          </p:cTn>
                        </p:par>
                        <p:par>
                          <p:cTn id="87" fill="hold">
                            <p:stCondLst>
                              <p:cond delay="750"/>
                            </p:stCondLst>
                            <p:childTnLst>
                              <p:par>
                                <p:cTn id="88" presetID="3" presetClass="entr" presetSubtype="10" fill="hold" nodeType="afterEffect">
                                  <p:stCondLst>
                                    <p:cond delay="0"/>
                                  </p:stCondLst>
                                  <p:childTnLst>
                                    <p:set>
                                      <p:cBhvr>
                                        <p:cTn id="89" dur="1" fill="hold">
                                          <p:stCondLst>
                                            <p:cond delay="0"/>
                                          </p:stCondLst>
                                        </p:cTn>
                                        <p:tgtEl>
                                          <p:spTgt spid="146"/>
                                        </p:tgtEl>
                                        <p:attrNameLst>
                                          <p:attrName>style.visibility</p:attrName>
                                        </p:attrNameLst>
                                      </p:cBhvr>
                                      <p:to>
                                        <p:strVal val="visible"/>
                                      </p:to>
                                    </p:set>
                                    <p:animEffect transition="in" filter="blinds(horizontal)">
                                      <p:cBhvr>
                                        <p:cTn id="90" dur="500"/>
                                        <p:tgtEl>
                                          <p:spTgt spid="146"/>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8" fill="hold" grpId="0" nodeType="click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additive="base">
                                        <p:cTn id="95" dur="500"/>
                                        <p:tgtEl>
                                          <p:spTgt spid="120"/>
                                        </p:tgtEl>
                                        <p:attrNameLst>
                                          <p:attrName>ppt_x</p:attrName>
                                        </p:attrNameLst>
                                      </p:cBhvr>
                                      <p:tavLst>
                                        <p:tav tm="0">
                                          <p:val>
                                            <p:strVal val="#ppt_x-#ppt_w*1.125000"/>
                                          </p:val>
                                        </p:tav>
                                        <p:tav tm="100000">
                                          <p:val>
                                            <p:strVal val="#ppt_x"/>
                                          </p:val>
                                        </p:tav>
                                      </p:tavLst>
                                    </p:anim>
                                    <p:animEffect transition="in" filter="wipe(right)">
                                      <p:cBhvr>
                                        <p:cTn id="96" dur="500"/>
                                        <p:tgtEl>
                                          <p:spTgt spid="120"/>
                                        </p:tgtEl>
                                      </p:cBhvr>
                                    </p:animEffect>
                                  </p:childTnLst>
                                </p:cTn>
                              </p:par>
                            </p:childTnLst>
                          </p:cTn>
                        </p:par>
                      </p:childTnLst>
                    </p:cTn>
                  </p:par>
                  <p:par>
                    <p:cTn id="97" fill="hold">
                      <p:stCondLst>
                        <p:cond delay="indefinite"/>
                      </p:stCondLst>
                      <p:childTnLst>
                        <p:par>
                          <p:cTn id="98" fill="hold">
                            <p:stCondLst>
                              <p:cond delay="0"/>
                            </p:stCondLst>
                            <p:childTnLst>
                              <p:par>
                                <p:cTn id="99" presetID="12" presetClass="entr" presetSubtype="8" fill="hold" grpId="0" nodeType="clickEffect">
                                  <p:stCondLst>
                                    <p:cond delay="0"/>
                                  </p:stCondLst>
                                  <p:childTnLst>
                                    <p:set>
                                      <p:cBhvr>
                                        <p:cTn id="100" dur="1" fill="hold">
                                          <p:stCondLst>
                                            <p:cond delay="0"/>
                                          </p:stCondLst>
                                        </p:cTn>
                                        <p:tgtEl>
                                          <p:spTgt spid="121"/>
                                        </p:tgtEl>
                                        <p:attrNameLst>
                                          <p:attrName>style.visibility</p:attrName>
                                        </p:attrNameLst>
                                      </p:cBhvr>
                                      <p:to>
                                        <p:strVal val="visible"/>
                                      </p:to>
                                    </p:set>
                                    <p:anim calcmode="lin" valueType="num">
                                      <p:cBhvr additive="base">
                                        <p:cTn id="101" dur="500"/>
                                        <p:tgtEl>
                                          <p:spTgt spid="121"/>
                                        </p:tgtEl>
                                        <p:attrNameLst>
                                          <p:attrName>ppt_x</p:attrName>
                                        </p:attrNameLst>
                                      </p:cBhvr>
                                      <p:tavLst>
                                        <p:tav tm="0">
                                          <p:val>
                                            <p:strVal val="#ppt_x-#ppt_w*1.125000"/>
                                          </p:val>
                                        </p:tav>
                                        <p:tav tm="100000">
                                          <p:val>
                                            <p:strVal val="#ppt_x"/>
                                          </p:val>
                                        </p:tav>
                                      </p:tavLst>
                                    </p:anim>
                                    <p:animEffect transition="in" filter="wipe(right)">
                                      <p:cBhvr>
                                        <p:cTn id="102" dur="500"/>
                                        <p:tgtEl>
                                          <p:spTgt spid="121"/>
                                        </p:tgtEl>
                                      </p:cBhvr>
                                    </p:animEffect>
                                  </p:childTnLst>
                                </p:cTn>
                              </p:par>
                            </p:childTnLst>
                          </p:cTn>
                        </p:par>
                      </p:childTnLst>
                    </p:cTn>
                  </p:par>
                  <p:par>
                    <p:cTn id="103" fill="hold">
                      <p:stCondLst>
                        <p:cond delay="indefinite"/>
                      </p:stCondLst>
                      <p:childTnLst>
                        <p:par>
                          <p:cTn id="104" fill="hold">
                            <p:stCondLst>
                              <p:cond delay="0"/>
                            </p:stCondLst>
                            <p:childTnLst>
                              <p:par>
                                <p:cTn id="105" presetID="12" presetClass="entr" presetSubtype="8" fill="hold" grpId="0" nodeType="clickEffect">
                                  <p:stCondLst>
                                    <p:cond delay="0"/>
                                  </p:stCondLst>
                                  <p:childTnLst>
                                    <p:set>
                                      <p:cBhvr>
                                        <p:cTn id="106" dur="1" fill="hold">
                                          <p:stCondLst>
                                            <p:cond delay="0"/>
                                          </p:stCondLst>
                                        </p:cTn>
                                        <p:tgtEl>
                                          <p:spTgt spid="149"/>
                                        </p:tgtEl>
                                        <p:attrNameLst>
                                          <p:attrName>style.visibility</p:attrName>
                                        </p:attrNameLst>
                                      </p:cBhvr>
                                      <p:to>
                                        <p:strVal val="visible"/>
                                      </p:to>
                                    </p:set>
                                    <p:anim calcmode="lin" valueType="num">
                                      <p:cBhvr additive="base">
                                        <p:cTn id="107" dur="500"/>
                                        <p:tgtEl>
                                          <p:spTgt spid="149"/>
                                        </p:tgtEl>
                                        <p:attrNameLst>
                                          <p:attrName>ppt_x</p:attrName>
                                        </p:attrNameLst>
                                      </p:cBhvr>
                                      <p:tavLst>
                                        <p:tav tm="0">
                                          <p:val>
                                            <p:strVal val="#ppt_x-#ppt_w*1.125000"/>
                                          </p:val>
                                        </p:tav>
                                        <p:tav tm="100000">
                                          <p:val>
                                            <p:strVal val="#ppt_x"/>
                                          </p:val>
                                        </p:tav>
                                      </p:tavLst>
                                    </p:anim>
                                    <p:animEffect transition="in" filter="wipe(right)">
                                      <p:cBhvr>
                                        <p:cTn id="108" dur="500"/>
                                        <p:tgtEl>
                                          <p:spTgt spid="149"/>
                                        </p:tgtEl>
                                      </p:cBhvr>
                                    </p:animEffect>
                                  </p:childTnLst>
                                </p:cTn>
                              </p:par>
                            </p:childTnLst>
                          </p:cTn>
                        </p:par>
                      </p:childTnLst>
                    </p:cTn>
                  </p:par>
                  <p:par>
                    <p:cTn id="109" fill="hold">
                      <p:stCondLst>
                        <p:cond delay="indefinite"/>
                      </p:stCondLst>
                      <p:childTnLst>
                        <p:par>
                          <p:cTn id="110" fill="hold">
                            <p:stCondLst>
                              <p:cond delay="0"/>
                            </p:stCondLst>
                            <p:childTnLst>
                              <p:par>
                                <p:cTn id="111" presetID="12" presetClass="entr" presetSubtype="8" fill="hold" grpId="0" nodeType="clickEffect">
                                  <p:stCondLst>
                                    <p:cond delay="0"/>
                                  </p:stCondLst>
                                  <p:childTnLst>
                                    <p:set>
                                      <p:cBhvr>
                                        <p:cTn id="112" dur="1" fill="hold">
                                          <p:stCondLst>
                                            <p:cond delay="0"/>
                                          </p:stCondLst>
                                        </p:cTn>
                                        <p:tgtEl>
                                          <p:spTgt spid="151"/>
                                        </p:tgtEl>
                                        <p:attrNameLst>
                                          <p:attrName>style.visibility</p:attrName>
                                        </p:attrNameLst>
                                      </p:cBhvr>
                                      <p:to>
                                        <p:strVal val="visible"/>
                                      </p:to>
                                    </p:set>
                                    <p:anim calcmode="lin" valueType="num">
                                      <p:cBhvr additive="base">
                                        <p:cTn id="113" dur="500"/>
                                        <p:tgtEl>
                                          <p:spTgt spid="151"/>
                                        </p:tgtEl>
                                        <p:attrNameLst>
                                          <p:attrName>ppt_x</p:attrName>
                                        </p:attrNameLst>
                                      </p:cBhvr>
                                      <p:tavLst>
                                        <p:tav tm="0">
                                          <p:val>
                                            <p:strVal val="#ppt_x-#ppt_w*1.125000"/>
                                          </p:val>
                                        </p:tav>
                                        <p:tav tm="100000">
                                          <p:val>
                                            <p:strVal val="#ppt_x"/>
                                          </p:val>
                                        </p:tav>
                                      </p:tavLst>
                                    </p:anim>
                                    <p:animEffect transition="in" filter="wipe(right)">
                                      <p:cBhvr>
                                        <p:cTn id="114" dur="500"/>
                                        <p:tgtEl>
                                          <p:spTgt spid="15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nodeType="clickEffect">
                                  <p:stCondLst>
                                    <p:cond delay="0"/>
                                  </p:stCondLst>
                                  <p:childTnLst>
                                    <p:set>
                                      <p:cBhvr>
                                        <p:cTn id="118" dur="1" fill="hold">
                                          <p:stCondLst>
                                            <p:cond delay="0"/>
                                          </p:stCondLst>
                                        </p:cTn>
                                        <p:tgtEl>
                                          <p:spTgt spid="100"/>
                                        </p:tgtEl>
                                        <p:attrNameLst>
                                          <p:attrName>style.visibility</p:attrName>
                                        </p:attrNameLst>
                                      </p:cBhvr>
                                      <p:to>
                                        <p:strVal val="visible"/>
                                      </p:to>
                                    </p:set>
                                    <p:animEffect transition="in" filter="wipe(up)">
                                      <p:cBhvr>
                                        <p:cTn id="119" dur="750"/>
                                        <p:tgtEl>
                                          <p:spTgt spid="100"/>
                                        </p:tgtEl>
                                      </p:cBhvr>
                                    </p:animEffect>
                                  </p:childTnLst>
                                </p:cTn>
                              </p:par>
                            </p:childTnLst>
                          </p:cTn>
                        </p:par>
                        <p:par>
                          <p:cTn id="120" fill="hold">
                            <p:stCondLst>
                              <p:cond delay="750"/>
                            </p:stCondLst>
                            <p:childTnLst>
                              <p:par>
                                <p:cTn id="121" presetID="3" presetClass="entr" presetSubtype="10" fill="hold" nodeType="afterEffect">
                                  <p:stCondLst>
                                    <p:cond delay="0"/>
                                  </p:stCondLst>
                                  <p:childTnLst>
                                    <p:set>
                                      <p:cBhvr>
                                        <p:cTn id="122" dur="1" fill="hold">
                                          <p:stCondLst>
                                            <p:cond delay="0"/>
                                          </p:stCondLst>
                                        </p:cTn>
                                        <p:tgtEl>
                                          <p:spTgt spid="147"/>
                                        </p:tgtEl>
                                        <p:attrNameLst>
                                          <p:attrName>style.visibility</p:attrName>
                                        </p:attrNameLst>
                                      </p:cBhvr>
                                      <p:to>
                                        <p:strVal val="visible"/>
                                      </p:to>
                                    </p:set>
                                    <p:animEffect transition="in" filter="blinds(horizontal)">
                                      <p:cBhvr>
                                        <p:cTn id="123" dur="500"/>
                                        <p:tgtEl>
                                          <p:spTgt spid="147"/>
                                        </p:tgtEl>
                                      </p:cBhvr>
                                    </p:animEffect>
                                  </p:childTnLst>
                                </p:cTn>
                              </p:par>
                            </p:childTnLst>
                          </p:cTn>
                        </p:par>
                      </p:childTnLst>
                    </p:cTn>
                  </p:par>
                  <p:par>
                    <p:cTn id="124" fill="hold">
                      <p:stCondLst>
                        <p:cond delay="indefinite"/>
                      </p:stCondLst>
                      <p:childTnLst>
                        <p:par>
                          <p:cTn id="125" fill="hold">
                            <p:stCondLst>
                              <p:cond delay="0"/>
                            </p:stCondLst>
                            <p:childTnLst>
                              <p:par>
                                <p:cTn id="126" presetID="12" presetClass="entr" presetSubtype="8" fill="hold" grpId="0" nodeType="clickEffect">
                                  <p:stCondLst>
                                    <p:cond delay="0"/>
                                  </p:stCondLst>
                                  <p:childTnLst>
                                    <p:set>
                                      <p:cBhvr>
                                        <p:cTn id="127" dur="1" fill="hold">
                                          <p:stCondLst>
                                            <p:cond delay="0"/>
                                          </p:stCondLst>
                                        </p:cTn>
                                        <p:tgtEl>
                                          <p:spTgt spid="152"/>
                                        </p:tgtEl>
                                        <p:attrNameLst>
                                          <p:attrName>style.visibility</p:attrName>
                                        </p:attrNameLst>
                                      </p:cBhvr>
                                      <p:to>
                                        <p:strVal val="visible"/>
                                      </p:to>
                                    </p:set>
                                    <p:anim calcmode="lin" valueType="num">
                                      <p:cBhvr additive="base">
                                        <p:cTn id="128" dur="500"/>
                                        <p:tgtEl>
                                          <p:spTgt spid="152"/>
                                        </p:tgtEl>
                                        <p:attrNameLst>
                                          <p:attrName>ppt_x</p:attrName>
                                        </p:attrNameLst>
                                      </p:cBhvr>
                                      <p:tavLst>
                                        <p:tav tm="0">
                                          <p:val>
                                            <p:strVal val="#ppt_x-#ppt_w*1.125000"/>
                                          </p:val>
                                        </p:tav>
                                        <p:tav tm="100000">
                                          <p:val>
                                            <p:strVal val="#ppt_x"/>
                                          </p:val>
                                        </p:tav>
                                      </p:tavLst>
                                    </p:anim>
                                    <p:animEffect transition="in" filter="wipe(right)">
                                      <p:cBhvr>
                                        <p:cTn id="129" dur="500"/>
                                        <p:tgtEl>
                                          <p:spTgt spid="152"/>
                                        </p:tgtEl>
                                      </p:cBhvr>
                                    </p:animEffect>
                                  </p:childTnLst>
                                </p:cTn>
                              </p:par>
                            </p:childTnLst>
                          </p:cTn>
                        </p:par>
                      </p:childTnLst>
                    </p:cTn>
                  </p:par>
                  <p:par>
                    <p:cTn id="130" fill="hold">
                      <p:stCondLst>
                        <p:cond delay="indefinite"/>
                      </p:stCondLst>
                      <p:childTnLst>
                        <p:par>
                          <p:cTn id="131" fill="hold">
                            <p:stCondLst>
                              <p:cond delay="0"/>
                            </p:stCondLst>
                            <p:childTnLst>
                              <p:par>
                                <p:cTn id="132" presetID="12" presetClass="entr" presetSubtype="8" fill="hold" grpId="0" nodeType="clickEffect">
                                  <p:stCondLst>
                                    <p:cond delay="0"/>
                                  </p:stCondLst>
                                  <p:childTnLst>
                                    <p:set>
                                      <p:cBhvr>
                                        <p:cTn id="133" dur="1" fill="hold">
                                          <p:stCondLst>
                                            <p:cond delay="0"/>
                                          </p:stCondLst>
                                        </p:cTn>
                                        <p:tgtEl>
                                          <p:spTgt spid="153"/>
                                        </p:tgtEl>
                                        <p:attrNameLst>
                                          <p:attrName>style.visibility</p:attrName>
                                        </p:attrNameLst>
                                      </p:cBhvr>
                                      <p:to>
                                        <p:strVal val="visible"/>
                                      </p:to>
                                    </p:set>
                                    <p:anim calcmode="lin" valueType="num">
                                      <p:cBhvr additive="base">
                                        <p:cTn id="134" dur="500"/>
                                        <p:tgtEl>
                                          <p:spTgt spid="153"/>
                                        </p:tgtEl>
                                        <p:attrNameLst>
                                          <p:attrName>ppt_x</p:attrName>
                                        </p:attrNameLst>
                                      </p:cBhvr>
                                      <p:tavLst>
                                        <p:tav tm="0">
                                          <p:val>
                                            <p:strVal val="#ppt_x-#ppt_w*1.125000"/>
                                          </p:val>
                                        </p:tav>
                                        <p:tav tm="100000">
                                          <p:val>
                                            <p:strVal val="#ppt_x"/>
                                          </p:val>
                                        </p:tav>
                                      </p:tavLst>
                                    </p:anim>
                                    <p:animEffect transition="in" filter="wipe(right)">
                                      <p:cBhvr>
                                        <p:cTn id="135" dur="500"/>
                                        <p:tgtEl>
                                          <p:spTgt spid="153"/>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nodeType="clickEffect">
                                  <p:stCondLst>
                                    <p:cond delay="0"/>
                                  </p:stCondLst>
                                  <p:childTnLst>
                                    <p:set>
                                      <p:cBhvr>
                                        <p:cTn id="139" dur="1" fill="hold">
                                          <p:stCondLst>
                                            <p:cond delay="0"/>
                                          </p:stCondLst>
                                        </p:cTn>
                                        <p:tgtEl>
                                          <p:spTgt spid="160"/>
                                        </p:tgtEl>
                                        <p:attrNameLst>
                                          <p:attrName>style.visibility</p:attrName>
                                        </p:attrNameLst>
                                      </p:cBhvr>
                                      <p:to>
                                        <p:strVal val="visible"/>
                                      </p:to>
                                    </p:set>
                                    <p:animEffect transition="in" filter="blinds(horizontal)">
                                      <p:cBhvr>
                                        <p:cTn id="140" dur="500"/>
                                        <p:tgtEl>
                                          <p:spTgt spid="160"/>
                                        </p:tgtEl>
                                      </p:cBhvr>
                                    </p:animEffect>
                                  </p:childTnLst>
                                </p:cTn>
                              </p:par>
                            </p:childTnLst>
                          </p:cTn>
                        </p:par>
                        <p:par>
                          <p:cTn id="141" fill="hold">
                            <p:stCondLst>
                              <p:cond delay="500"/>
                            </p:stCondLst>
                            <p:childTnLst>
                              <p:par>
                                <p:cTn id="142" presetID="3" presetClass="entr" presetSubtype="10" fill="hold" nodeType="afterEffect">
                                  <p:stCondLst>
                                    <p:cond delay="0"/>
                                  </p:stCondLst>
                                  <p:childTnLst>
                                    <p:set>
                                      <p:cBhvr>
                                        <p:cTn id="143" dur="1" fill="hold">
                                          <p:stCondLst>
                                            <p:cond delay="0"/>
                                          </p:stCondLst>
                                        </p:cTn>
                                        <p:tgtEl>
                                          <p:spTgt spid="159"/>
                                        </p:tgtEl>
                                        <p:attrNameLst>
                                          <p:attrName>style.visibility</p:attrName>
                                        </p:attrNameLst>
                                      </p:cBhvr>
                                      <p:to>
                                        <p:strVal val="visible"/>
                                      </p:to>
                                    </p:set>
                                    <p:animEffect transition="in" filter="blinds(horizontal)">
                                      <p:cBhvr>
                                        <p:cTn id="144" dur="500"/>
                                        <p:tgtEl>
                                          <p:spTgt spid="159"/>
                                        </p:tgtEl>
                                      </p:cBhvr>
                                    </p:animEffect>
                                  </p:childTnLst>
                                </p:cTn>
                              </p:par>
                            </p:childTnLst>
                          </p:cTn>
                        </p:par>
                        <p:par>
                          <p:cTn id="145" fill="hold">
                            <p:stCondLst>
                              <p:cond delay="1000"/>
                            </p:stCondLst>
                            <p:childTnLst>
                              <p:par>
                                <p:cTn id="146" presetID="3" presetClass="entr" presetSubtype="10" fill="hold" nodeType="afterEffect">
                                  <p:stCondLst>
                                    <p:cond delay="0"/>
                                  </p:stCondLst>
                                  <p:childTnLst>
                                    <p:set>
                                      <p:cBhvr>
                                        <p:cTn id="147" dur="1" fill="hold">
                                          <p:stCondLst>
                                            <p:cond delay="0"/>
                                          </p:stCondLst>
                                        </p:cTn>
                                        <p:tgtEl>
                                          <p:spTgt spid="158"/>
                                        </p:tgtEl>
                                        <p:attrNameLst>
                                          <p:attrName>style.visibility</p:attrName>
                                        </p:attrNameLst>
                                      </p:cBhvr>
                                      <p:to>
                                        <p:strVal val="visible"/>
                                      </p:to>
                                    </p:set>
                                    <p:animEffect transition="in" filter="blinds(horizontal)">
                                      <p:cBhvr>
                                        <p:cTn id="148" dur="500"/>
                                        <p:tgtEl>
                                          <p:spTgt spid="158"/>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nodeType="clickEffect">
                                  <p:stCondLst>
                                    <p:cond delay="0"/>
                                  </p:stCondLst>
                                  <p:childTnLst>
                                    <p:set>
                                      <p:cBhvr>
                                        <p:cTn id="152" dur="1" fill="hold">
                                          <p:stCondLst>
                                            <p:cond delay="0"/>
                                          </p:stCondLst>
                                        </p:cTn>
                                        <p:tgtEl>
                                          <p:spTgt spid="162"/>
                                        </p:tgtEl>
                                        <p:attrNameLst>
                                          <p:attrName>style.visibility</p:attrName>
                                        </p:attrNameLst>
                                      </p:cBhvr>
                                      <p:to>
                                        <p:strVal val="visible"/>
                                      </p:to>
                                    </p:set>
                                    <p:animEffect transition="in" filter="blinds(horizontal)">
                                      <p:cBhvr>
                                        <p:cTn id="153" dur="500"/>
                                        <p:tgtEl>
                                          <p:spTgt spid="162"/>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1" fill="hold" nodeType="clickEffect">
                                  <p:stCondLst>
                                    <p:cond delay="0"/>
                                  </p:stCondLst>
                                  <p:childTnLst>
                                    <p:set>
                                      <p:cBhvr>
                                        <p:cTn id="157" dur="1" fill="hold">
                                          <p:stCondLst>
                                            <p:cond delay="0"/>
                                          </p:stCondLst>
                                        </p:cTn>
                                        <p:tgtEl>
                                          <p:spTgt spid="163"/>
                                        </p:tgtEl>
                                        <p:attrNameLst>
                                          <p:attrName>style.visibility</p:attrName>
                                        </p:attrNameLst>
                                      </p:cBhvr>
                                      <p:to>
                                        <p:strVal val="visible"/>
                                      </p:to>
                                    </p:set>
                                    <p:animEffect transition="in" filter="wipe(up)">
                                      <p:cBhvr>
                                        <p:cTn id="158" dur="750"/>
                                        <p:tgtEl>
                                          <p:spTgt spid="163"/>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nodeType="clickEffect">
                                  <p:stCondLst>
                                    <p:cond delay="0"/>
                                  </p:stCondLst>
                                  <p:childTnLst>
                                    <p:set>
                                      <p:cBhvr>
                                        <p:cTn id="162" dur="1" fill="hold">
                                          <p:stCondLst>
                                            <p:cond delay="0"/>
                                          </p:stCondLst>
                                        </p:cTn>
                                        <p:tgtEl>
                                          <p:spTgt spid="164"/>
                                        </p:tgtEl>
                                        <p:attrNameLst>
                                          <p:attrName>style.visibility</p:attrName>
                                        </p:attrNameLst>
                                      </p:cBhvr>
                                      <p:to>
                                        <p:strVal val="visible"/>
                                      </p:to>
                                    </p:set>
                                    <p:animEffect transition="in" filter="blinds(horizontal)">
                                      <p:cBhvr>
                                        <p:cTn id="163" dur="500"/>
                                        <p:tgtEl>
                                          <p:spTgt spid="164"/>
                                        </p:tgtEl>
                                      </p:cBhvr>
                                    </p:animEffect>
                                  </p:childTnLst>
                                </p:cTn>
                              </p:par>
                            </p:childTnLst>
                          </p:cTn>
                        </p:par>
                      </p:childTnLst>
                    </p:cTn>
                  </p:par>
                  <p:par>
                    <p:cTn id="164" fill="hold">
                      <p:stCondLst>
                        <p:cond delay="indefinite"/>
                      </p:stCondLst>
                      <p:childTnLst>
                        <p:par>
                          <p:cTn id="165" fill="hold">
                            <p:stCondLst>
                              <p:cond delay="0"/>
                            </p:stCondLst>
                            <p:childTnLst>
                              <p:par>
                                <p:cTn id="166" presetID="12" presetClass="entr" presetSubtype="8" fill="hold" grpId="0" nodeType="clickEffect">
                                  <p:stCondLst>
                                    <p:cond delay="0"/>
                                  </p:stCondLst>
                                  <p:childTnLst>
                                    <p:set>
                                      <p:cBhvr>
                                        <p:cTn id="167" dur="1" fill="hold">
                                          <p:stCondLst>
                                            <p:cond delay="0"/>
                                          </p:stCondLst>
                                        </p:cTn>
                                        <p:tgtEl>
                                          <p:spTgt spid="168"/>
                                        </p:tgtEl>
                                        <p:attrNameLst>
                                          <p:attrName>style.visibility</p:attrName>
                                        </p:attrNameLst>
                                      </p:cBhvr>
                                      <p:to>
                                        <p:strVal val="visible"/>
                                      </p:to>
                                    </p:set>
                                    <p:anim calcmode="lin" valueType="num">
                                      <p:cBhvr additive="base">
                                        <p:cTn id="168" dur="500"/>
                                        <p:tgtEl>
                                          <p:spTgt spid="168"/>
                                        </p:tgtEl>
                                        <p:attrNameLst>
                                          <p:attrName>ppt_x</p:attrName>
                                        </p:attrNameLst>
                                      </p:cBhvr>
                                      <p:tavLst>
                                        <p:tav tm="0">
                                          <p:val>
                                            <p:strVal val="#ppt_x-#ppt_w*1.125000"/>
                                          </p:val>
                                        </p:tav>
                                        <p:tav tm="100000">
                                          <p:val>
                                            <p:strVal val="#ppt_x"/>
                                          </p:val>
                                        </p:tav>
                                      </p:tavLst>
                                    </p:anim>
                                    <p:animEffect transition="in" filter="wipe(right)">
                                      <p:cBhvr>
                                        <p:cTn id="169" dur="500"/>
                                        <p:tgtEl>
                                          <p:spTgt spid="168"/>
                                        </p:tgtEl>
                                      </p:cBhvr>
                                    </p:animEffect>
                                  </p:childTnLst>
                                </p:cTn>
                              </p:par>
                            </p:childTnLst>
                          </p:cTn>
                        </p:par>
                      </p:childTnLst>
                    </p:cTn>
                  </p:par>
                  <p:par>
                    <p:cTn id="170" fill="hold">
                      <p:stCondLst>
                        <p:cond delay="indefinite"/>
                      </p:stCondLst>
                      <p:childTnLst>
                        <p:par>
                          <p:cTn id="171" fill="hold">
                            <p:stCondLst>
                              <p:cond delay="0"/>
                            </p:stCondLst>
                            <p:childTnLst>
                              <p:par>
                                <p:cTn id="172" presetID="12" presetClass="entr" presetSubtype="8" fill="hold" grpId="0" nodeType="clickEffect">
                                  <p:stCondLst>
                                    <p:cond delay="0"/>
                                  </p:stCondLst>
                                  <p:childTnLst>
                                    <p:set>
                                      <p:cBhvr>
                                        <p:cTn id="173" dur="1" fill="hold">
                                          <p:stCondLst>
                                            <p:cond delay="0"/>
                                          </p:stCondLst>
                                        </p:cTn>
                                        <p:tgtEl>
                                          <p:spTgt spid="169"/>
                                        </p:tgtEl>
                                        <p:attrNameLst>
                                          <p:attrName>style.visibility</p:attrName>
                                        </p:attrNameLst>
                                      </p:cBhvr>
                                      <p:to>
                                        <p:strVal val="visible"/>
                                      </p:to>
                                    </p:set>
                                    <p:anim calcmode="lin" valueType="num">
                                      <p:cBhvr additive="base">
                                        <p:cTn id="174" dur="500"/>
                                        <p:tgtEl>
                                          <p:spTgt spid="169"/>
                                        </p:tgtEl>
                                        <p:attrNameLst>
                                          <p:attrName>ppt_x</p:attrName>
                                        </p:attrNameLst>
                                      </p:cBhvr>
                                      <p:tavLst>
                                        <p:tav tm="0">
                                          <p:val>
                                            <p:strVal val="#ppt_x-#ppt_w*1.125000"/>
                                          </p:val>
                                        </p:tav>
                                        <p:tav tm="100000">
                                          <p:val>
                                            <p:strVal val="#ppt_x"/>
                                          </p:val>
                                        </p:tav>
                                      </p:tavLst>
                                    </p:anim>
                                    <p:animEffect transition="in" filter="wipe(right)">
                                      <p:cBhvr>
                                        <p:cTn id="175" dur="500"/>
                                        <p:tgtEl>
                                          <p:spTgt spid="169"/>
                                        </p:tgtEl>
                                      </p:cBhvr>
                                    </p:animEffect>
                                  </p:childTnLst>
                                </p:cTn>
                              </p:par>
                            </p:childTnLst>
                          </p:cTn>
                        </p:par>
                      </p:childTnLst>
                    </p:cTn>
                  </p:par>
                  <p:par>
                    <p:cTn id="176" fill="hold">
                      <p:stCondLst>
                        <p:cond delay="indefinite"/>
                      </p:stCondLst>
                      <p:childTnLst>
                        <p:par>
                          <p:cTn id="177" fill="hold">
                            <p:stCondLst>
                              <p:cond delay="0"/>
                            </p:stCondLst>
                            <p:childTnLst>
                              <p:par>
                                <p:cTn id="178" presetID="12" presetClass="entr" presetSubtype="8" fill="hold" grpId="0" nodeType="clickEffect">
                                  <p:stCondLst>
                                    <p:cond delay="0"/>
                                  </p:stCondLst>
                                  <p:childTnLst>
                                    <p:set>
                                      <p:cBhvr>
                                        <p:cTn id="179" dur="1" fill="hold">
                                          <p:stCondLst>
                                            <p:cond delay="0"/>
                                          </p:stCondLst>
                                        </p:cTn>
                                        <p:tgtEl>
                                          <p:spTgt spid="170"/>
                                        </p:tgtEl>
                                        <p:attrNameLst>
                                          <p:attrName>style.visibility</p:attrName>
                                        </p:attrNameLst>
                                      </p:cBhvr>
                                      <p:to>
                                        <p:strVal val="visible"/>
                                      </p:to>
                                    </p:set>
                                    <p:anim calcmode="lin" valueType="num">
                                      <p:cBhvr additive="base">
                                        <p:cTn id="180" dur="500"/>
                                        <p:tgtEl>
                                          <p:spTgt spid="170"/>
                                        </p:tgtEl>
                                        <p:attrNameLst>
                                          <p:attrName>ppt_x</p:attrName>
                                        </p:attrNameLst>
                                      </p:cBhvr>
                                      <p:tavLst>
                                        <p:tav tm="0">
                                          <p:val>
                                            <p:strVal val="#ppt_x-#ppt_w*1.125000"/>
                                          </p:val>
                                        </p:tav>
                                        <p:tav tm="100000">
                                          <p:val>
                                            <p:strVal val="#ppt_x"/>
                                          </p:val>
                                        </p:tav>
                                      </p:tavLst>
                                    </p:anim>
                                    <p:animEffect transition="in" filter="wipe(right)">
                                      <p:cBhvr>
                                        <p:cTn id="181" dur="500"/>
                                        <p:tgtEl>
                                          <p:spTgt spid="170"/>
                                        </p:tgtEl>
                                      </p:cBhvr>
                                    </p:animEffect>
                                  </p:childTnLst>
                                </p:cTn>
                              </p:par>
                            </p:childTnLst>
                          </p:cTn>
                        </p:par>
                      </p:childTnLst>
                    </p:cTn>
                  </p:par>
                  <p:par>
                    <p:cTn id="182" fill="hold">
                      <p:stCondLst>
                        <p:cond delay="indefinite"/>
                      </p:stCondLst>
                      <p:childTnLst>
                        <p:par>
                          <p:cTn id="183" fill="hold">
                            <p:stCondLst>
                              <p:cond delay="0"/>
                            </p:stCondLst>
                            <p:childTnLst>
                              <p:par>
                                <p:cTn id="184" presetID="3" presetClass="entr" presetSubtype="10" fill="hold" nodeType="clickEffect">
                                  <p:stCondLst>
                                    <p:cond delay="0"/>
                                  </p:stCondLst>
                                  <p:childTnLst>
                                    <p:set>
                                      <p:cBhvr>
                                        <p:cTn id="185" dur="1" fill="hold">
                                          <p:stCondLst>
                                            <p:cond delay="0"/>
                                          </p:stCondLst>
                                        </p:cTn>
                                        <p:tgtEl>
                                          <p:spTgt spid="171"/>
                                        </p:tgtEl>
                                        <p:attrNameLst>
                                          <p:attrName>style.visibility</p:attrName>
                                        </p:attrNameLst>
                                      </p:cBhvr>
                                      <p:to>
                                        <p:strVal val="visible"/>
                                      </p:to>
                                    </p:set>
                                    <p:animEffect transition="in" filter="blinds(horizontal)">
                                      <p:cBhvr>
                                        <p:cTn id="186" dur="500"/>
                                        <p:tgtEl>
                                          <p:spTgt spid="171"/>
                                        </p:tgtEl>
                                      </p:cBhvr>
                                    </p:animEffect>
                                  </p:childTnLst>
                                </p:cTn>
                              </p:par>
                            </p:childTnLst>
                          </p:cTn>
                        </p:par>
                      </p:childTnLst>
                    </p:cTn>
                  </p:par>
                  <p:par>
                    <p:cTn id="187" fill="hold">
                      <p:stCondLst>
                        <p:cond delay="indefinite"/>
                      </p:stCondLst>
                      <p:childTnLst>
                        <p:par>
                          <p:cTn id="188" fill="hold">
                            <p:stCondLst>
                              <p:cond delay="0"/>
                            </p:stCondLst>
                            <p:childTnLst>
                              <p:par>
                                <p:cTn id="189" presetID="9" presetClass="exit" presetSubtype="0" fill="hold" nodeType="clickEffect">
                                  <p:stCondLst>
                                    <p:cond delay="0"/>
                                  </p:stCondLst>
                                  <p:childTnLst>
                                    <p:animEffect transition="out" filter="dissolve">
                                      <p:cBhvr>
                                        <p:cTn id="190" dur="500"/>
                                        <p:tgtEl>
                                          <p:spTgt spid="163"/>
                                        </p:tgtEl>
                                      </p:cBhvr>
                                    </p:animEffect>
                                    <p:set>
                                      <p:cBhvr>
                                        <p:cTn id="191" dur="1" fill="hold">
                                          <p:stCondLst>
                                            <p:cond delay="499"/>
                                          </p:stCondLst>
                                        </p:cTn>
                                        <p:tgtEl>
                                          <p:spTgt spid="163"/>
                                        </p:tgtEl>
                                        <p:attrNameLst>
                                          <p:attrName>style.visibility</p:attrName>
                                        </p:attrNameLst>
                                      </p:cBhvr>
                                      <p:to>
                                        <p:strVal val="hidden"/>
                                      </p:to>
                                    </p:set>
                                  </p:childTnLst>
                                </p:cTn>
                              </p:par>
                              <p:par>
                                <p:cTn id="192" presetID="9" presetClass="exit" presetSubtype="0" fill="hold" nodeType="withEffect">
                                  <p:stCondLst>
                                    <p:cond delay="0"/>
                                  </p:stCondLst>
                                  <p:childTnLst>
                                    <p:animEffect transition="out" filter="dissolve">
                                      <p:cBhvr>
                                        <p:cTn id="193" dur="500"/>
                                        <p:tgtEl>
                                          <p:spTgt spid="164"/>
                                        </p:tgtEl>
                                      </p:cBhvr>
                                    </p:animEffect>
                                    <p:set>
                                      <p:cBhvr>
                                        <p:cTn id="194" dur="1" fill="hold">
                                          <p:stCondLst>
                                            <p:cond delay="499"/>
                                          </p:stCondLst>
                                        </p:cTn>
                                        <p:tgtEl>
                                          <p:spTgt spid="164"/>
                                        </p:tgtEl>
                                        <p:attrNameLst>
                                          <p:attrName>style.visibility</p:attrName>
                                        </p:attrNameLst>
                                      </p:cBhvr>
                                      <p:to>
                                        <p:strVal val="hidden"/>
                                      </p:to>
                                    </p:set>
                                  </p:childTnLst>
                                </p:cTn>
                              </p:par>
                              <p:par>
                                <p:cTn id="195" presetID="9" presetClass="exit" presetSubtype="0" fill="hold" nodeType="withEffect">
                                  <p:stCondLst>
                                    <p:cond delay="0"/>
                                  </p:stCondLst>
                                  <p:childTnLst>
                                    <p:animEffect transition="out" filter="dissolve">
                                      <p:cBhvr>
                                        <p:cTn id="196" dur="500"/>
                                        <p:tgtEl>
                                          <p:spTgt spid="171"/>
                                        </p:tgtEl>
                                      </p:cBhvr>
                                    </p:animEffect>
                                    <p:set>
                                      <p:cBhvr>
                                        <p:cTn id="197" dur="1" fill="hold">
                                          <p:stCondLst>
                                            <p:cond delay="499"/>
                                          </p:stCondLst>
                                        </p:cTn>
                                        <p:tgtEl>
                                          <p:spTgt spid="171"/>
                                        </p:tgtEl>
                                        <p:attrNameLst>
                                          <p:attrName>style.visibility</p:attrName>
                                        </p:attrNameLst>
                                      </p:cBhvr>
                                      <p:to>
                                        <p:strVal val="hidden"/>
                                      </p:to>
                                    </p:set>
                                  </p:childTnLst>
                                </p:cTn>
                              </p:par>
                              <p:par>
                                <p:cTn id="198" presetID="9" presetClass="exit" presetSubtype="0" fill="hold" grpId="1" nodeType="withEffect">
                                  <p:stCondLst>
                                    <p:cond delay="0"/>
                                  </p:stCondLst>
                                  <p:childTnLst>
                                    <p:animEffect transition="out" filter="dissolve">
                                      <p:cBhvr>
                                        <p:cTn id="199" dur="500"/>
                                        <p:tgtEl>
                                          <p:spTgt spid="168"/>
                                        </p:tgtEl>
                                      </p:cBhvr>
                                    </p:animEffect>
                                    <p:set>
                                      <p:cBhvr>
                                        <p:cTn id="200" dur="1" fill="hold">
                                          <p:stCondLst>
                                            <p:cond delay="499"/>
                                          </p:stCondLst>
                                        </p:cTn>
                                        <p:tgtEl>
                                          <p:spTgt spid="168"/>
                                        </p:tgtEl>
                                        <p:attrNameLst>
                                          <p:attrName>style.visibility</p:attrName>
                                        </p:attrNameLst>
                                      </p:cBhvr>
                                      <p:to>
                                        <p:strVal val="hidden"/>
                                      </p:to>
                                    </p:set>
                                  </p:childTnLst>
                                </p:cTn>
                              </p:par>
                              <p:par>
                                <p:cTn id="201" presetID="9" presetClass="exit" presetSubtype="0" fill="hold" grpId="1" nodeType="withEffect">
                                  <p:stCondLst>
                                    <p:cond delay="0"/>
                                  </p:stCondLst>
                                  <p:childTnLst>
                                    <p:animEffect transition="out" filter="dissolve">
                                      <p:cBhvr>
                                        <p:cTn id="202" dur="500"/>
                                        <p:tgtEl>
                                          <p:spTgt spid="169"/>
                                        </p:tgtEl>
                                      </p:cBhvr>
                                    </p:animEffect>
                                    <p:set>
                                      <p:cBhvr>
                                        <p:cTn id="203" dur="1" fill="hold">
                                          <p:stCondLst>
                                            <p:cond delay="499"/>
                                          </p:stCondLst>
                                        </p:cTn>
                                        <p:tgtEl>
                                          <p:spTgt spid="169"/>
                                        </p:tgtEl>
                                        <p:attrNameLst>
                                          <p:attrName>style.visibility</p:attrName>
                                        </p:attrNameLst>
                                      </p:cBhvr>
                                      <p:to>
                                        <p:strVal val="hidden"/>
                                      </p:to>
                                    </p:set>
                                  </p:childTnLst>
                                </p:cTn>
                              </p:par>
                              <p:par>
                                <p:cTn id="204" presetID="9" presetClass="exit" presetSubtype="0" fill="hold" grpId="1" nodeType="withEffect">
                                  <p:stCondLst>
                                    <p:cond delay="0"/>
                                  </p:stCondLst>
                                  <p:childTnLst>
                                    <p:animEffect transition="out" filter="dissolve">
                                      <p:cBhvr>
                                        <p:cTn id="205" dur="500"/>
                                        <p:tgtEl>
                                          <p:spTgt spid="170"/>
                                        </p:tgtEl>
                                      </p:cBhvr>
                                    </p:animEffect>
                                    <p:set>
                                      <p:cBhvr>
                                        <p:cTn id="206" dur="1" fill="hold">
                                          <p:stCondLst>
                                            <p:cond delay="499"/>
                                          </p:stCondLst>
                                        </p:cTn>
                                        <p:tgtEl>
                                          <p:spTgt spid="170"/>
                                        </p:tgtEl>
                                        <p:attrNameLst>
                                          <p:attrName>style.visibility</p:attrName>
                                        </p:attrNameLst>
                                      </p:cBhvr>
                                      <p:to>
                                        <p:strVal val="hidden"/>
                                      </p:to>
                                    </p:set>
                                  </p:childTnLst>
                                </p:cTn>
                              </p:par>
                              <p:par>
                                <p:cTn id="207" presetID="9" presetClass="exit" presetSubtype="0" fill="hold" grpId="1" nodeType="withEffect">
                                  <p:stCondLst>
                                    <p:cond delay="0"/>
                                  </p:stCondLst>
                                  <p:childTnLst>
                                    <p:animEffect transition="out" filter="dissolve">
                                      <p:cBhvr>
                                        <p:cTn id="208" dur="500"/>
                                        <p:tgtEl>
                                          <p:spTgt spid="113"/>
                                        </p:tgtEl>
                                      </p:cBhvr>
                                    </p:animEffect>
                                    <p:set>
                                      <p:cBhvr>
                                        <p:cTn id="209" dur="1" fill="hold">
                                          <p:stCondLst>
                                            <p:cond delay="499"/>
                                          </p:stCondLst>
                                        </p:cTn>
                                        <p:tgtEl>
                                          <p:spTgt spid="113"/>
                                        </p:tgtEl>
                                        <p:attrNameLst>
                                          <p:attrName>style.visibility</p:attrName>
                                        </p:attrNameLst>
                                      </p:cBhvr>
                                      <p:to>
                                        <p:strVal val="hidden"/>
                                      </p:to>
                                    </p:set>
                                  </p:childTnLst>
                                </p:cTn>
                              </p:par>
                              <p:par>
                                <p:cTn id="210" presetID="9" presetClass="exit" presetSubtype="0" fill="hold" nodeType="withEffect">
                                  <p:stCondLst>
                                    <p:cond delay="0"/>
                                  </p:stCondLst>
                                  <p:childTnLst>
                                    <p:animEffect transition="out" filter="dissolve">
                                      <p:cBhvr>
                                        <p:cTn id="211" dur="500"/>
                                        <p:tgtEl>
                                          <p:spTgt spid="160"/>
                                        </p:tgtEl>
                                      </p:cBhvr>
                                    </p:animEffect>
                                    <p:set>
                                      <p:cBhvr>
                                        <p:cTn id="212" dur="1" fill="hold">
                                          <p:stCondLst>
                                            <p:cond delay="499"/>
                                          </p:stCondLst>
                                        </p:cTn>
                                        <p:tgtEl>
                                          <p:spTgt spid="160"/>
                                        </p:tgtEl>
                                        <p:attrNameLst>
                                          <p:attrName>style.visibility</p:attrName>
                                        </p:attrNameLst>
                                      </p:cBhvr>
                                      <p:to>
                                        <p:strVal val="hidden"/>
                                      </p:to>
                                    </p:set>
                                  </p:childTnLst>
                                </p:cTn>
                              </p:par>
                              <p:par>
                                <p:cTn id="213" presetID="9" presetClass="exit" presetSubtype="0" fill="hold" grpId="1" nodeType="withEffect">
                                  <p:stCondLst>
                                    <p:cond delay="0"/>
                                  </p:stCondLst>
                                  <p:childTnLst>
                                    <p:animEffect transition="out" filter="dissolve">
                                      <p:cBhvr>
                                        <p:cTn id="214" dur="500"/>
                                        <p:tgtEl>
                                          <p:spTgt spid="114"/>
                                        </p:tgtEl>
                                      </p:cBhvr>
                                    </p:animEffect>
                                    <p:set>
                                      <p:cBhvr>
                                        <p:cTn id="215" dur="1" fill="hold">
                                          <p:stCondLst>
                                            <p:cond delay="499"/>
                                          </p:stCondLst>
                                        </p:cTn>
                                        <p:tgtEl>
                                          <p:spTgt spid="114"/>
                                        </p:tgtEl>
                                        <p:attrNameLst>
                                          <p:attrName>style.visibility</p:attrName>
                                        </p:attrNameLst>
                                      </p:cBhvr>
                                      <p:to>
                                        <p:strVal val="hidden"/>
                                      </p:to>
                                    </p:set>
                                  </p:childTnLst>
                                </p:cTn>
                              </p:par>
                              <p:par>
                                <p:cTn id="216" presetID="9" presetClass="exit" presetSubtype="0" fill="hold" grpId="1" nodeType="withEffect">
                                  <p:stCondLst>
                                    <p:cond delay="0"/>
                                  </p:stCondLst>
                                  <p:childTnLst>
                                    <p:animEffect transition="out" filter="dissolve">
                                      <p:cBhvr>
                                        <p:cTn id="217" dur="500"/>
                                        <p:tgtEl>
                                          <p:spTgt spid="115"/>
                                        </p:tgtEl>
                                      </p:cBhvr>
                                    </p:animEffect>
                                    <p:set>
                                      <p:cBhvr>
                                        <p:cTn id="218" dur="1" fill="hold">
                                          <p:stCondLst>
                                            <p:cond delay="499"/>
                                          </p:stCondLst>
                                        </p:cTn>
                                        <p:tgtEl>
                                          <p:spTgt spid="115"/>
                                        </p:tgtEl>
                                        <p:attrNameLst>
                                          <p:attrName>style.visibility</p:attrName>
                                        </p:attrNameLst>
                                      </p:cBhvr>
                                      <p:to>
                                        <p:strVal val="hidden"/>
                                      </p:to>
                                    </p:set>
                                  </p:childTnLst>
                                </p:cTn>
                              </p:par>
                              <p:par>
                                <p:cTn id="219" presetID="9" presetClass="exit" presetSubtype="0" fill="hold" grpId="1" nodeType="withEffect">
                                  <p:stCondLst>
                                    <p:cond delay="0"/>
                                  </p:stCondLst>
                                  <p:childTnLst>
                                    <p:animEffect transition="out" filter="dissolve">
                                      <p:cBhvr>
                                        <p:cTn id="220" dur="500"/>
                                        <p:tgtEl>
                                          <p:spTgt spid="119"/>
                                        </p:tgtEl>
                                      </p:cBhvr>
                                    </p:animEffect>
                                    <p:set>
                                      <p:cBhvr>
                                        <p:cTn id="221" dur="1" fill="hold">
                                          <p:stCondLst>
                                            <p:cond delay="499"/>
                                          </p:stCondLst>
                                        </p:cTn>
                                        <p:tgtEl>
                                          <p:spTgt spid="119"/>
                                        </p:tgtEl>
                                        <p:attrNameLst>
                                          <p:attrName>style.visibility</p:attrName>
                                        </p:attrNameLst>
                                      </p:cBhvr>
                                      <p:to>
                                        <p:strVal val="hidden"/>
                                      </p:to>
                                    </p:set>
                                  </p:childTnLst>
                                </p:cTn>
                              </p:par>
                              <p:par>
                                <p:cTn id="222" presetID="9" presetClass="exit" presetSubtype="0" fill="hold" nodeType="withEffect">
                                  <p:stCondLst>
                                    <p:cond delay="0"/>
                                  </p:stCondLst>
                                  <p:childTnLst>
                                    <p:animEffect transition="out" filter="dissolve">
                                      <p:cBhvr>
                                        <p:cTn id="223" dur="500"/>
                                        <p:tgtEl>
                                          <p:spTgt spid="159"/>
                                        </p:tgtEl>
                                      </p:cBhvr>
                                    </p:animEffect>
                                    <p:set>
                                      <p:cBhvr>
                                        <p:cTn id="224" dur="1" fill="hold">
                                          <p:stCondLst>
                                            <p:cond delay="499"/>
                                          </p:stCondLst>
                                        </p:cTn>
                                        <p:tgtEl>
                                          <p:spTgt spid="159"/>
                                        </p:tgtEl>
                                        <p:attrNameLst>
                                          <p:attrName>style.visibility</p:attrName>
                                        </p:attrNameLst>
                                      </p:cBhvr>
                                      <p:to>
                                        <p:strVal val="hidden"/>
                                      </p:to>
                                    </p:set>
                                  </p:childTnLst>
                                </p:cTn>
                              </p:par>
                              <p:par>
                                <p:cTn id="225" presetID="9" presetClass="exit" presetSubtype="0" fill="hold" nodeType="withEffect">
                                  <p:stCondLst>
                                    <p:cond delay="0"/>
                                  </p:stCondLst>
                                  <p:childTnLst>
                                    <p:animEffect transition="out" filter="dissolve">
                                      <p:cBhvr>
                                        <p:cTn id="226" dur="500"/>
                                        <p:tgtEl>
                                          <p:spTgt spid="158"/>
                                        </p:tgtEl>
                                      </p:cBhvr>
                                    </p:animEffect>
                                    <p:set>
                                      <p:cBhvr>
                                        <p:cTn id="227" dur="1" fill="hold">
                                          <p:stCondLst>
                                            <p:cond delay="499"/>
                                          </p:stCondLst>
                                        </p:cTn>
                                        <p:tgtEl>
                                          <p:spTgt spid="158"/>
                                        </p:tgtEl>
                                        <p:attrNameLst>
                                          <p:attrName>style.visibility</p:attrName>
                                        </p:attrNameLst>
                                      </p:cBhvr>
                                      <p:to>
                                        <p:strVal val="hidden"/>
                                      </p:to>
                                    </p:set>
                                  </p:childTnLst>
                                </p:cTn>
                              </p:par>
                              <p:par>
                                <p:cTn id="228" presetID="9" presetClass="exit" presetSubtype="0" fill="hold" grpId="1" nodeType="withEffect">
                                  <p:stCondLst>
                                    <p:cond delay="0"/>
                                  </p:stCondLst>
                                  <p:childTnLst>
                                    <p:animEffect transition="out" filter="dissolve">
                                      <p:cBhvr>
                                        <p:cTn id="229" dur="500"/>
                                        <p:tgtEl>
                                          <p:spTgt spid="120"/>
                                        </p:tgtEl>
                                      </p:cBhvr>
                                    </p:animEffect>
                                    <p:set>
                                      <p:cBhvr>
                                        <p:cTn id="230" dur="1" fill="hold">
                                          <p:stCondLst>
                                            <p:cond delay="499"/>
                                          </p:stCondLst>
                                        </p:cTn>
                                        <p:tgtEl>
                                          <p:spTgt spid="120"/>
                                        </p:tgtEl>
                                        <p:attrNameLst>
                                          <p:attrName>style.visibility</p:attrName>
                                        </p:attrNameLst>
                                      </p:cBhvr>
                                      <p:to>
                                        <p:strVal val="hidden"/>
                                      </p:to>
                                    </p:set>
                                  </p:childTnLst>
                                </p:cTn>
                              </p:par>
                              <p:par>
                                <p:cTn id="231" presetID="9" presetClass="exit" presetSubtype="0" fill="hold" grpId="1" nodeType="withEffect">
                                  <p:stCondLst>
                                    <p:cond delay="0"/>
                                  </p:stCondLst>
                                  <p:childTnLst>
                                    <p:animEffect transition="out" filter="dissolve">
                                      <p:cBhvr>
                                        <p:cTn id="232" dur="500"/>
                                        <p:tgtEl>
                                          <p:spTgt spid="121"/>
                                        </p:tgtEl>
                                      </p:cBhvr>
                                    </p:animEffect>
                                    <p:set>
                                      <p:cBhvr>
                                        <p:cTn id="233" dur="1" fill="hold">
                                          <p:stCondLst>
                                            <p:cond delay="499"/>
                                          </p:stCondLst>
                                        </p:cTn>
                                        <p:tgtEl>
                                          <p:spTgt spid="121"/>
                                        </p:tgtEl>
                                        <p:attrNameLst>
                                          <p:attrName>style.visibility</p:attrName>
                                        </p:attrNameLst>
                                      </p:cBhvr>
                                      <p:to>
                                        <p:strVal val="hidden"/>
                                      </p:to>
                                    </p:set>
                                  </p:childTnLst>
                                </p:cTn>
                              </p:par>
                              <p:par>
                                <p:cTn id="234" presetID="9" presetClass="exit" presetSubtype="0" fill="hold" grpId="1" nodeType="withEffect">
                                  <p:stCondLst>
                                    <p:cond delay="0"/>
                                  </p:stCondLst>
                                  <p:childTnLst>
                                    <p:animEffect transition="out" filter="dissolve">
                                      <p:cBhvr>
                                        <p:cTn id="235" dur="500"/>
                                        <p:tgtEl>
                                          <p:spTgt spid="149"/>
                                        </p:tgtEl>
                                      </p:cBhvr>
                                    </p:animEffect>
                                    <p:set>
                                      <p:cBhvr>
                                        <p:cTn id="236" dur="1" fill="hold">
                                          <p:stCondLst>
                                            <p:cond delay="499"/>
                                          </p:stCondLst>
                                        </p:cTn>
                                        <p:tgtEl>
                                          <p:spTgt spid="149"/>
                                        </p:tgtEl>
                                        <p:attrNameLst>
                                          <p:attrName>style.visibility</p:attrName>
                                        </p:attrNameLst>
                                      </p:cBhvr>
                                      <p:to>
                                        <p:strVal val="hidden"/>
                                      </p:to>
                                    </p:set>
                                  </p:childTnLst>
                                </p:cTn>
                              </p:par>
                              <p:par>
                                <p:cTn id="237" presetID="9" presetClass="exit" presetSubtype="0" fill="hold" grpId="1" nodeType="withEffect">
                                  <p:stCondLst>
                                    <p:cond delay="0"/>
                                  </p:stCondLst>
                                  <p:childTnLst>
                                    <p:animEffect transition="out" filter="dissolve">
                                      <p:cBhvr>
                                        <p:cTn id="238" dur="500"/>
                                        <p:tgtEl>
                                          <p:spTgt spid="151"/>
                                        </p:tgtEl>
                                      </p:cBhvr>
                                    </p:animEffect>
                                    <p:set>
                                      <p:cBhvr>
                                        <p:cTn id="239" dur="1" fill="hold">
                                          <p:stCondLst>
                                            <p:cond delay="499"/>
                                          </p:stCondLst>
                                        </p:cTn>
                                        <p:tgtEl>
                                          <p:spTgt spid="151"/>
                                        </p:tgtEl>
                                        <p:attrNameLst>
                                          <p:attrName>style.visibility</p:attrName>
                                        </p:attrNameLst>
                                      </p:cBhvr>
                                      <p:to>
                                        <p:strVal val="hidden"/>
                                      </p:to>
                                    </p:set>
                                  </p:childTnLst>
                                </p:cTn>
                              </p:par>
                              <p:par>
                                <p:cTn id="240" presetID="9" presetClass="exit" presetSubtype="0" fill="hold" grpId="1" nodeType="withEffect">
                                  <p:stCondLst>
                                    <p:cond delay="0"/>
                                  </p:stCondLst>
                                  <p:childTnLst>
                                    <p:animEffect transition="out" filter="dissolve">
                                      <p:cBhvr>
                                        <p:cTn id="241" dur="500"/>
                                        <p:tgtEl>
                                          <p:spTgt spid="153"/>
                                        </p:tgtEl>
                                      </p:cBhvr>
                                    </p:animEffect>
                                    <p:set>
                                      <p:cBhvr>
                                        <p:cTn id="242" dur="1" fill="hold">
                                          <p:stCondLst>
                                            <p:cond delay="499"/>
                                          </p:stCondLst>
                                        </p:cTn>
                                        <p:tgtEl>
                                          <p:spTgt spid="153"/>
                                        </p:tgtEl>
                                        <p:attrNameLst>
                                          <p:attrName>style.visibility</p:attrName>
                                        </p:attrNameLst>
                                      </p:cBhvr>
                                      <p:to>
                                        <p:strVal val="hidden"/>
                                      </p:to>
                                    </p:set>
                                  </p:childTnLst>
                                </p:cTn>
                              </p:par>
                              <p:par>
                                <p:cTn id="243" presetID="9" presetClass="exit" presetSubtype="0" fill="hold" grpId="1" nodeType="withEffect">
                                  <p:stCondLst>
                                    <p:cond delay="0"/>
                                  </p:stCondLst>
                                  <p:childTnLst>
                                    <p:animEffect transition="out" filter="dissolve">
                                      <p:cBhvr>
                                        <p:cTn id="244" dur="500"/>
                                        <p:tgtEl>
                                          <p:spTgt spid="152"/>
                                        </p:tgtEl>
                                      </p:cBhvr>
                                    </p:animEffect>
                                    <p:set>
                                      <p:cBhvr>
                                        <p:cTn id="245" dur="1" fill="hold">
                                          <p:stCondLst>
                                            <p:cond delay="499"/>
                                          </p:stCondLst>
                                        </p:cTn>
                                        <p:tgtEl>
                                          <p:spTgt spid="152"/>
                                        </p:tgtEl>
                                        <p:attrNameLst>
                                          <p:attrName>style.visibility</p:attrName>
                                        </p:attrNameLst>
                                      </p:cBhvr>
                                      <p:to>
                                        <p:strVal val="hidden"/>
                                      </p:to>
                                    </p:set>
                                  </p:childTnLst>
                                </p:cTn>
                              </p:par>
                              <p:par>
                                <p:cTn id="246" presetID="9" presetClass="exit" presetSubtype="0" fill="hold" nodeType="withEffect">
                                  <p:stCondLst>
                                    <p:cond delay="0"/>
                                  </p:stCondLst>
                                  <p:childTnLst>
                                    <p:animEffect transition="out" filter="dissolve">
                                      <p:cBhvr>
                                        <p:cTn id="247" dur="500"/>
                                        <p:tgtEl>
                                          <p:spTgt spid="162"/>
                                        </p:tgtEl>
                                      </p:cBhvr>
                                    </p:animEffect>
                                    <p:set>
                                      <p:cBhvr>
                                        <p:cTn id="248" dur="1" fill="hold">
                                          <p:stCondLst>
                                            <p:cond delay="499"/>
                                          </p:stCondLst>
                                        </p:cTn>
                                        <p:tgtEl>
                                          <p:spTgt spid="162"/>
                                        </p:tgtEl>
                                        <p:attrNameLst>
                                          <p:attrName>style.visibility</p:attrName>
                                        </p:attrNameLst>
                                      </p:cBhvr>
                                      <p:to>
                                        <p:strVal val="hidden"/>
                                      </p:to>
                                    </p:set>
                                  </p:childTnLst>
                                </p:cTn>
                              </p:par>
                              <p:par>
                                <p:cTn id="249" presetID="9" presetClass="exit" presetSubtype="0" fill="hold" nodeType="withEffect">
                                  <p:stCondLst>
                                    <p:cond delay="0"/>
                                  </p:stCondLst>
                                  <p:childTnLst>
                                    <p:animEffect transition="out" filter="dissolve">
                                      <p:cBhvr>
                                        <p:cTn id="250" dur="500"/>
                                        <p:tgtEl>
                                          <p:spTgt spid="157"/>
                                        </p:tgtEl>
                                      </p:cBhvr>
                                    </p:animEffect>
                                    <p:set>
                                      <p:cBhvr>
                                        <p:cTn id="251" dur="1" fill="hold">
                                          <p:stCondLst>
                                            <p:cond delay="499"/>
                                          </p:stCondLst>
                                        </p:cTn>
                                        <p:tgtEl>
                                          <p:spTgt spid="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113" grpId="0" animBg="1"/>
      <p:bldP spid="113" grpId="1" animBg="1"/>
      <p:bldP spid="114" grpId="0" animBg="1"/>
      <p:bldP spid="114" grpId="1" animBg="1"/>
      <p:bldP spid="115" grpId="0" animBg="1"/>
      <p:bldP spid="115" grpId="1" animBg="1"/>
      <p:bldP spid="119" grpId="0" animBg="1"/>
      <p:bldP spid="119" grpId="1" animBg="1"/>
      <p:bldP spid="120" grpId="0" animBg="1"/>
      <p:bldP spid="120" grpId="1" animBg="1"/>
      <p:bldP spid="121" grpId="0" animBg="1"/>
      <p:bldP spid="121" grpId="1" animBg="1"/>
      <p:bldP spid="149" grpId="0" animBg="1"/>
      <p:bldP spid="149" grpId="1" animBg="1"/>
      <p:bldP spid="151" grpId="0" animBg="1"/>
      <p:bldP spid="151" grpId="1" animBg="1"/>
      <p:bldP spid="152" grpId="0" animBg="1"/>
      <p:bldP spid="152" grpId="1" animBg="1"/>
      <p:bldP spid="153" grpId="0" animBg="1"/>
      <p:bldP spid="153" grpId="1" animBg="1"/>
      <p:bldP spid="168" grpId="0" animBg="1"/>
      <p:bldP spid="168" grpId="1" animBg="1"/>
      <p:bldP spid="169" grpId="0" animBg="1"/>
      <p:bldP spid="169" grpId="1" animBg="1"/>
      <p:bldP spid="170" grpId="0" animBg="1"/>
      <p:bldP spid="17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AB7E6A05-E9FC-8F44-B052-BCC8E606668A}"/>
              </a:ext>
            </a:extLst>
          </p:cNvPr>
          <p:cNvGrpSpPr/>
          <p:nvPr/>
        </p:nvGrpSpPr>
        <p:grpSpPr>
          <a:xfrm>
            <a:off x="399047" y="4824898"/>
            <a:ext cx="9551162" cy="1123872"/>
            <a:chOff x="1013898" y="4328999"/>
            <a:chExt cx="8924186" cy="1160202"/>
          </a:xfrm>
        </p:grpSpPr>
        <p:sp>
          <p:nvSpPr>
            <p:cNvPr id="116" name="Right Brace 115">
              <a:extLst>
                <a:ext uri="{FF2B5EF4-FFF2-40B4-BE49-F238E27FC236}">
                  <a16:creationId xmlns:a16="http://schemas.microsoft.com/office/drawing/2014/main" id="{7A2D00C6-43A4-E742-B492-30880AA8224D}"/>
                </a:ext>
              </a:extLst>
            </p:cNvPr>
            <p:cNvSpPr/>
            <p:nvPr/>
          </p:nvSpPr>
          <p:spPr>
            <a:xfrm rot="5400000">
              <a:off x="5044517" y="298380"/>
              <a:ext cx="862948" cy="8924186"/>
            </a:xfrm>
            <a:prstGeom prst="rightBrace">
              <a:avLst/>
            </a:prstGeom>
            <a:noFill/>
            <a:ln w="25400">
              <a:solidFill>
                <a:schemeClr val="tx1">
                  <a:alpha val="60000"/>
                </a:schemeClr>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o-RO" sz="1400"/>
            </a:p>
          </p:txBody>
        </p:sp>
        <p:sp>
          <p:nvSpPr>
            <p:cNvPr id="117" name="Rounded Rectangle 116">
              <a:extLst>
                <a:ext uri="{FF2B5EF4-FFF2-40B4-BE49-F238E27FC236}">
                  <a16:creationId xmlns:a16="http://schemas.microsoft.com/office/drawing/2014/main" id="{BA84F207-CA20-564A-A38E-52D760875DB0}"/>
                </a:ext>
              </a:extLst>
            </p:cNvPr>
            <p:cNvSpPr/>
            <p:nvPr/>
          </p:nvSpPr>
          <p:spPr>
            <a:xfrm>
              <a:off x="4055102" y="5140978"/>
              <a:ext cx="2867450" cy="348223"/>
            </a:xfrm>
            <a:prstGeom prst="round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400" dirty="0"/>
                <a:t>Practici anticoncurențiale (art. 4 LC)</a:t>
              </a:r>
            </a:p>
          </p:txBody>
        </p:sp>
      </p:grpSp>
      <p:grpSp>
        <p:nvGrpSpPr>
          <p:cNvPr id="73" name="Group 72">
            <a:extLst>
              <a:ext uri="{FF2B5EF4-FFF2-40B4-BE49-F238E27FC236}">
                <a16:creationId xmlns:a16="http://schemas.microsoft.com/office/drawing/2014/main" id="{9B92CDC8-3663-8C41-B900-676CDEB9640D}"/>
              </a:ext>
            </a:extLst>
          </p:cNvPr>
          <p:cNvGrpSpPr/>
          <p:nvPr/>
        </p:nvGrpSpPr>
        <p:grpSpPr>
          <a:xfrm>
            <a:off x="4177441" y="6030009"/>
            <a:ext cx="7676653" cy="1422266"/>
            <a:chOff x="1013898" y="4328999"/>
            <a:chExt cx="8924186" cy="2016755"/>
          </a:xfrm>
        </p:grpSpPr>
        <p:sp>
          <p:nvSpPr>
            <p:cNvPr id="75" name="Right Brace 74">
              <a:extLst>
                <a:ext uri="{FF2B5EF4-FFF2-40B4-BE49-F238E27FC236}">
                  <a16:creationId xmlns:a16="http://schemas.microsoft.com/office/drawing/2014/main" id="{1F474E66-F0D2-7046-BF04-9F1E107B24BA}"/>
                </a:ext>
              </a:extLst>
            </p:cNvPr>
            <p:cNvSpPr/>
            <p:nvPr/>
          </p:nvSpPr>
          <p:spPr>
            <a:xfrm rot="5400000">
              <a:off x="5044517" y="298380"/>
              <a:ext cx="862948" cy="8924186"/>
            </a:xfrm>
            <a:prstGeom prst="rightBrace">
              <a:avLst/>
            </a:prstGeom>
            <a:noFill/>
            <a:ln w="25400">
              <a:solidFill>
                <a:schemeClr val="tx1">
                  <a:alpha val="60000"/>
                </a:schemeClr>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o-RO" sz="1400"/>
            </a:p>
          </p:txBody>
        </p:sp>
        <p:sp>
          <p:nvSpPr>
            <p:cNvPr id="76" name="Rounded Rectangle 75">
              <a:extLst>
                <a:ext uri="{FF2B5EF4-FFF2-40B4-BE49-F238E27FC236}">
                  <a16:creationId xmlns:a16="http://schemas.microsoft.com/office/drawing/2014/main" id="{F46EBBDF-5171-5B4B-9BD3-897EAB1033DB}"/>
                </a:ext>
              </a:extLst>
            </p:cNvPr>
            <p:cNvSpPr/>
            <p:nvPr/>
          </p:nvSpPr>
          <p:spPr>
            <a:xfrm>
              <a:off x="4042946" y="5191449"/>
              <a:ext cx="2867450" cy="1154305"/>
            </a:xfrm>
            <a:prstGeom prst="round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400" dirty="0"/>
                <a:t>Întreprinderea poate fi amendată de CC cu % din cifra de afaceri</a:t>
              </a:r>
            </a:p>
          </p:txBody>
        </p:sp>
      </p:grpSp>
      <p:grpSp>
        <p:nvGrpSpPr>
          <p:cNvPr id="77" name="Group 76">
            <a:extLst>
              <a:ext uri="{FF2B5EF4-FFF2-40B4-BE49-F238E27FC236}">
                <a16:creationId xmlns:a16="http://schemas.microsoft.com/office/drawing/2014/main" id="{2C5678C3-7846-CF40-8BDB-AC3029216CEA}"/>
              </a:ext>
            </a:extLst>
          </p:cNvPr>
          <p:cNvGrpSpPr/>
          <p:nvPr/>
        </p:nvGrpSpPr>
        <p:grpSpPr>
          <a:xfrm>
            <a:off x="318901" y="6058307"/>
            <a:ext cx="3296216" cy="1399373"/>
            <a:chOff x="1010876" y="4350673"/>
            <a:chExt cx="8888054" cy="1661147"/>
          </a:xfrm>
        </p:grpSpPr>
        <p:sp>
          <p:nvSpPr>
            <p:cNvPr id="79" name="Right Brace 78">
              <a:extLst>
                <a:ext uri="{FF2B5EF4-FFF2-40B4-BE49-F238E27FC236}">
                  <a16:creationId xmlns:a16="http://schemas.microsoft.com/office/drawing/2014/main" id="{A9E096CE-6745-114C-AB81-641E1AFE1F3F}"/>
                </a:ext>
              </a:extLst>
            </p:cNvPr>
            <p:cNvSpPr/>
            <p:nvPr/>
          </p:nvSpPr>
          <p:spPr>
            <a:xfrm rot="5400000">
              <a:off x="5093694" y="267855"/>
              <a:ext cx="722417" cy="8888054"/>
            </a:xfrm>
            <a:prstGeom prst="rightBrace">
              <a:avLst>
                <a:gd name="adj1" fmla="val 8333"/>
                <a:gd name="adj2" fmla="val 50000"/>
              </a:avLst>
            </a:prstGeom>
            <a:noFill/>
            <a:ln w="25400">
              <a:solidFill>
                <a:schemeClr val="tx1">
                  <a:alpha val="60000"/>
                </a:schemeClr>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o-RO" sz="1400"/>
            </a:p>
          </p:txBody>
        </p:sp>
        <p:sp>
          <p:nvSpPr>
            <p:cNvPr id="80" name="Rounded Rectangle 79">
              <a:extLst>
                <a:ext uri="{FF2B5EF4-FFF2-40B4-BE49-F238E27FC236}">
                  <a16:creationId xmlns:a16="http://schemas.microsoft.com/office/drawing/2014/main" id="{9B6EE3C9-8843-F44A-8E1C-A3EB82062456}"/>
                </a:ext>
              </a:extLst>
            </p:cNvPr>
            <p:cNvSpPr/>
            <p:nvPr/>
          </p:nvSpPr>
          <p:spPr>
            <a:xfrm>
              <a:off x="1315636" y="5045495"/>
              <a:ext cx="8278534" cy="966325"/>
            </a:xfrm>
            <a:prstGeom prst="round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400" dirty="0"/>
                <a:t>Nu pot fi supuse amenzii pentru deciziile sale, cu excepția când este calificată ca „întreprindere”</a:t>
              </a:r>
            </a:p>
          </p:txBody>
        </p:sp>
      </p:grpSp>
      <p:sp>
        <p:nvSpPr>
          <p:cNvPr id="47" name="Rectangle 46">
            <a:extLst>
              <a:ext uri="{FF2B5EF4-FFF2-40B4-BE49-F238E27FC236}">
                <a16:creationId xmlns:a16="http://schemas.microsoft.com/office/drawing/2014/main" id="{16A82499-20D1-F24C-9F4C-72691196B768}"/>
              </a:ext>
            </a:extLst>
          </p:cNvPr>
          <p:cNvSpPr/>
          <p:nvPr/>
        </p:nvSpPr>
        <p:spPr>
          <a:xfrm>
            <a:off x="8872737" y="2738298"/>
            <a:ext cx="1315231" cy="304885"/>
          </a:xfrm>
          <a:prstGeom prst="rect">
            <a:avLst/>
          </a:prstGeom>
          <a:solidFill>
            <a:schemeClr val="bg2">
              <a:lumMod val="75000"/>
            </a:schemeClr>
          </a:solidFill>
          <a:effectLst>
            <a:outerShdw blurRad="50800" dist="38100" dir="16200000" rotWithShape="0">
              <a:prstClr val="black">
                <a:alpha val="40000"/>
              </a:prstClr>
            </a:outerShdw>
          </a:effectLst>
        </p:spPr>
        <p:txBody>
          <a:bodyPr rot="0" spcFirstLastPara="0" vertOverflow="overflow" horzOverflow="overflow" vert="horz" wrap="square" lIns="88577" tIns="44288" rIns="88577" bIns="44288" numCol="1" spcCol="0" rtlCol="0" fromWordArt="0" anchor="ctr" anchorCtr="0" forceAA="0" compatLnSpc="1">
            <a:prstTxWarp prst="textNoShape">
              <a:avLst/>
            </a:prstTxWarp>
            <a:spAutoFit/>
          </a:bodyPr>
          <a:lstStyle/>
          <a:p>
            <a:pPr algn="ctr"/>
            <a:r>
              <a:rPr lang="ro-RO" sz="1400" dirty="0"/>
              <a:t>Întreprinderi</a:t>
            </a:r>
          </a:p>
        </p:txBody>
      </p:sp>
      <p:cxnSp>
        <p:nvCxnSpPr>
          <p:cNvPr id="48" name="Straight Arrow Connector 47">
            <a:extLst>
              <a:ext uri="{FF2B5EF4-FFF2-40B4-BE49-F238E27FC236}">
                <a16:creationId xmlns:a16="http://schemas.microsoft.com/office/drawing/2014/main" id="{B02382F1-4359-DC4A-9453-0B587FFF61F4}"/>
              </a:ext>
            </a:extLst>
          </p:cNvPr>
          <p:cNvCxnSpPr>
            <a:cxnSpLocks/>
            <a:stCxn id="58" idx="2"/>
            <a:endCxn id="47" idx="0"/>
          </p:cNvCxnSpPr>
          <p:nvPr/>
        </p:nvCxnSpPr>
        <p:spPr>
          <a:xfrm>
            <a:off x="6150587" y="2024639"/>
            <a:ext cx="3379766" cy="713659"/>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A34EFB6A-744D-9D42-9FA2-7A2396F247CA}"/>
              </a:ext>
            </a:extLst>
          </p:cNvPr>
          <p:cNvSpPr/>
          <p:nvPr/>
        </p:nvSpPr>
        <p:spPr>
          <a:xfrm>
            <a:off x="809509" y="2738272"/>
            <a:ext cx="1623906" cy="307777"/>
          </a:xfrm>
          <a:prstGeom prst="rect">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Autorități publice</a:t>
            </a:r>
          </a:p>
        </p:txBody>
      </p:sp>
      <p:cxnSp>
        <p:nvCxnSpPr>
          <p:cNvPr id="51" name="Straight Arrow Connector 50">
            <a:extLst>
              <a:ext uri="{FF2B5EF4-FFF2-40B4-BE49-F238E27FC236}">
                <a16:creationId xmlns:a16="http://schemas.microsoft.com/office/drawing/2014/main" id="{2D569CCD-5C96-3242-A997-83EA7FF2D838}"/>
              </a:ext>
            </a:extLst>
          </p:cNvPr>
          <p:cNvCxnSpPr>
            <a:cxnSpLocks/>
            <a:stCxn id="58" idx="2"/>
            <a:endCxn id="50" idx="0"/>
          </p:cNvCxnSpPr>
          <p:nvPr/>
        </p:nvCxnSpPr>
        <p:spPr>
          <a:xfrm flipH="1">
            <a:off x="1621462" y="2024639"/>
            <a:ext cx="4529125" cy="713633"/>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D88ED2D9-9C07-5046-9E55-A3DF42453D22}"/>
              </a:ext>
            </a:extLst>
          </p:cNvPr>
          <p:cNvCxnSpPr>
            <a:cxnSpLocks/>
            <a:stCxn id="50" idx="2"/>
            <a:endCxn id="84" idx="0"/>
          </p:cNvCxnSpPr>
          <p:nvPr/>
        </p:nvCxnSpPr>
        <p:spPr>
          <a:xfrm flipH="1">
            <a:off x="1621460" y="3046049"/>
            <a:ext cx="2" cy="758812"/>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C640C222-C48F-4A49-B813-5BD71AFFF60A}"/>
              </a:ext>
            </a:extLst>
          </p:cNvPr>
          <p:cNvCxnSpPr>
            <a:cxnSpLocks/>
            <a:stCxn id="47" idx="2"/>
            <a:endCxn id="64" idx="0"/>
          </p:cNvCxnSpPr>
          <p:nvPr/>
        </p:nvCxnSpPr>
        <p:spPr>
          <a:xfrm flipH="1">
            <a:off x="5352167" y="3043183"/>
            <a:ext cx="4178186" cy="852427"/>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0B13B4DC-49A6-0441-83A4-8C2D5A84046C}"/>
              </a:ext>
            </a:extLst>
          </p:cNvPr>
          <p:cNvCxnSpPr>
            <a:cxnSpLocks/>
            <a:stCxn id="47" idx="2"/>
            <a:endCxn id="74" idx="0"/>
          </p:cNvCxnSpPr>
          <p:nvPr/>
        </p:nvCxnSpPr>
        <p:spPr>
          <a:xfrm flipH="1">
            <a:off x="7288358" y="3043183"/>
            <a:ext cx="2241995" cy="796824"/>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4638FD53-5BB2-EC42-826B-EB43B7FEE752}"/>
              </a:ext>
            </a:extLst>
          </p:cNvPr>
          <p:cNvCxnSpPr>
            <a:cxnSpLocks/>
            <a:stCxn id="47" idx="2"/>
            <a:endCxn id="70" idx="0"/>
          </p:cNvCxnSpPr>
          <p:nvPr/>
        </p:nvCxnSpPr>
        <p:spPr>
          <a:xfrm flipH="1">
            <a:off x="8971582" y="3043183"/>
            <a:ext cx="558771" cy="904536"/>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27EAF385-4D7D-9D47-83A2-A2E8916B8424}"/>
              </a:ext>
            </a:extLst>
          </p:cNvPr>
          <p:cNvCxnSpPr>
            <a:cxnSpLocks/>
            <a:stCxn id="47" idx="2"/>
            <a:endCxn id="67" idx="0"/>
          </p:cNvCxnSpPr>
          <p:nvPr/>
        </p:nvCxnSpPr>
        <p:spPr>
          <a:xfrm>
            <a:off x="9530353" y="3043183"/>
            <a:ext cx="1487169" cy="904537"/>
          </a:xfrm>
          <a:prstGeom prst="straightConnector1">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57" name="Group 56">
            <a:extLst>
              <a:ext uri="{FF2B5EF4-FFF2-40B4-BE49-F238E27FC236}">
                <a16:creationId xmlns:a16="http://schemas.microsoft.com/office/drawing/2014/main" id="{3D113C8A-8252-F648-8755-8F3C293DCBF9}"/>
              </a:ext>
            </a:extLst>
          </p:cNvPr>
          <p:cNvGrpSpPr/>
          <p:nvPr/>
        </p:nvGrpSpPr>
        <p:grpSpPr>
          <a:xfrm>
            <a:off x="4793481" y="457046"/>
            <a:ext cx="2488919" cy="1567593"/>
            <a:chOff x="4899083" y="606763"/>
            <a:chExt cx="2241947" cy="1618265"/>
          </a:xfrm>
        </p:grpSpPr>
        <p:sp>
          <p:nvSpPr>
            <p:cNvPr id="58" name="Rectangle 57">
              <a:extLst>
                <a:ext uri="{FF2B5EF4-FFF2-40B4-BE49-F238E27FC236}">
                  <a16:creationId xmlns:a16="http://schemas.microsoft.com/office/drawing/2014/main" id="{F835DA92-1EB1-E945-BC74-40E93D787B44}"/>
                </a:ext>
              </a:extLst>
            </p:cNvPr>
            <p:cNvSpPr/>
            <p:nvPr/>
          </p:nvSpPr>
          <p:spPr>
            <a:xfrm>
              <a:off x="5102020" y="795263"/>
              <a:ext cx="2039010" cy="1429765"/>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Legea concurenței se aplică faptelor care </a:t>
              </a:r>
              <a:r>
                <a:rPr lang="en-GB" sz="1400" dirty="0" err="1"/>
                <a:t>restrîng</a:t>
              </a:r>
              <a:r>
                <a:rPr lang="en-GB" sz="1400" dirty="0"/>
                <a:t>, </a:t>
              </a:r>
              <a:r>
                <a:rPr lang="en-GB" sz="1400" dirty="0" err="1"/>
                <a:t>împiedică</a:t>
              </a:r>
              <a:r>
                <a:rPr lang="en-GB" sz="1400" dirty="0"/>
                <a:t> </a:t>
              </a:r>
              <a:r>
                <a:rPr lang="en-GB" sz="1400" dirty="0" err="1"/>
                <a:t>sau</a:t>
              </a:r>
              <a:r>
                <a:rPr lang="en-GB" sz="1400" dirty="0"/>
                <a:t> </a:t>
              </a:r>
              <a:r>
                <a:rPr lang="en-GB" sz="1400" dirty="0" err="1"/>
                <a:t>denaturează</a:t>
              </a:r>
              <a:r>
                <a:rPr lang="en-GB" sz="1400" dirty="0"/>
                <a:t> </a:t>
              </a:r>
              <a:r>
                <a:rPr lang="en-GB" sz="1400" dirty="0" err="1"/>
                <a:t>concurenţa</a:t>
              </a:r>
              <a:r>
                <a:rPr lang="en-GB" sz="1400" dirty="0"/>
                <a:t> </a:t>
              </a:r>
              <a:r>
                <a:rPr lang="en-GB" sz="1400" dirty="0" err="1"/>
                <a:t>săvârșite</a:t>
              </a:r>
              <a:r>
                <a:rPr lang="en-GB" sz="1400" dirty="0"/>
                <a:t> de:</a:t>
              </a:r>
              <a:endParaRPr lang="ro-RO" sz="1400" dirty="0"/>
            </a:p>
          </p:txBody>
        </p:sp>
        <p:sp>
          <p:nvSpPr>
            <p:cNvPr id="59" name="Rectangle 58">
              <a:extLst>
                <a:ext uri="{FF2B5EF4-FFF2-40B4-BE49-F238E27FC236}">
                  <a16:creationId xmlns:a16="http://schemas.microsoft.com/office/drawing/2014/main" id="{52B716C0-469B-3F4E-91D8-E8C10D9FACEA}"/>
                </a:ext>
              </a:extLst>
            </p:cNvPr>
            <p:cNvSpPr/>
            <p:nvPr/>
          </p:nvSpPr>
          <p:spPr>
            <a:xfrm>
              <a:off x="4899083" y="606763"/>
              <a:ext cx="1333804" cy="317726"/>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2 (1) LC</a:t>
              </a:r>
            </a:p>
          </p:txBody>
        </p:sp>
      </p:grpSp>
      <p:grpSp>
        <p:nvGrpSpPr>
          <p:cNvPr id="66" name="Group 65">
            <a:extLst>
              <a:ext uri="{FF2B5EF4-FFF2-40B4-BE49-F238E27FC236}">
                <a16:creationId xmlns:a16="http://schemas.microsoft.com/office/drawing/2014/main" id="{59513104-A0D6-1046-B6D1-65DCAEEA3FE5}"/>
              </a:ext>
            </a:extLst>
          </p:cNvPr>
          <p:cNvGrpSpPr/>
          <p:nvPr/>
        </p:nvGrpSpPr>
        <p:grpSpPr>
          <a:xfrm>
            <a:off x="10187968" y="3739974"/>
            <a:ext cx="1475016" cy="730965"/>
            <a:chOff x="9896419" y="3563392"/>
            <a:chExt cx="1522696" cy="754595"/>
          </a:xfrm>
        </p:grpSpPr>
        <p:sp>
          <p:nvSpPr>
            <p:cNvPr id="67" name="Rectangle 66">
              <a:extLst>
                <a:ext uri="{FF2B5EF4-FFF2-40B4-BE49-F238E27FC236}">
                  <a16:creationId xmlns:a16="http://schemas.microsoft.com/office/drawing/2014/main" id="{BDC14EF5-E08D-FC44-A200-A0C569960CD4}"/>
                </a:ext>
              </a:extLst>
            </p:cNvPr>
            <p:cNvSpPr/>
            <p:nvPr/>
          </p:nvSpPr>
          <p:spPr>
            <a:xfrm>
              <a:off x="10086461" y="3777853"/>
              <a:ext cx="1332654" cy="540134"/>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Concentrare economică</a:t>
              </a:r>
            </a:p>
          </p:txBody>
        </p:sp>
        <p:sp>
          <p:nvSpPr>
            <p:cNvPr id="68" name="Rectangle 67">
              <a:extLst>
                <a:ext uri="{FF2B5EF4-FFF2-40B4-BE49-F238E27FC236}">
                  <a16:creationId xmlns:a16="http://schemas.microsoft.com/office/drawing/2014/main" id="{7EED8434-2FE4-634E-B605-AF63A7D7AF02}"/>
                </a:ext>
              </a:extLst>
            </p:cNvPr>
            <p:cNvSpPr/>
            <p:nvPr/>
          </p:nvSpPr>
          <p:spPr>
            <a:xfrm>
              <a:off x="9896419" y="3563392"/>
              <a:ext cx="1406024" cy="317727"/>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20-27 LC</a:t>
              </a:r>
            </a:p>
          </p:txBody>
        </p:sp>
      </p:grpSp>
      <p:grpSp>
        <p:nvGrpSpPr>
          <p:cNvPr id="69" name="Group 68">
            <a:extLst>
              <a:ext uri="{FF2B5EF4-FFF2-40B4-BE49-F238E27FC236}">
                <a16:creationId xmlns:a16="http://schemas.microsoft.com/office/drawing/2014/main" id="{53D5CD26-6247-004E-B2DA-EAE59F509BD4}"/>
              </a:ext>
            </a:extLst>
          </p:cNvPr>
          <p:cNvGrpSpPr/>
          <p:nvPr/>
        </p:nvGrpSpPr>
        <p:grpSpPr>
          <a:xfrm>
            <a:off x="8078627" y="3713017"/>
            <a:ext cx="1532460" cy="757919"/>
            <a:chOff x="8133588" y="3535566"/>
            <a:chExt cx="1581997" cy="782421"/>
          </a:xfrm>
        </p:grpSpPr>
        <p:sp>
          <p:nvSpPr>
            <p:cNvPr id="70" name="Rectangle 69">
              <a:extLst>
                <a:ext uri="{FF2B5EF4-FFF2-40B4-BE49-F238E27FC236}">
                  <a16:creationId xmlns:a16="http://schemas.microsoft.com/office/drawing/2014/main" id="{DE9BD6E9-AD41-5F46-B3BE-47A0A6805FC0}"/>
                </a:ext>
              </a:extLst>
            </p:cNvPr>
            <p:cNvSpPr/>
            <p:nvPr/>
          </p:nvSpPr>
          <p:spPr>
            <a:xfrm>
              <a:off x="8395230" y="3777853"/>
              <a:ext cx="1320355" cy="540134"/>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Concurența neloială</a:t>
              </a:r>
            </a:p>
          </p:txBody>
        </p:sp>
        <p:sp>
          <p:nvSpPr>
            <p:cNvPr id="71" name="Rectangle 70">
              <a:extLst>
                <a:ext uri="{FF2B5EF4-FFF2-40B4-BE49-F238E27FC236}">
                  <a16:creationId xmlns:a16="http://schemas.microsoft.com/office/drawing/2014/main" id="{AEB2F361-B570-FD49-8332-2298EF92214A}"/>
                </a:ext>
              </a:extLst>
            </p:cNvPr>
            <p:cNvSpPr/>
            <p:nvPr/>
          </p:nvSpPr>
          <p:spPr>
            <a:xfrm>
              <a:off x="8133588" y="3535566"/>
              <a:ext cx="1569671" cy="317727"/>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14-19 LC</a:t>
              </a:r>
            </a:p>
          </p:txBody>
        </p:sp>
      </p:grpSp>
      <p:grpSp>
        <p:nvGrpSpPr>
          <p:cNvPr id="72" name="Group 71">
            <a:extLst>
              <a:ext uri="{FF2B5EF4-FFF2-40B4-BE49-F238E27FC236}">
                <a16:creationId xmlns:a16="http://schemas.microsoft.com/office/drawing/2014/main" id="{5CA187DE-B786-9842-9660-39F049182863}"/>
              </a:ext>
            </a:extLst>
          </p:cNvPr>
          <p:cNvGrpSpPr/>
          <p:nvPr/>
        </p:nvGrpSpPr>
        <p:grpSpPr>
          <a:xfrm>
            <a:off x="6378070" y="3596273"/>
            <a:ext cx="1572120" cy="982396"/>
            <a:chOff x="6378061" y="3415037"/>
            <a:chExt cx="1622939" cy="1014152"/>
          </a:xfrm>
        </p:grpSpPr>
        <p:sp>
          <p:nvSpPr>
            <p:cNvPr id="74" name="Rectangle 73">
              <a:extLst>
                <a:ext uri="{FF2B5EF4-FFF2-40B4-BE49-F238E27FC236}">
                  <a16:creationId xmlns:a16="http://schemas.microsoft.com/office/drawing/2014/main" id="{10C8734B-E53F-8448-B303-42435F3F3958}"/>
                </a:ext>
              </a:extLst>
            </p:cNvPr>
            <p:cNvSpPr/>
            <p:nvPr/>
          </p:nvSpPr>
          <p:spPr>
            <a:xfrm>
              <a:off x="6634549" y="3666648"/>
              <a:ext cx="1366451" cy="762541"/>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Abuz de poziție dominantă</a:t>
              </a:r>
            </a:p>
          </p:txBody>
        </p:sp>
        <p:sp>
          <p:nvSpPr>
            <p:cNvPr id="82" name="Rectangle 81">
              <a:extLst>
                <a:ext uri="{FF2B5EF4-FFF2-40B4-BE49-F238E27FC236}">
                  <a16:creationId xmlns:a16="http://schemas.microsoft.com/office/drawing/2014/main" id="{01DD5811-5623-2342-BF0E-8FED5E2F1DF4}"/>
                </a:ext>
              </a:extLst>
            </p:cNvPr>
            <p:cNvSpPr/>
            <p:nvPr/>
          </p:nvSpPr>
          <p:spPr>
            <a:xfrm>
              <a:off x="6378061" y="3415037"/>
              <a:ext cx="1521700" cy="317726"/>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10-11 LC</a:t>
              </a:r>
            </a:p>
          </p:txBody>
        </p:sp>
      </p:grpSp>
      <p:grpSp>
        <p:nvGrpSpPr>
          <p:cNvPr id="83" name="Group 82">
            <a:extLst>
              <a:ext uri="{FF2B5EF4-FFF2-40B4-BE49-F238E27FC236}">
                <a16:creationId xmlns:a16="http://schemas.microsoft.com/office/drawing/2014/main" id="{E5662AA4-97BA-3A46-9D47-84A059954B1F}"/>
              </a:ext>
            </a:extLst>
          </p:cNvPr>
          <p:cNvGrpSpPr/>
          <p:nvPr/>
        </p:nvGrpSpPr>
        <p:grpSpPr>
          <a:xfrm>
            <a:off x="490452" y="3560369"/>
            <a:ext cx="2001347" cy="1414044"/>
            <a:chOff x="1097650" y="3376507"/>
            <a:chExt cx="2066041" cy="1459753"/>
          </a:xfrm>
        </p:grpSpPr>
        <p:sp>
          <p:nvSpPr>
            <p:cNvPr id="84" name="Rectangle 83">
              <a:extLst>
                <a:ext uri="{FF2B5EF4-FFF2-40B4-BE49-F238E27FC236}">
                  <a16:creationId xmlns:a16="http://schemas.microsoft.com/office/drawing/2014/main" id="{4CD48CBF-C78F-0C4C-9389-9DC921BC2EC0}"/>
                </a:ext>
              </a:extLst>
            </p:cNvPr>
            <p:cNvSpPr/>
            <p:nvPr/>
          </p:nvSpPr>
          <p:spPr>
            <a:xfrm>
              <a:off x="1366742" y="3628903"/>
              <a:ext cx="1796949" cy="1207357"/>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prin deciziile și actele adoptate influențează direct sau indirect </a:t>
              </a:r>
              <a:r>
                <a:rPr lang="ro-RO" sz="1400" dirty="0" err="1"/>
                <a:t>concurenţa</a:t>
              </a:r>
              <a:endParaRPr lang="ro-RO" sz="1400" dirty="0"/>
            </a:p>
          </p:txBody>
        </p:sp>
        <p:sp>
          <p:nvSpPr>
            <p:cNvPr id="85" name="Rectangle 84">
              <a:extLst>
                <a:ext uri="{FF2B5EF4-FFF2-40B4-BE49-F238E27FC236}">
                  <a16:creationId xmlns:a16="http://schemas.microsoft.com/office/drawing/2014/main" id="{07502BBB-4A90-1A43-A0C7-F36E637B05D0}"/>
                </a:ext>
              </a:extLst>
            </p:cNvPr>
            <p:cNvSpPr/>
            <p:nvPr/>
          </p:nvSpPr>
          <p:spPr>
            <a:xfrm>
              <a:off x="1097650" y="3376507"/>
              <a:ext cx="1636584" cy="317726"/>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12-13 LC</a:t>
              </a:r>
            </a:p>
          </p:txBody>
        </p:sp>
      </p:grpSp>
      <p:grpSp>
        <p:nvGrpSpPr>
          <p:cNvPr id="103" name="Group 102">
            <a:extLst>
              <a:ext uri="{FF2B5EF4-FFF2-40B4-BE49-F238E27FC236}">
                <a16:creationId xmlns:a16="http://schemas.microsoft.com/office/drawing/2014/main" id="{938E153B-BF86-BB46-8922-7E7E001FF91C}"/>
              </a:ext>
            </a:extLst>
          </p:cNvPr>
          <p:cNvGrpSpPr/>
          <p:nvPr/>
        </p:nvGrpSpPr>
        <p:grpSpPr>
          <a:xfrm>
            <a:off x="7977277" y="407368"/>
            <a:ext cx="3988052" cy="307777"/>
            <a:chOff x="899768" y="2451429"/>
            <a:chExt cx="3797646" cy="301865"/>
          </a:xfrm>
        </p:grpSpPr>
        <p:sp>
          <p:nvSpPr>
            <p:cNvPr id="104" name="Process 103">
              <a:extLst>
                <a:ext uri="{FF2B5EF4-FFF2-40B4-BE49-F238E27FC236}">
                  <a16:creationId xmlns:a16="http://schemas.microsoft.com/office/drawing/2014/main" id="{928B84D7-155A-BE43-AC22-CE78180C3328}"/>
                </a:ext>
              </a:extLst>
            </p:cNvPr>
            <p:cNvSpPr/>
            <p:nvPr/>
          </p:nvSpPr>
          <p:spPr>
            <a:xfrm>
              <a:off x="899768" y="2451429"/>
              <a:ext cx="595575" cy="301865"/>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b="1" dirty="0"/>
                <a:t>1.1.</a:t>
              </a:r>
            </a:p>
          </p:txBody>
        </p:sp>
        <p:sp>
          <p:nvSpPr>
            <p:cNvPr id="105" name="Process 104">
              <a:extLst>
                <a:ext uri="{FF2B5EF4-FFF2-40B4-BE49-F238E27FC236}">
                  <a16:creationId xmlns:a16="http://schemas.microsoft.com/office/drawing/2014/main" id="{8BC32E41-AD5D-5C46-A526-D14D5025A323}"/>
                </a:ext>
              </a:extLst>
            </p:cNvPr>
            <p:cNvSpPr/>
            <p:nvPr/>
          </p:nvSpPr>
          <p:spPr>
            <a:xfrm>
              <a:off x="1495342" y="2451429"/>
              <a:ext cx="3202072" cy="301865"/>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lvl="0"/>
              <a:r>
                <a:rPr lang="ro-RO" sz="1400" dirty="0"/>
                <a:t>Întreprinderea </a:t>
              </a:r>
              <a:r>
                <a:rPr lang="ro-RO" sz="1400" dirty="0">
                  <a:latin typeface="Arial" panose="020B0604020202020204" pitchFamily="34" charset="0"/>
                  <a:cs typeface="Arial" panose="020B0604020202020204" pitchFamily="34" charset="0"/>
                </a:rPr>
                <a:t>în dreptul concurenței</a:t>
              </a:r>
              <a:endParaRPr lang="en-US" sz="1400" dirty="0"/>
            </a:p>
          </p:txBody>
        </p:sp>
      </p:grpSp>
      <p:grpSp>
        <p:nvGrpSpPr>
          <p:cNvPr id="63" name="Group 62">
            <a:extLst>
              <a:ext uri="{FF2B5EF4-FFF2-40B4-BE49-F238E27FC236}">
                <a16:creationId xmlns:a16="http://schemas.microsoft.com/office/drawing/2014/main" id="{E12043A6-61EE-F746-8C76-5437BB9E6725}"/>
              </a:ext>
            </a:extLst>
          </p:cNvPr>
          <p:cNvGrpSpPr/>
          <p:nvPr/>
        </p:nvGrpSpPr>
        <p:grpSpPr>
          <a:xfrm>
            <a:off x="4474131" y="3614334"/>
            <a:ext cx="1610056" cy="1019940"/>
            <a:chOff x="4412576" y="3433680"/>
            <a:chExt cx="1662101" cy="1052909"/>
          </a:xfrm>
        </p:grpSpPr>
        <p:sp>
          <p:nvSpPr>
            <p:cNvPr id="64" name="Rectangle 63">
              <a:extLst>
                <a:ext uri="{FF2B5EF4-FFF2-40B4-BE49-F238E27FC236}">
                  <a16:creationId xmlns:a16="http://schemas.microsoft.com/office/drawing/2014/main" id="{E930F5B2-65A4-E947-B672-F504A0876844}"/>
                </a:ext>
              </a:extLst>
            </p:cNvPr>
            <p:cNvSpPr/>
            <p:nvPr/>
          </p:nvSpPr>
          <p:spPr>
            <a:xfrm>
              <a:off x="4563312" y="3724048"/>
              <a:ext cx="1511365" cy="762541"/>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Acorduri Anticoncurențiale</a:t>
              </a:r>
            </a:p>
          </p:txBody>
        </p:sp>
        <p:sp>
          <p:nvSpPr>
            <p:cNvPr id="65" name="Rectangle 64">
              <a:extLst>
                <a:ext uri="{FF2B5EF4-FFF2-40B4-BE49-F238E27FC236}">
                  <a16:creationId xmlns:a16="http://schemas.microsoft.com/office/drawing/2014/main" id="{F276EEB6-3BE1-2C41-856E-547198074219}"/>
                </a:ext>
              </a:extLst>
            </p:cNvPr>
            <p:cNvSpPr/>
            <p:nvPr/>
          </p:nvSpPr>
          <p:spPr>
            <a:xfrm>
              <a:off x="4412576" y="3433680"/>
              <a:ext cx="1369955" cy="317726"/>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5-9 LC</a:t>
              </a:r>
            </a:p>
          </p:txBody>
        </p:sp>
      </p:grpSp>
    </p:spTree>
    <p:extLst>
      <p:ext uri="{BB962C8B-B14F-4D97-AF65-F5344CB8AC3E}">
        <p14:creationId xmlns:p14="http://schemas.microsoft.com/office/powerpoint/2010/main" val="170324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linds(horizontal)">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blinds(horizontal)">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blinds(horizontal)">
                                      <p:cBhvr>
                                        <p:cTn id="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A33863-A582-2C4C-A997-967833E0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716" y="11207242"/>
            <a:ext cx="808748" cy="808748"/>
          </a:xfrm>
          <a:prstGeom prst="rect">
            <a:avLst/>
          </a:prstGeom>
        </p:spPr>
      </p:pic>
      <p:pic>
        <p:nvPicPr>
          <p:cNvPr id="10" name="Picture 9">
            <a:extLst>
              <a:ext uri="{FF2B5EF4-FFF2-40B4-BE49-F238E27FC236}">
                <a16:creationId xmlns:a16="http://schemas.microsoft.com/office/drawing/2014/main" id="{BB06006A-1CA9-AC4A-B3ED-68A9AD00E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553" y="11300392"/>
            <a:ext cx="787594" cy="787594"/>
          </a:xfrm>
          <a:prstGeom prst="rect">
            <a:avLst/>
          </a:prstGeom>
        </p:spPr>
      </p:pic>
      <p:pic>
        <p:nvPicPr>
          <p:cNvPr id="12" name="Picture 11">
            <a:extLst>
              <a:ext uri="{FF2B5EF4-FFF2-40B4-BE49-F238E27FC236}">
                <a16:creationId xmlns:a16="http://schemas.microsoft.com/office/drawing/2014/main" id="{9E57284F-F747-B34D-92ED-A5648DCB46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849" y="11573722"/>
            <a:ext cx="532904" cy="532904"/>
          </a:xfrm>
          <a:prstGeom prst="rect">
            <a:avLst/>
          </a:prstGeom>
        </p:spPr>
      </p:pic>
      <p:sp>
        <p:nvSpPr>
          <p:cNvPr id="11" name="TextBox 10">
            <a:extLst>
              <a:ext uri="{FF2B5EF4-FFF2-40B4-BE49-F238E27FC236}">
                <a16:creationId xmlns:a16="http://schemas.microsoft.com/office/drawing/2014/main" id="{A3ACF3DA-E4FD-AD42-BB16-625F22CDE7F8}"/>
              </a:ext>
            </a:extLst>
          </p:cNvPr>
          <p:cNvSpPr txBox="1"/>
          <p:nvPr/>
        </p:nvSpPr>
        <p:spPr>
          <a:xfrm>
            <a:off x="-3095073" y="8307803"/>
            <a:ext cx="3754640" cy="280526"/>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spAutoFit/>
          </a:bodyPr>
          <a:lstStyle>
            <a:defPPr>
              <a:defRPr lang="en-GB"/>
            </a:defPPr>
            <a:lvl1pPr lvl="0" algn="ctr">
              <a:defRPr sz="1400"/>
            </a:lvl1pPr>
          </a:lstStyle>
          <a:p>
            <a:r>
              <a:rPr lang="ro-RO" sz="1223" dirty="0">
                <a:latin typeface="Arial" panose="020B0604020202020204" pitchFamily="34" charset="0"/>
                <a:cs typeface="Arial" panose="020B0604020202020204" pitchFamily="34" charset="0"/>
              </a:rPr>
              <a:t>angajată în activitate economică</a:t>
            </a:r>
          </a:p>
        </p:txBody>
      </p:sp>
      <p:sp>
        <p:nvSpPr>
          <p:cNvPr id="14" name="TextBox 13">
            <a:extLst>
              <a:ext uri="{FF2B5EF4-FFF2-40B4-BE49-F238E27FC236}">
                <a16:creationId xmlns:a16="http://schemas.microsoft.com/office/drawing/2014/main" id="{4C191E00-72BB-1340-A1A0-C0487B3F6F18}"/>
              </a:ext>
            </a:extLst>
          </p:cNvPr>
          <p:cNvSpPr txBox="1"/>
          <p:nvPr/>
        </p:nvSpPr>
        <p:spPr>
          <a:xfrm>
            <a:off x="-1713315" y="8817626"/>
            <a:ext cx="3754640" cy="465967"/>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r>
              <a:rPr lang="ro-RO" sz="1223" dirty="0">
                <a:latin typeface="Arial" panose="020B0604020202020204" pitchFamily="34" charset="0"/>
                <a:cs typeface="Arial" panose="020B0604020202020204" pitchFamily="34" charset="0"/>
              </a:rPr>
              <a:t>Oferirea de produse (bunuri și servicii) pe piață (art. 4) - indiferent dacă are sau nu profit</a:t>
            </a:r>
          </a:p>
        </p:txBody>
      </p:sp>
      <p:sp>
        <p:nvSpPr>
          <p:cNvPr id="17" name="Notched Right Arrow 16">
            <a:extLst>
              <a:ext uri="{FF2B5EF4-FFF2-40B4-BE49-F238E27FC236}">
                <a16:creationId xmlns:a16="http://schemas.microsoft.com/office/drawing/2014/main" id="{7DE3A0F3-3880-A249-858A-D950CEB7F2BC}"/>
              </a:ext>
            </a:extLst>
          </p:cNvPr>
          <p:cNvSpPr/>
          <p:nvPr/>
        </p:nvSpPr>
        <p:spPr>
          <a:xfrm>
            <a:off x="4465457" y="2219291"/>
            <a:ext cx="563137" cy="557254"/>
          </a:xfrm>
          <a:prstGeom prst="notchedRightArrow">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spAutoFit/>
          </a:bodyPr>
          <a:lstStyle/>
          <a:p>
            <a:pPr algn="ctr"/>
            <a:endParaRPr lang="ro-RO" sz="1223">
              <a:latin typeface="Arial" panose="020B0604020202020204" pitchFamily="34" charset="0"/>
              <a:cs typeface="Arial" panose="020B0604020202020204" pitchFamily="34" charset="0"/>
            </a:endParaRPr>
          </a:p>
        </p:txBody>
      </p:sp>
      <p:sp>
        <p:nvSpPr>
          <p:cNvPr id="18" name="Notched Right Arrow 17">
            <a:extLst>
              <a:ext uri="{FF2B5EF4-FFF2-40B4-BE49-F238E27FC236}">
                <a16:creationId xmlns:a16="http://schemas.microsoft.com/office/drawing/2014/main" id="{6CF77442-E362-3D4F-9535-689E33C6445A}"/>
              </a:ext>
            </a:extLst>
          </p:cNvPr>
          <p:cNvSpPr/>
          <p:nvPr/>
        </p:nvSpPr>
        <p:spPr>
          <a:xfrm>
            <a:off x="-3306976" y="9515731"/>
            <a:ext cx="1042015" cy="557254"/>
          </a:xfrm>
          <a:prstGeom prst="notchedRightArrow">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spAutoFit/>
          </a:bodyPr>
          <a:lstStyle/>
          <a:p>
            <a:pPr algn="ctr"/>
            <a:endParaRPr lang="ro-RO" sz="1223">
              <a:latin typeface="Arial" panose="020B0604020202020204" pitchFamily="34" charset="0"/>
              <a:cs typeface="Arial" panose="020B0604020202020204" pitchFamily="34" charset="0"/>
            </a:endParaRPr>
          </a:p>
        </p:txBody>
      </p:sp>
      <p:sp>
        <p:nvSpPr>
          <p:cNvPr id="19" name="Notched Right Arrow 18">
            <a:extLst>
              <a:ext uri="{FF2B5EF4-FFF2-40B4-BE49-F238E27FC236}">
                <a16:creationId xmlns:a16="http://schemas.microsoft.com/office/drawing/2014/main" id="{302698FA-62C8-F241-ABFE-ACEC9155B246}"/>
              </a:ext>
            </a:extLst>
          </p:cNvPr>
          <p:cNvSpPr/>
          <p:nvPr/>
        </p:nvSpPr>
        <p:spPr>
          <a:xfrm>
            <a:off x="-3304216" y="10317046"/>
            <a:ext cx="1042015" cy="557254"/>
          </a:xfrm>
          <a:prstGeom prst="notchedRightArrow">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spAutoFit/>
          </a:bodyPr>
          <a:lstStyle/>
          <a:p>
            <a:pPr algn="ctr"/>
            <a:endParaRPr lang="ro-RO" sz="1223">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72591E3-0E29-5342-9047-E891ED203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9655" y="11927853"/>
            <a:ext cx="770103" cy="770103"/>
          </a:xfrm>
          <a:prstGeom prst="rect">
            <a:avLst/>
          </a:prstGeom>
        </p:spPr>
      </p:pic>
      <p:pic>
        <p:nvPicPr>
          <p:cNvPr id="20" name="Picture 19">
            <a:extLst>
              <a:ext uri="{FF2B5EF4-FFF2-40B4-BE49-F238E27FC236}">
                <a16:creationId xmlns:a16="http://schemas.microsoft.com/office/drawing/2014/main" id="{FE481517-34D7-F54C-9BBD-A2ABC76961EC}"/>
              </a:ext>
            </a:extLst>
          </p:cNvPr>
          <p:cNvPicPr>
            <a:picLocks noChangeAspect="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7314" r="6877"/>
          <a:stretch/>
        </p:blipFill>
        <p:spPr>
          <a:xfrm>
            <a:off x="-2681263" y="11083442"/>
            <a:ext cx="758806" cy="586849"/>
          </a:xfrm>
          <a:prstGeom prst="rect">
            <a:avLst/>
          </a:prstGeom>
          <a:effectLst>
            <a:outerShdw blurRad="50800" dist="38100" dir="18900000" algn="bl" rotWithShape="0">
              <a:prstClr val="black">
                <a:alpha val="40000"/>
              </a:prstClr>
            </a:outerShdw>
          </a:effectLst>
        </p:spPr>
      </p:pic>
      <p:pic>
        <p:nvPicPr>
          <p:cNvPr id="21" name="Picture 20">
            <a:extLst>
              <a:ext uri="{FF2B5EF4-FFF2-40B4-BE49-F238E27FC236}">
                <a16:creationId xmlns:a16="http://schemas.microsoft.com/office/drawing/2014/main" id="{C8BBFE5B-9014-4B42-8C63-62FBDB6D3A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9963" y="11817333"/>
            <a:ext cx="749802" cy="749802"/>
          </a:xfrm>
          <a:prstGeom prst="rect">
            <a:avLst/>
          </a:prstGeom>
        </p:spPr>
      </p:pic>
      <p:sp>
        <p:nvSpPr>
          <p:cNvPr id="22" name="Oval Callout 21">
            <a:extLst>
              <a:ext uri="{FF2B5EF4-FFF2-40B4-BE49-F238E27FC236}">
                <a16:creationId xmlns:a16="http://schemas.microsoft.com/office/drawing/2014/main" id="{1728E340-0233-234E-BE73-55F4DBF2EC9E}"/>
              </a:ext>
            </a:extLst>
          </p:cNvPr>
          <p:cNvSpPr/>
          <p:nvPr/>
        </p:nvSpPr>
        <p:spPr>
          <a:xfrm>
            <a:off x="-1237064" y="10926636"/>
            <a:ext cx="1739255" cy="1714168"/>
          </a:xfrm>
          <a:prstGeom prst="wedgeEllipseCallout">
            <a:avLst>
              <a:gd name="adj1" fmla="val -75867"/>
              <a:gd name="adj2" fmla="val 17989"/>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p>
            <a:pPr algn="ctr"/>
            <a:r>
              <a:rPr lang="ro-RO" sz="1223" dirty="0">
                <a:latin typeface="Arial" panose="020B0604020202020204" pitchFamily="34" charset="0"/>
                <a:cs typeface="Arial" panose="020B0604020202020204" pitchFamily="34" charset="0"/>
              </a:rPr>
              <a:t>Este oare ASP o Întreprindere atunci când eliberează extrase contra plată?</a:t>
            </a:r>
          </a:p>
        </p:txBody>
      </p:sp>
      <p:sp>
        <p:nvSpPr>
          <p:cNvPr id="23" name="Rectangle 22">
            <a:extLst>
              <a:ext uri="{FF2B5EF4-FFF2-40B4-BE49-F238E27FC236}">
                <a16:creationId xmlns:a16="http://schemas.microsoft.com/office/drawing/2014/main" id="{8C0A7353-03B9-DE44-986C-11C91F6A3AA2}"/>
              </a:ext>
            </a:extLst>
          </p:cNvPr>
          <p:cNvSpPr/>
          <p:nvPr/>
        </p:nvSpPr>
        <p:spPr>
          <a:xfrm>
            <a:off x="596268" y="11156884"/>
            <a:ext cx="1472512" cy="1407280"/>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p>
            <a:pPr algn="ctr"/>
            <a:r>
              <a:rPr lang="ro-RO" sz="1223" dirty="0">
                <a:latin typeface="Arial" panose="020B0604020202020204" pitchFamily="34" charset="0"/>
                <a:cs typeface="Arial" panose="020B0604020202020204" pitchFamily="34" charset="0"/>
              </a:rPr>
              <a:t>Nu, pentru că este o funcție a statului ținerea Registrului PJ</a:t>
            </a:r>
          </a:p>
          <a:p>
            <a:pPr algn="ctr"/>
            <a:r>
              <a:rPr lang="ro-RO" sz="1223" dirty="0">
                <a:latin typeface="Arial" panose="020B0604020202020204" pitchFamily="34" charset="0"/>
                <a:cs typeface="Arial" panose="020B0604020202020204" pitchFamily="34" charset="0"/>
              </a:rPr>
              <a:t>Cazul </a:t>
            </a:r>
            <a:r>
              <a:rPr lang="ro-RO" sz="1223" i="1" dirty="0" err="1">
                <a:latin typeface="Arial" panose="020B0604020202020204" pitchFamily="34" charset="0"/>
                <a:cs typeface="Arial" panose="020B0604020202020204" pitchFamily="34" charset="0"/>
              </a:rPr>
              <a:t>Compass-Datenbank</a:t>
            </a:r>
            <a:r>
              <a:rPr lang="ro-RO" sz="1223" dirty="0">
                <a:latin typeface="Arial" panose="020B0604020202020204" pitchFamily="34" charset="0"/>
                <a:cs typeface="Arial" panose="020B0604020202020204" pitchFamily="34" charset="0"/>
              </a:rPr>
              <a:t> (C-138/11)</a:t>
            </a:r>
          </a:p>
        </p:txBody>
      </p:sp>
      <p:pic>
        <p:nvPicPr>
          <p:cNvPr id="25" name="Picture 24">
            <a:extLst>
              <a:ext uri="{FF2B5EF4-FFF2-40B4-BE49-F238E27FC236}">
                <a16:creationId xmlns:a16="http://schemas.microsoft.com/office/drawing/2014/main" id="{5A803FFB-DEE7-F747-A224-46660E1EFB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8727" y="6059866"/>
            <a:ext cx="819922" cy="819922"/>
          </a:xfrm>
          <a:prstGeom prst="rect">
            <a:avLst/>
          </a:prstGeom>
        </p:spPr>
      </p:pic>
      <p:sp>
        <p:nvSpPr>
          <p:cNvPr id="5" name="Left Arrow 4">
            <a:extLst>
              <a:ext uri="{FF2B5EF4-FFF2-40B4-BE49-F238E27FC236}">
                <a16:creationId xmlns:a16="http://schemas.microsoft.com/office/drawing/2014/main" id="{AAA63B8B-6560-9D41-A16D-1A90F0A1C803}"/>
              </a:ext>
            </a:extLst>
          </p:cNvPr>
          <p:cNvSpPr/>
          <p:nvPr/>
        </p:nvSpPr>
        <p:spPr>
          <a:xfrm>
            <a:off x="6345079" y="1130039"/>
            <a:ext cx="4838736" cy="611386"/>
          </a:xfrm>
          <a:prstGeom prst="leftArrow">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p>
            <a:r>
              <a:rPr lang="ro-RO" sz="1400" dirty="0">
                <a:latin typeface="Arial" panose="020B0604020202020204" pitchFamily="34" charset="0"/>
                <a:cs typeface="Arial" panose="020B0604020202020204" pitchFamily="34" charset="0"/>
              </a:rPr>
              <a:t>Definiția are un caracter autonom în dreptul concurenței</a:t>
            </a:r>
          </a:p>
        </p:txBody>
      </p:sp>
      <p:grpSp>
        <p:nvGrpSpPr>
          <p:cNvPr id="2" name="Group 1">
            <a:extLst>
              <a:ext uri="{FF2B5EF4-FFF2-40B4-BE49-F238E27FC236}">
                <a16:creationId xmlns:a16="http://schemas.microsoft.com/office/drawing/2014/main" id="{BA7ABA10-539E-0346-9270-18C5EA10C3B4}"/>
              </a:ext>
            </a:extLst>
          </p:cNvPr>
          <p:cNvGrpSpPr/>
          <p:nvPr/>
        </p:nvGrpSpPr>
        <p:grpSpPr>
          <a:xfrm>
            <a:off x="-1713314" y="9388887"/>
            <a:ext cx="3935289" cy="637469"/>
            <a:chOff x="5214511" y="3546280"/>
            <a:chExt cx="3859685" cy="625222"/>
          </a:xfrm>
        </p:grpSpPr>
        <p:sp>
          <p:nvSpPr>
            <p:cNvPr id="15" name="TextBox 14">
              <a:extLst>
                <a:ext uri="{FF2B5EF4-FFF2-40B4-BE49-F238E27FC236}">
                  <a16:creationId xmlns:a16="http://schemas.microsoft.com/office/drawing/2014/main" id="{7B9B1796-39D2-2549-A127-7A0D5F2ADF47}"/>
                </a:ext>
              </a:extLst>
            </p:cNvPr>
            <p:cNvSpPr txBox="1"/>
            <p:nvPr/>
          </p:nvSpPr>
          <p:spPr>
            <a:xfrm>
              <a:off x="5214511" y="3714487"/>
              <a:ext cx="3682507" cy="457015"/>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r>
                <a:rPr lang="ro-RO" sz="1223" dirty="0">
                  <a:latin typeface="Arial" panose="020B0604020202020204" pitchFamily="34" charset="0"/>
                  <a:cs typeface="Arial" panose="020B0604020202020204" pitchFamily="34" charset="0"/>
                </a:rPr>
                <a:t>Care cel puțin în principiu poate fi desfășurată de o întreprindere privată </a:t>
              </a:r>
            </a:p>
          </p:txBody>
        </p:sp>
        <p:sp>
          <p:nvSpPr>
            <p:cNvPr id="30" name="TextBox 29">
              <a:extLst>
                <a:ext uri="{FF2B5EF4-FFF2-40B4-BE49-F238E27FC236}">
                  <a16:creationId xmlns:a16="http://schemas.microsoft.com/office/drawing/2014/main" id="{3B1F99D2-8C61-CB48-9D7E-DD2A4376FDB8}"/>
                </a:ext>
              </a:extLst>
            </p:cNvPr>
            <p:cNvSpPr txBox="1"/>
            <p:nvPr/>
          </p:nvSpPr>
          <p:spPr>
            <a:xfrm>
              <a:off x="7694342" y="3546280"/>
              <a:ext cx="1379854" cy="228977"/>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r>
                <a:rPr lang="ro-RO" sz="917" dirty="0">
                  <a:latin typeface="Arial" panose="020B0604020202020204" pitchFamily="34" charset="0"/>
                  <a:cs typeface="Arial" panose="020B0604020202020204" pitchFamily="34" charset="0"/>
                </a:rPr>
                <a:t>Diego Cali (C-343/95)</a:t>
              </a:r>
            </a:p>
          </p:txBody>
        </p:sp>
      </p:grpSp>
      <p:grpSp>
        <p:nvGrpSpPr>
          <p:cNvPr id="32" name="Group 31">
            <a:extLst>
              <a:ext uri="{FF2B5EF4-FFF2-40B4-BE49-F238E27FC236}">
                <a16:creationId xmlns:a16="http://schemas.microsoft.com/office/drawing/2014/main" id="{1F69C52F-BC66-A44A-AB6B-8BC6B6ECEF2A}"/>
              </a:ext>
            </a:extLst>
          </p:cNvPr>
          <p:cNvGrpSpPr/>
          <p:nvPr/>
        </p:nvGrpSpPr>
        <p:grpSpPr>
          <a:xfrm>
            <a:off x="-1700879" y="10076754"/>
            <a:ext cx="3942105" cy="823618"/>
            <a:chOff x="5226707" y="4220933"/>
            <a:chExt cx="3866371" cy="807795"/>
          </a:xfrm>
        </p:grpSpPr>
        <p:sp>
          <p:nvSpPr>
            <p:cNvPr id="16" name="TextBox 15">
              <a:extLst>
                <a:ext uri="{FF2B5EF4-FFF2-40B4-BE49-F238E27FC236}">
                  <a16:creationId xmlns:a16="http://schemas.microsoft.com/office/drawing/2014/main" id="{5152D60A-19BE-AD4C-A1DC-1144884A5BCD}"/>
                </a:ext>
              </a:extLst>
            </p:cNvPr>
            <p:cNvSpPr txBox="1"/>
            <p:nvPr/>
          </p:nvSpPr>
          <p:spPr>
            <a:xfrm>
              <a:off x="5226707" y="4387067"/>
              <a:ext cx="3682507" cy="641661"/>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r>
                <a:rPr lang="ro-RO" sz="1223" dirty="0">
                  <a:latin typeface="Arial" panose="020B0604020202020204" pitchFamily="34" charset="0"/>
                  <a:cs typeface="Arial" panose="020B0604020202020204" pitchFamily="34" charset="0"/>
                </a:rPr>
                <a:t>Nu este o exercitare a unei puteri suverane a statului – în interes public </a:t>
              </a:r>
            </a:p>
            <a:p>
              <a:r>
                <a:rPr lang="ro-RO" sz="1223" dirty="0">
                  <a:latin typeface="Arial" panose="020B0604020202020204" pitchFamily="34" charset="0"/>
                  <a:cs typeface="Arial" panose="020B0604020202020204" pitchFamily="34" charset="0"/>
                </a:rPr>
                <a:t>Nu îndeplinește o funcție esențială a statului </a:t>
              </a:r>
            </a:p>
          </p:txBody>
        </p:sp>
        <p:sp>
          <p:nvSpPr>
            <p:cNvPr id="31" name="TextBox 30">
              <a:extLst>
                <a:ext uri="{FF2B5EF4-FFF2-40B4-BE49-F238E27FC236}">
                  <a16:creationId xmlns:a16="http://schemas.microsoft.com/office/drawing/2014/main" id="{8A2E23F1-1CF2-E641-92C1-A3EB4F21C1B4}"/>
                </a:ext>
              </a:extLst>
            </p:cNvPr>
            <p:cNvSpPr txBox="1"/>
            <p:nvPr/>
          </p:nvSpPr>
          <p:spPr>
            <a:xfrm>
              <a:off x="7583511" y="4220933"/>
              <a:ext cx="1509567" cy="228977"/>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r>
                <a:rPr lang="ro-RO" sz="917" dirty="0">
                  <a:latin typeface="Arial" panose="020B0604020202020204" pitchFamily="34" charset="0"/>
                  <a:cs typeface="Arial" panose="020B0604020202020204" pitchFamily="34" charset="0"/>
                </a:rPr>
                <a:t>SELEX </a:t>
              </a:r>
              <a:r>
                <a:rPr lang="ro-RO" sz="917" dirty="0" err="1">
                  <a:latin typeface="Arial" panose="020B0604020202020204" pitchFamily="34" charset="0"/>
                  <a:cs typeface="Arial" panose="020B0604020202020204" pitchFamily="34" charset="0"/>
                </a:rPr>
                <a:t>Sistemi</a:t>
              </a:r>
              <a:r>
                <a:rPr lang="ro-RO" sz="917" dirty="0">
                  <a:latin typeface="Arial" panose="020B0604020202020204" pitchFamily="34" charset="0"/>
                  <a:cs typeface="Arial" panose="020B0604020202020204" pitchFamily="34" charset="0"/>
                </a:rPr>
                <a:t> (C-343/)</a:t>
              </a:r>
            </a:p>
          </p:txBody>
        </p:sp>
      </p:grpSp>
      <p:grpSp>
        <p:nvGrpSpPr>
          <p:cNvPr id="44" name="Group 43">
            <a:extLst>
              <a:ext uri="{FF2B5EF4-FFF2-40B4-BE49-F238E27FC236}">
                <a16:creationId xmlns:a16="http://schemas.microsoft.com/office/drawing/2014/main" id="{F0379D11-72FD-354B-8E3C-EE49AA0AC44D}"/>
              </a:ext>
            </a:extLst>
          </p:cNvPr>
          <p:cNvGrpSpPr/>
          <p:nvPr/>
        </p:nvGrpSpPr>
        <p:grpSpPr>
          <a:xfrm>
            <a:off x="821770" y="4187380"/>
            <a:ext cx="3718136" cy="624423"/>
            <a:chOff x="508885" y="2696292"/>
            <a:chExt cx="3838325" cy="644608"/>
          </a:xfrm>
        </p:grpSpPr>
        <p:sp>
          <p:nvSpPr>
            <p:cNvPr id="38" name="Folded Corner 37">
              <a:extLst>
                <a:ext uri="{FF2B5EF4-FFF2-40B4-BE49-F238E27FC236}">
                  <a16:creationId xmlns:a16="http://schemas.microsoft.com/office/drawing/2014/main" id="{38AEEFB8-593F-7140-B3FC-7D9327B95BD6}"/>
                </a:ext>
              </a:extLst>
            </p:cNvPr>
            <p:cNvSpPr>
              <a:spLocks/>
            </p:cNvSpPr>
            <p:nvPr/>
          </p:nvSpPr>
          <p:spPr>
            <a:xfrm>
              <a:off x="856268" y="2696292"/>
              <a:ext cx="3490942" cy="644608"/>
            </a:xfrm>
            <a:prstGeom prst="foldedCorner">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Nu ne interesează forma juridică de organizare</a:t>
              </a:r>
            </a:p>
          </p:txBody>
        </p:sp>
        <p:pic>
          <p:nvPicPr>
            <p:cNvPr id="42" name="Picture 41">
              <a:extLst>
                <a:ext uri="{FF2B5EF4-FFF2-40B4-BE49-F238E27FC236}">
                  <a16:creationId xmlns:a16="http://schemas.microsoft.com/office/drawing/2014/main" id="{E6FB6603-36DB-034F-ADE8-A5240E2E7D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8885" y="2794624"/>
              <a:ext cx="439714" cy="439714"/>
            </a:xfrm>
            <a:prstGeom prst="rect">
              <a:avLst/>
            </a:prstGeom>
          </p:spPr>
        </p:pic>
      </p:grpSp>
      <p:grpSp>
        <p:nvGrpSpPr>
          <p:cNvPr id="45" name="Group 44">
            <a:extLst>
              <a:ext uri="{FF2B5EF4-FFF2-40B4-BE49-F238E27FC236}">
                <a16:creationId xmlns:a16="http://schemas.microsoft.com/office/drawing/2014/main" id="{B5449645-892C-0249-B208-8123AFCFE53C}"/>
              </a:ext>
            </a:extLst>
          </p:cNvPr>
          <p:cNvGrpSpPr/>
          <p:nvPr/>
        </p:nvGrpSpPr>
        <p:grpSpPr>
          <a:xfrm>
            <a:off x="821770" y="4924297"/>
            <a:ext cx="3718136" cy="425945"/>
            <a:chOff x="508885" y="3560109"/>
            <a:chExt cx="3838325" cy="439714"/>
          </a:xfrm>
        </p:grpSpPr>
        <p:sp>
          <p:nvSpPr>
            <p:cNvPr id="39" name="Folded Corner 38">
              <a:extLst>
                <a:ext uri="{FF2B5EF4-FFF2-40B4-BE49-F238E27FC236}">
                  <a16:creationId xmlns:a16="http://schemas.microsoft.com/office/drawing/2014/main" id="{C9A6F6B8-6530-D444-BC8D-BD299D2871B7}"/>
                </a:ext>
              </a:extLst>
            </p:cNvPr>
            <p:cNvSpPr>
              <a:spLocks/>
            </p:cNvSpPr>
            <p:nvPr/>
          </p:nvSpPr>
          <p:spPr>
            <a:xfrm>
              <a:off x="856268" y="3601936"/>
              <a:ext cx="3490942" cy="379182"/>
            </a:xfrm>
            <a:prstGeom prst="foldedCorner">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Nu ne interesează modul de finanțare</a:t>
              </a:r>
            </a:p>
          </p:txBody>
        </p:sp>
        <p:pic>
          <p:nvPicPr>
            <p:cNvPr id="43" name="Picture 42">
              <a:extLst>
                <a:ext uri="{FF2B5EF4-FFF2-40B4-BE49-F238E27FC236}">
                  <a16:creationId xmlns:a16="http://schemas.microsoft.com/office/drawing/2014/main" id="{3F28A40B-10F8-9745-B6B3-961A431BB2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8885" y="3560109"/>
              <a:ext cx="439714" cy="439714"/>
            </a:xfrm>
            <a:prstGeom prst="rect">
              <a:avLst/>
            </a:prstGeom>
          </p:spPr>
        </p:pic>
      </p:grpSp>
      <p:grpSp>
        <p:nvGrpSpPr>
          <p:cNvPr id="77" name="Group 76">
            <a:extLst>
              <a:ext uri="{FF2B5EF4-FFF2-40B4-BE49-F238E27FC236}">
                <a16:creationId xmlns:a16="http://schemas.microsoft.com/office/drawing/2014/main" id="{A31620C0-1BEC-B048-AC65-571714CBD96B}"/>
              </a:ext>
            </a:extLst>
          </p:cNvPr>
          <p:cNvGrpSpPr/>
          <p:nvPr/>
        </p:nvGrpSpPr>
        <p:grpSpPr>
          <a:xfrm>
            <a:off x="-28564" y="2958496"/>
            <a:ext cx="4189910" cy="1721608"/>
            <a:chOff x="192708" y="2538010"/>
            <a:chExt cx="4325349" cy="1777259"/>
          </a:xfrm>
        </p:grpSpPr>
        <p:sp>
          <p:nvSpPr>
            <p:cNvPr id="46" name="Oval Callout 45">
              <a:extLst>
                <a:ext uri="{FF2B5EF4-FFF2-40B4-BE49-F238E27FC236}">
                  <a16:creationId xmlns:a16="http://schemas.microsoft.com/office/drawing/2014/main" id="{85DE3BE6-C04D-EA4D-B9D5-1893A2328E0B}"/>
                </a:ext>
              </a:extLst>
            </p:cNvPr>
            <p:cNvSpPr/>
            <p:nvPr/>
          </p:nvSpPr>
          <p:spPr>
            <a:xfrm>
              <a:off x="606610" y="2538010"/>
              <a:ext cx="3911447" cy="1072277"/>
            </a:xfrm>
            <a:prstGeom prst="wedgeEllipseCallout">
              <a:avLst>
                <a:gd name="adj1" fmla="val -45264"/>
                <a:gd name="adj2" fmla="val 47813"/>
              </a:avLst>
            </a:prstGeom>
            <a:solidFill>
              <a:srgbClr val="FF0000">
                <a:alpha val="50000"/>
              </a:srgbClr>
            </a:solidFill>
            <a:effectLst>
              <a:outerShdw blurRad="50800" dist="38100" dir="16200000" rotWithShape="0">
                <a:prstClr val="black">
                  <a:alpha val="40000"/>
                </a:prstClr>
              </a:outerShdw>
            </a:effectLst>
          </p:spPr>
          <p:txBody>
            <a:bodyPr wrap="square" rtlCol="0">
              <a:spAutoFit/>
            </a:bodyPr>
            <a:lstStyle/>
            <a:p>
              <a:pPr algn="ctr"/>
              <a:r>
                <a:rPr lang="ro-RO" sz="1400" dirty="0">
                  <a:latin typeface="Arial" panose="020B0604020202020204" pitchFamily="34" charset="0"/>
                  <a:cs typeface="Arial" panose="020B0604020202020204" pitchFamily="34" charset="0"/>
                </a:rPr>
                <a:t>Poate fi o primărie sau ONG calificați ca întreprindere în sensul Legii concurenței</a:t>
              </a:r>
            </a:p>
          </p:txBody>
        </p:sp>
        <p:pic>
          <p:nvPicPr>
            <p:cNvPr id="48" name="Picture 47">
              <a:extLst>
                <a:ext uri="{FF2B5EF4-FFF2-40B4-BE49-F238E27FC236}">
                  <a16:creationId xmlns:a16="http://schemas.microsoft.com/office/drawing/2014/main" id="{C1370C46-D941-9247-877B-ECB898EB573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2778" b="28889" l="40741" r="63649"/>
                      </a14:imgEffect>
                    </a14:imgLayer>
                  </a14:imgProps>
                </a:ext>
                <a:ext uri="{28A0092B-C50C-407E-A947-70E740481C1C}">
                  <a14:useLocalDpi xmlns:a14="http://schemas.microsoft.com/office/drawing/2010/main" val="0"/>
                </a:ext>
              </a:extLst>
            </a:blip>
            <a:srcRect l="33498" t="1986" r="35756" b="70494"/>
            <a:stretch/>
          </p:blipFill>
          <p:spPr>
            <a:xfrm>
              <a:off x="192708" y="3217556"/>
              <a:ext cx="827807" cy="1097713"/>
            </a:xfrm>
            <a:prstGeom prst="rect">
              <a:avLst/>
            </a:prstGeom>
          </p:spPr>
        </p:pic>
      </p:grpSp>
      <p:grpSp>
        <p:nvGrpSpPr>
          <p:cNvPr id="75" name="Group 74">
            <a:extLst>
              <a:ext uri="{FF2B5EF4-FFF2-40B4-BE49-F238E27FC236}">
                <a16:creationId xmlns:a16="http://schemas.microsoft.com/office/drawing/2014/main" id="{A878F2BC-468D-3644-ABB9-637FE49A8849}"/>
              </a:ext>
            </a:extLst>
          </p:cNvPr>
          <p:cNvGrpSpPr/>
          <p:nvPr/>
        </p:nvGrpSpPr>
        <p:grpSpPr>
          <a:xfrm>
            <a:off x="307334" y="831882"/>
            <a:ext cx="5208308" cy="946116"/>
            <a:chOff x="259228" y="634922"/>
            <a:chExt cx="5376666" cy="976699"/>
          </a:xfrm>
        </p:grpSpPr>
        <p:sp>
          <p:nvSpPr>
            <p:cNvPr id="3" name="TextBox 2">
              <a:extLst>
                <a:ext uri="{FF2B5EF4-FFF2-40B4-BE49-F238E27FC236}">
                  <a16:creationId xmlns:a16="http://schemas.microsoft.com/office/drawing/2014/main" id="{26D313D2-4959-B943-BC8A-88E3B865E674}"/>
                </a:ext>
              </a:extLst>
            </p:cNvPr>
            <p:cNvSpPr txBox="1"/>
            <p:nvPr/>
          </p:nvSpPr>
          <p:spPr>
            <a:xfrm>
              <a:off x="259228" y="849080"/>
              <a:ext cx="5363756" cy="762541"/>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r>
                <a:rPr lang="ro-RO" dirty="0">
                  <a:latin typeface="Arial" panose="020B0604020202020204" pitchFamily="34" charset="0"/>
                  <a:cs typeface="Arial" panose="020B0604020202020204" pitchFamily="34" charset="0"/>
                </a:rPr>
                <a:t>întreprindere – orice entitate, </a:t>
              </a:r>
              <a:r>
                <a:rPr lang="ro-RO" strike="sngStrike" dirty="0">
                  <a:latin typeface="Arial" panose="020B0604020202020204" pitchFamily="34" charset="0"/>
                  <a:cs typeface="Arial" panose="020B0604020202020204" pitchFamily="34" charset="0"/>
                </a:rPr>
                <a:t>inclusiv </a:t>
              </a:r>
              <a:r>
                <a:rPr lang="ro-RO" strike="sngStrike" dirty="0" err="1">
                  <a:latin typeface="Arial" panose="020B0604020202020204" pitchFamily="34" charset="0"/>
                  <a:cs typeface="Arial" panose="020B0604020202020204" pitchFamily="34" charset="0"/>
                </a:rPr>
                <a:t>asociaţie</a:t>
              </a:r>
              <a:r>
                <a:rPr lang="ro-RO" strike="sngStrike" dirty="0">
                  <a:latin typeface="Arial" panose="020B0604020202020204" pitchFamily="34" charset="0"/>
                  <a:cs typeface="Arial" panose="020B0604020202020204" pitchFamily="34" charset="0"/>
                </a:rPr>
                <a:t> de întreprinderi,</a:t>
              </a:r>
              <a:r>
                <a:rPr lang="ro-RO" dirty="0">
                  <a:latin typeface="Arial" panose="020B0604020202020204" pitchFamily="34" charset="0"/>
                  <a:cs typeface="Arial" panose="020B0604020202020204" pitchFamily="34" charset="0"/>
                </a:rPr>
                <a:t> angajată în activitate economică, indiferent de statutul juridic </a:t>
              </a:r>
              <a:r>
                <a:rPr lang="ro-RO" dirty="0" err="1">
                  <a:latin typeface="Arial" panose="020B0604020202020204" pitchFamily="34" charset="0"/>
                  <a:cs typeface="Arial" panose="020B0604020202020204" pitchFamily="34" charset="0"/>
                </a:rPr>
                <a:t>şi</a:t>
              </a:r>
              <a:r>
                <a:rPr lang="ro-RO" dirty="0">
                  <a:latin typeface="Arial" panose="020B0604020202020204" pitchFamily="34" charset="0"/>
                  <a:cs typeface="Arial" panose="020B0604020202020204" pitchFamily="34" charset="0"/>
                </a:rPr>
                <a:t> de modul de </a:t>
              </a:r>
              <a:r>
                <a:rPr lang="ro-RO" dirty="0" err="1">
                  <a:latin typeface="Arial" panose="020B0604020202020204" pitchFamily="34" charset="0"/>
                  <a:cs typeface="Arial" panose="020B0604020202020204" pitchFamily="34" charset="0"/>
                </a:rPr>
                <a:t>finanţare</a:t>
              </a:r>
              <a:r>
                <a:rPr lang="ro-RO" dirty="0">
                  <a:latin typeface="Arial" panose="020B0604020202020204" pitchFamily="34" charset="0"/>
                  <a:cs typeface="Arial" panose="020B0604020202020204" pitchFamily="34" charset="0"/>
                </a:rPr>
                <a:t> al acesteia (art. 4 Legea concurenței); </a:t>
              </a:r>
            </a:p>
          </p:txBody>
        </p:sp>
        <p:sp>
          <p:nvSpPr>
            <p:cNvPr id="54" name="Rectangle 53">
              <a:extLst>
                <a:ext uri="{FF2B5EF4-FFF2-40B4-BE49-F238E27FC236}">
                  <a16:creationId xmlns:a16="http://schemas.microsoft.com/office/drawing/2014/main" id="{52D2288F-52C6-1542-8DF5-5E1B5AF456C7}"/>
                </a:ext>
              </a:extLst>
            </p:cNvPr>
            <p:cNvSpPr/>
            <p:nvPr/>
          </p:nvSpPr>
          <p:spPr>
            <a:xfrm>
              <a:off x="4558147" y="634922"/>
              <a:ext cx="1077747" cy="260146"/>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4 LC</a:t>
              </a:r>
            </a:p>
          </p:txBody>
        </p:sp>
      </p:grpSp>
      <p:grpSp>
        <p:nvGrpSpPr>
          <p:cNvPr id="76" name="Group 75">
            <a:extLst>
              <a:ext uri="{FF2B5EF4-FFF2-40B4-BE49-F238E27FC236}">
                <a16:creationId xmlns:a16="http://schemas.microsoft.com/office/drawing/2014/main" id="{F012AD7B-6BCF-A840-936A-F93C8B7A2334}"/>
              </a:ext>
            </a:extLst>
          </p:cNvPr>
          <p:cNvGrpSpPr/>
          <p:nvPr/>
        </p:nvGrpSpPr>
        <p:grpSpPr>
          <a:xfrm>
            <a:off x="5248649" y="1963838"/>
            <a:ext cx="6269109" cy="778673"/>
            <a:chOff x="5283152" y="1729289"/>
            <a:chExt cx="6471758" cy="803844"/>
          </a:xfrm>
        </p:grpSpPr>
        <p:sp>
          <p:nvSpPr>
            <p:cNvPr id="57" name="TextBox 56">
              <a:extLst>
                <a:ext uri="{FF2B5EF4-FFF2-40B4-BE49-F238E27FC236}">
                  <a16:creationId xmlns:a16="http://schemas.microsoft.com/office/drawing/2014/main" id="{B7402DF1-2A11-314F-8C60-C68D1CD82592}"/>
                </a:ext>
              </a:extLst>
            </p:cNvPr>
            <p:cNvSpPr txBox="1"/>
            <p:nvPr/>
          </p:nvSpPr>
          <p:spPr>
            <a:xfrm>
              <a:off x="5283152" y="1993000"/>
              <a:ext cx="6471758" cy="540133"/>
            </a:xfrm>
            <a:prstGeom prst="rect">
              <a:avLst/>
            </a:prstGeom>
            <a:noFill/>
            <a:ln w="12700">
              <a:solidFill>
                <a:schemeClr val="accent1"/>
              </a:solidFill>
            </a:ln>
          </p:spPr>
          <p:txBody>
            <a:bodyPr wrap="square" rtlCol="0" anchor="ctr">
              <a:spAutoFit/>
            </a:bodyPr>
            <a:lstStyle/>
            <a:p>
              <a:pPr algn="ctr"/>
              <a:r>
                <a:rPr lang="ro-RO" sz="1400" dirty="0">
                  <a:solidFill>
                    <a:schemeClr val="accent1"/>
                  </a:solidFill>
                </a:rPr>
                <a:t>activitate economică – orice activitate care constă în oferirea de produse pe o anumită </a:t>
              </a:r>
              <a:r>
                <a:rPr lang="ro-RO" sz="1400" dirty="0" err="1">
                  <a:solidFill>
                    <a:schemeClr val="accent1"/>
                  </a:solidFill>
                </a:rPr>
                <a:t>piaţă</a:t>
              </a:r>
              <a:r>
                <a:rPr lang="ro-RO" sz="1400" dirty="0">
                  <a:solidFill>
                    <a:schemeClr val="accent1"/>
                  </a:solidFill>
                </a:rPr>
                <a:t>;</a:t>
              </a:r>
            </a:p>
          </p:txBody>
        </p:sp>
        <p:sp>
          <p:nvSpPr>
            <p:cNvPr id="59" name="Rectangle 58">
              <a:extLst>
                <a:ext uri="{FF2B5EF4-FFF2-40B4-BE49-F238E27FC236}">
                  <a16:creationId xmlns:a16="http://schemas.microsoft.com/office/drawing/2014/main" id="{7E43C4A8-1E19-6A4D-A6B2-AD1AB52871BA}"/>
                </a:ext>
              </a:extLst>
            </p:cNvPr>
            <p:cNvSpPr/>
            <p:nvPr/>
          </p:nvSpPr>
          <p:spPr>
            <a:xfrm>
              <a:off x="5296565" y="1729289"/>
              <a:ext cx="1188040" cy="317726"/>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4 LC</a:t>
              </a:r>
            </a:p>
          </p:txBody>
        </p:sp>
      </p:grpSp>
      <p:sp>
        <p:nvSpPr>
          <p:cNvPr id="60" name="Delay 59">
            <a:extLst>
              <a:ext uri="{FF2B5EF4-FFF2-40B4-BE49-F238E27FC236}">
                <a16:creationId xmlns:a16="http://schemas.microsoft.com/office/drawing/2014/main" id="{269AACAE-3886-5B4E-880E-312B016BBAA6}"/>
              </a:ext>
            </a:extLst>
          </p:cNvPr>
          <p:cNvSpPr/>
          <p:nvPr/>
        </p:nvSpPr>
        <p:spPr>
          <a:xfrm>
            <a:off x="3421457" y="3498733"/>
            <a:ext cx="1044000" cy="540000"/>
          </a:xfrm>
          <a:prstGeom prst="flowChartDelay">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latin typeface="Arial" panose="020B0604020202020204" pitchFamily="34" charset="0"/>
                <a:cs typeface="Arial" panose="020B0604020202020204" pitchFamily="34" charset="0"/>
              </a:rPr>
              <a:t>R: DA, poate fi</a:t>
            </a:r>
          </a:p>
        </p:txBody>
      </p:sp>
      <p:sp>
        <p:nvSpPr>
          <p:cNvPr id="61" name="Rectangle 60">
            <a:extLst>
              <a:ext uri="{FF2B5EF4-FFF2-40B4-BE49-F238E27FC236}">
                <a16:creationId xmlns:a16="http://schemas.microsoft.com/office/drawing/2014/main" id="{420DEBC3-047D-3243-B48D-1A76E30B7449}"/>
              </a:ext>
            </a:extLst>
          </p:cNvPr>
          <p:cNvSpPr/>
          <p:nvPr/>
        </p:nvSpPr>
        <p:spPr>
          <a:xfrm>
            <a:off x="217144" y="5562816"/>
            <a:ext cx="3814904" cy="1342853"/>
          </a:xfrm>
          <a:prstGeom prst="rect">
            <a:avLst/>
          </a:prstGeom>
          <a:solidFill>
            <a:srgbClr val="7030A0">
              <a:alpha val="50000"/>
            </a:srgb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581"/>
              </a:spcAft>
            </a:pPr>
            <a:r>
              <a:rPr lang="ro-RO" sz="1400" dirty="0"/>
              <a:t>SPEȚĂ: Primăria X atribuie fără concurs dreptul exclusiv de a colecta deșeurile menajere unei întreprinderi municipale Y. Ceea ce înseamnă că Y este singurul care prestează asemenea serviciu. Este Y o întreprindere în sensul LC?</a:t>
            </a:r>
          </a:p>
        </p:txBody>
      </p:sp>
      <p:grpSp>
        <p:nvGrpSpPr>
          <p:cNvPr id="63" name="Group 62">
            <a:extLst>
              <a:ext uri="{FF2B5EF4-FFF2-40B4-BE49-F238E27FC236}">
                <a16:creationId xmlns:a16="http://schemas.microsoft.com/office/drawing/2014/main" id="{9F46C145-4181-EA48-847F-CE8F721F19DB}"/>
              </a:ext>
            </a:extLst>
          </p:cNvPr>
          <p:cNvGrpSpPr/>
          <p:nvPr/>
        </p:nvGrpSpPr>
        <p:grpSpPr>
          <a:xfrm>
            <a:off x="5305303" y="3990422"/>
            <a:ext cx="6500831" cy="1898290"/>
            <a:chOff x="372851" y="1161693"/>
            <a:chExt cx="7674425" cy="1036843"/>
          </a:xfrm>
        </p:grpSpPr>
        <p:sp>
          <p:nvSpPr>
            <p:cNvPr id="64" name="Process 63">
              <a:extLst>
                <a:ext uri="{FF2B5EF4-FFF2-40B4-BE49-F238E27FC236}">
                  <a16:creationId xmlns:a16="http://schemas.microsoft.com/office/drawing/2014/main" id="{704B6468-3BD0-6448-B3A6-906C436AE77C}"/>
                </a:ext>
              </a:extLst>
            </p:cNvPr>
            <p:cNvSpPr/>
            <p:nvPr/>
          </p:nvSpPr>
          <p:spPr>
            <a:xfrm>
              <a:off x="372851" y="1161693"/>
              <a:ext cx="4426936" cy="168107"/>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p>
              <a:pPr algn="ctr"/>
              <a:r>
                <a:rPr lang="ro-RO" sz="1400" b="1" dirty="0"/>
                <a:t>Articolul 4 LC</a:t>
              </a:r>
            </a:p>
          </p:txBody>
        </p:sp>
        <p:sp>
          <p:nvSpPr>
            <p:cNvPr id="65" name="TextBox 64">
              <a:extLst>
                <a:ext uri="{FF2B5EF4-FFF2-40B4-BE49-F238E27FC236}">
                  <a16:creationId xmlns:a16="http://schemas.microsoft.com/office/drawing/2014/main" id="{D5510B33-B1C4-0E45-95BB-8741FFF328B1}"/>
                </a:ext>
              </a:extLst>
            </p:cNvPr>
            <p:cNvSpPr txBox="1"/>
            <p:nvPr/>
          </p:nvSpPr>
          <p:spPr>
            <a:xfrm>
              <a:off x="384853" y="1324379"/>
              <a:ext cx="7662423" cy="874157"/>
            </a:xfrm>
            <a:prstGeom prst="rect">
              <a:avLst/>
            </a:prstGeom>
            <a:noFill/>
            <a:ln w="12700">
              <a:solidFill>
                <a:schemeClr val="accent1"/>
              </a:solidFill>
            </a:ln>
          </p:spPr>
          <p:txBody>
            <a:bodyPr wrap="square" rtlCol="0">
              <a:spAutoFit/>
            </a:bodyPr>
            <a:lstStyle/>
            <a:p>
              <a:r>
                <a:rPr lang="ro-RO" sz="1400" dirty="0">
                  <a:solidFill>
                    <a:schemeClr val="accent1"/>
                  </a:solidFill>
                </a:rPr>
                <a:t>servicii de interes economic general – comercializare de produse:</a:t>
              </a:r>
            </a:p>
            <a:p>
              <a:r>
                <a:rPr lang="ro-RO" sz="1400" dirty="0">
                  <a:solidFill>
                    <a:schemeClr val="accent1"/>
                  </a:solidFill>
                </a:rPr>
                <a:t>a) care </a:t>
              </a:r>
              <a:r>
                <a:rPr lang="ro-RO" sz="1400" dirty="0" err="1">
                  <a:solidFill>
                    <a:schemeClr val="accent1"/>
                  </a:solidFill>
                </a:rPr>
                <a:t>sînt</a:t>
              </a:r>
              <a:r>
                <a:rPr lang="ro-RO" sz="1400" dirty="0">
                  <a:solidFill>
                    <a:schemeClr val="accent1"/>
                  </a:solidFill>
                </a:rPr>
                <a:t> destinate </a:t>
              </a:r>
              <a:r>
                <a:rPr lang="ro-RO" sz="1400" dirty="0" err="1">
                  <a:solidFill>
                    <a:schemeClr val="accent1"/>
                  </a:solidFill>
                </a:rPr>
                <a:t>cetăţenilor</a:t>
              </a:r>
              <a:r>
                <a:rPr lang="ro-RO" sz="1400" dirty="0">
                  <a:solidFill>
                    <a:schemeClr val="accent1"/>
                  </a:solidFill>
                </a:rPr>
                <a:t> sau </a:t>
              </a:r>
              <a:r>
                <a:rPr lang="ro-RO" sz="1400" dirty="0" err="1">
                  <a:solidFill>
                    <a:schemeClr val="accent1"/>
                  </a:solidFill>
                </a:rPr>
                <a:t>sînt</a:t>
              </a:r>
              <a:r>
                <a:rPr lang="ro-RO" sz="1400" dirty="0">
                  <a:solidFill>
                    <a:schemeClr val="accent1"/>
                  </a:solidFill>
                </a:rPr>
                <a:t> în interesul </a:t>
              </a:r>
              <a:r>
                <a:rPr lang="ro-RO" sz="1400" dirty="0" err="1">
                  <a:solidFill>
                    <a:schemeClr val="accent1"/>
                  </a:solidFill>
                </a:rPr>
                <a:t>societăţii</a:t>
              </a:r>
              <a:r>
                <a:rPr lang="ro-RO" sz="1400" dirty="0">
                  <a:solidFill>
                    <a:schemeClr val="accent1"/>
                  </a:solidFill>
                </a:rPr>
                <a:t> în general;</a:t>
              </a:r>
            </a:p>
            <a:p>
              <a:r>
                <a:rPr lang="ro-RO" sz="1400" dirty="0">
                  <a:solidFill>
                    <a:schemeClr val="accent1"/>
                  </a:solidFill>
                </a:rPr>
                <a:t>b) care nu mai </a:t>
              </a:r>
              <a:r>
                <a:rPr lang="ro-RO" sz="1400" dirty="0" err="1">
                  <a:solidFill>
                    <a:schemeClr val="accent1"/>
                  </a:solidFill>
                </a:rPr>
                <a:t>sînt</a:t>
              </a:r>
              <a:r>
                <a:rPr lang="ro-RO" sz="1400" dirty="0">
                  <a:solidFill>
                    <a:schemeClr val="accent1"/>
                  </a:solidFill>
                </a:rPr>
                <a:t> furnizate [...] în </a:t>
              </a:r>
              <a:r>
                <a:rPr lang="ro-RO" sz="1400" dirty="0" err="1">
                  <a:solidFill>
                    <a:schemeClr val="accent1"/>
                  </a:solidFill>
                </a:rPr>
                <a:t>condiţii</a:t>
              </a:r>
              <a:r>
                <a:rPr lang="ro-RO" sz="1400" dirty="0">
                  <a:solidFill>
                    <a:schemeClr val="accent1"/>
                  </a:solidFill>
                </a:rPr>
                <a:t> normale de </a:t>
              </a:r>
              <a:r>
                <a:rPr lang="ro-RO" sz="1400" dirty="0" err="1">
                  <a:solidFill>
                    <a:schemeClr val="accent1"/>
                  </a:solidFill>
                </a:rPr>
                <a:t>piaţă</a:t>
              </a:r>
              <a:r>
                <a:rPr lang="ro-RO" sz="1400" dirty="0">
                  <a:solidFill>
                    <a:schemeClr val="accent1"/>
                  </a:solidFill>
                </a:rPr>
                <a:t>, adică a căror furnizare o întreprindere nu </a:t>
              </a:r>
              <a:r>
                <a:rPr lang="ro-RO" sz="1400" dirty="0" err="1">
                  <a:solidFill>
                    <a:schemeClr val="accent1"/>
                  </a:solidFill>
                </a:rPr>
                <a:t>şi</a:t>
              </a:r>
              <a:r>
                <a:rPr lang="ro-RO" sz="1400" dirty="0">
                  <a:solidFill>
                    <a:schemeClr val="accent1"/>
                  </a:solidFill>
                </a:rPr>
                <a:t>-ar asuma-o [...] în </a:t>
              </a:r>
              <a:r>
                <a:rPr lang="ro-RO" sz="1400" dirty="0" err="1">
                  <a:solidFill>
                    <a:schemeClr val="accent1"/>
                  </a:solidFill>
                </a:rPr>
                <a:t>aceleaşi</a:t>
              </a:r>
              <a:r>
                <a:rPr lang="ro-RO" sz="1400" dirty="0">
                  <a:solidFill>
                    <a:schemeClr val="accent1"/>
                  </a:solidFill>
                </a:rPr>
                <a:t> </a:t>
              </a:r>
              <a:r>
                <a:rPr lang="ro-RO" sz="1400" dirty="0" err="1">
                  <a:solidFill>
                    <a:schemeClr val="accent1"/>
                  </a:solidFill>
                </a:rPr>
                <a:t>condiţii</a:t>
              </a:r>
              <a:r>
                <a:rPr lang="ro-RO" sz="1400" dirty="0">
                  <a:solidFill>
                    <a:schemeClr val="accent1"/>
                  </a:solidFill>
                </a:rPr>
                <a:t> dacă ar ţine seama de propriile interese comerciale;</a:t>
              </a:r>
            </a:p>
            <a:p>
              <a:r>
                <a:rPr lang="ro-RO" sz="1400" dirty="0">
                  <a:solidFill>
                    <a:schemeClr val="accent1"/>
                  </a:solidFill>
                </a:rPr>
                <a:t>c) a căror </a:t>
              </a:r>
              <a:r>
                <a:rPr lang="ro-RO" sz="1400" dirty="0" err="1">
                  <a:solidFill>
                    <a:schemeClr val="accent1"/>
                  </a:solidFill>
                </a:rPr>
                <a:t>obligaţie</a:t>
              </a:r>
              <a:r>
                <a:rPr lang="ro-RO" sz="1400" dirty="0">
                  <a:solidFill>
                    <a:schemeClr val="accent1"/>
                  </a:solidFill>
                </a:rPr>
                <a:t> de furnizare este stabilită de o autoritate publică printr-un act legislativ, normativ sau administrativ [...].</a:t>
              </a:r>
            </a:p>
          </p:txBody>
        </p:sp>
      </p:grpSp>
      <p:grpSp>
        <p:nvGrpSpPr>
          <p:cNvPr id="66" name="Group 65">
            <a:extLst>
              <a:ext uri="{FF2B5EF4-FFF2-40B4-BE49-F238E27FC236}">
                <a16:creationId xmlns:a16="http://schemas.microsoft.com/office/drawing/2014/main" id="{C86BED21-8AFF-8648-B8EE-E6667CA189E6}"/>
              </a:ext>
            </a:extLst>
          </p:cNvPr>
          <p:cNvGrpSpPr/>
          <p:nvPr/>
        </p:nvGrpSpPr>
        <p:grpSpPr>
          <a:xfrm>
            <a:off x="5248649" y="2839867"/>
            <a:ext cx="6500831" cy="1042494"/>
            <a:chOff x="372851" y="1161693"/>
            <a:chExt cx="7674425" cy="558203"/>
          </a:xfrm>
        </p:grpSpPr>
        <p:sp>
          <p:nvSpPr>
            <p:cNvPr id="67" name="Process 66">
              <a:extLst>
                <a:ext uri="{FF2B5EF4-FFF2-40B4-BE49-F238E27FC236}">
                  <a16:creationId xmlns:a16="http://schemas.microsoft.com/office/drawing/2014/main" id="{56038EAC-5279-1744-957C-62C851E36842}"/>
                </a:ext>
              </a:extLst>
            </p:cNvPr>
            <p:cNvSpPr/>
            <p:nvPr/>
          </p:nvSpPr>
          <p:spPr>
            <a:xfrm>
              <a:off x="372851" y="1161693"/>
              <a:ext cx="5627781" cy="164799"/>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p>
              <a:pPr algn="ctr"/>
              <a:r>
                <a:rPr lang="ro-RO" sz="1400" b="1" dirty="0"/>
                <a:t>Articolul 2 LC - Sfera de aplicare a prezentei legi</a:t>
              </a:r>
            </a:p>
          </p:txBody>
        </p:sp>
        <p:sp>
          <p:nvSpPr>
            <p:cNvPr id="68" name="TextBox 67">
              <a:extLst>
                <a:ext uri="{FF2B5EF4-FFF2-40B4-BE49-F238E27FC236}">
                  <a16:creationId xmlns:a16="http://schemas.microsoft.com/office/drawing/2014/main" id="{E8F4AF05-48EC-F04E-B4E5-F5534FC73B55}"/>
                </a:ext>
              </a:extLst>
            </p:cNvPr>
            <p:cNvSpPr txBox="1"/>
            <p:nvPr/>
          </p:nvSpPr>
          <p:spPr>
            <a:xfrm>
              <a:off x="384853" y="1324379"/>
              <a:ext cx="7662423" cy="395517"/>
            </a:xfrm>
            <a:prstGeom prst="rect">
              <a:avLst/>
            </a:prstGeom>
            <a:noFill/>
            <a:ln w="12700">
              <a:solidFill>
                <a:schemeClr val="accent1"/>
              </a:solidFill>
            </a:ln>
          </p:spPr>
          <p:txBody>
            <a:bodyPr wrap="square" rtlCol="0">
              <a:spAutoFit/>
            </a:bodyPr>
            <a:lstStyle/>
            <a:p>
              <a:r>
                <a:rPr lang="ro-RO" sz="1400" dirty="0">
                  <a:solidFill>
                    <a:schemeClr val="accent1"/>
                  </a:solidFill>
                </a:rPr>
                <a:t>(3) Întreprinderile cărora li s-a atribuit sarcina de a </a:t>
              </a:r>
              <a:r>
                <a:rPr lang="ro-RO" sz="1400" u="sng" dirty="0">
                  <a:solidFill>
                    <a:schemeClr val="accent1"/>
                  </a:solidFill>
                </a:rPr>
                <a:t>gestiona serviciile de interes economic general</a:t>
              </a:r>
              <a:r>
                <a:rPr lang="ro-RO" sz="1400" dirty="0">
                  <a:solidFill>
                    <a:schemeClr val="accent1"/>
                  </a:solidFill>
                </a:rPr>
                <a:t> [...] se supun prevederilor prezentei legi </a:t>
              </a:r>
              <a:r>
                <a:rPr lang="ro-RO" sz="1400" dirty="0" err="1">
                  <a:solidFill>
                    <a:schemeClr val="accent1"/>
                  </a:solidFill>
                </a:rPr>
                <a:t>şi</a:t>
              </a:r>
              <a:r>
                <a:rPr lang="ro-RO" sz="1400" dirty="0">
                  <a:solidFill>
                    <a:schemeClr val="accent1"/>
                  </a:solidFill>
                </a:rPr>
                <a:t>, în special, regulilor de </a:t>
              </a:r>
              <a:r>
                <a:rPr lang="ro-RO" sz="1400" dirty="0" err="1">
                  <a:solidFill>
                    <a:schemeClr val="accent1"/>
                  </a:solidFill>
                </a:rPr>
                <a:t>concurenţă</a:t>
              </a:r>
              <a:r>
                <a:rPr lang="ro-RO" sz="1400" dirty="0">
                  <a:solidFill>
                    <a:schemeClr val="accent1"/>
                  </a:solidFill>
                </a:rPr>
                <a:t> [...].</a:t>
              </a:r>
            </a:p>
          </p:txBody>
        </p:sp>
      </p:grpSp>
      <p:sp>
        <p:nvSpPr>
          <p:cNvPr id="53" name="Rectangle 52">
            <a:extLst>
              <a:ext uri="{FF2B5EF4-FFF2-40B4-BE49-F238E27FC236}">
                <a16:creationId xmlns:a16="http://schemas.microsoft.com/office/drawing/2014/main" id="{C5B2337C-700A-D540-9C66-DE8D427019E7}"/>
              </a:ext>
            </a:extLst>
          </p:cNvPr>
          <p:cNvSpPr/>
          <p:nvPr/>
        </p:nvSpPr>
        <p:spPr>
          <a:xfrm>
            <a:off x="3270939" y="6679800"/>
            <a:ext cx="913996" cy="307777"/>
          </a:xfrm>
          <a:prstGeom prst="rect">
            <a:avLst/>
          </a:prstGeom>
          <a:solidFill>
            <a:srgbClr val="FF0000"/>
          </a:solidFill>
          <a:effectLst>
            <a:outerShdw blurRad="50800" dist="38100" dir="16200000" rotWithShape="0">
              <a:prstClr val="black">
                <a:alpha val="40000"/>
              </a:prstClr>
            </a:outerShdw>
          </a:effectLst>
        </p:spPr>
        <p:txBody>
          <a:bodyPr wrap="square" rtlCol="0" anchor="ctr">
            <a:spAutoFit/>
          </a:bodyPr>
          <a:lstStyle/>
          <a:p>
            <a:pPr algn="ctr"/>
            <a:r>
              <a:rPr lang="ro-RO" sz="1400" dirty="0"/>
              <a:t>R: Da</a:t>
            </a:r>
          </a:p>
        </p:txBody>
      </p:sp>
      <p:sp>
        <p:nvSpPr>
          <p:cNvPr id="69" name="Rectangle 68">
            <a:extLst>
              <a:ext uri="{FF2B5EF4-FFF2-40B4-BE49-F238E27FC236}">
                <a16:creationId xmlns:a16="http://schemas.microsoft.com/office/drawing/2014/main" id="{9DF274B9-3754-4A40-9B4F-DCC6C0A92E10}"/>
              </a:ext>
            </a:extLst>
          </p:cNvPr>
          <p:cNvSpPr/>
          <p:nvPr/>
        </p:nvSpPr>
        <p:spPr>
          <a:xfrm>
            <a:off x="200029" y="7073924"/>
            <a:ext cx="3790570" cy="685983"/>
          </a:xfrm>
          <a:prstGeom prst="rect">
            <a:avLst/>
          </a:prstGeom>
          <a:solidFill>
            <a:srgbClr val="7030A0">
              <a:alpha val="50000"/>
            </a:srgb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581"/>
              </a:spcAft>
            </a:pPr>
            <a:r>
              <a:rPr lang="ro-RO" sz="1400" dirty="0"/>
              <a:t>Y este o instituție publică însărcinată prin lege cu colectarea deșeurilor. Este Y o întreprindere în sensul LC?</a:t>
            </a:r>
          </a:p>
        </p:txBody>
      </p:sp>
      <p:sp>
        <p:nvSpPr>
          <p:cNvPr id="70" name="Rectangle 69">
            <a:extLst>
              <a:ext uri="{FF2B5EF4-FFF2-40B4-BE49-F238E27FC236}">
                <a16:creationId xmlns:a16="http://schemas.microsoft.com/office/drawing/2014/main" id="{B5CF85EB-DFBE-114A-A29D-2EC2C834E5FF}"/>
              </a:ext>
            </a:extLst>
          </p:cNvPr>
          <p:cNvSpPr/>
          <p:nvPr/>
        </p:nvSpPr>
        <p:spPr>
          <a:xfrm>
            <a:off x="3245666" y="7679214"/>
            <a:ext cx="915680" cy="307777"/>
          </a:xfrm>
          <a:prstGeom prst="rect">
            <a:avLst/>
          </a:prstGeom>
          <a:solidFill>
            <a:srgbClr val="FF0000"/>
          </a:solidFill>
          <a:effectLst>
            <a:outerShdw blurRad="50800" dist="38100" dir="16200000" rotWithShape="0">
              <a:prstClr val="black">
                <a:alpha val="40000"/>
              </a:prstClr>
            </a:outerShdw>
          </a:effectLst>
        </p:spPr>
        <p:txBody>
          <a:bodyPr wrap="square" rtlCol="0" anchor="ctr">
            <a:spAutoFit/>
          </a:bodyPr>
          <a:lstStyle/>
          <a:p>
            <a:pPr algn="ctr"/>
            <a:r>
              <a:rPr lang="ro-RO" sz="1400" dirty="0"/>
              <a:t>R: Da</a:t>
            </a:r>
          </a:p>
        </p:txBody>
      </p:sp>
      <p:grpSp>
        <p:nvGrpSpPr>
          <p:cNvPr id="78" name="Group 77">
            <a:extLst>
              <a:ext uri="{FF2B5EF4-FFF2-40B4-BE49-F238E27FC236}">
                <a16:creationId xmlns:a16="http://schemas.microsoft.com/office/drawing/2014/main" id="{7F36E85A-866E-8543-ABDD-FA86F9176B52}"/>
              </a:ext>
            </a:extLst>
          </p:cNvPr>
          <p:cNvGrpSpPr/>
          <p:nvPr/>
        </p:nvGrpSpPr>
        <p:grpSpPr>
          <a:xfrm>
            <a:off x="4385493" y="6104626"/>
            <a:ext cx="7619376" cy="1750976"/>
            <a:chOff x="2799985" y="4479300"/>
            <a:chExt cx="7865673" cy="1807577"/>
          </a:xfrm>
        </p:grpSpPr>
        <p:pic>
          <p:nvPicPr>
            <p:cNvPr id="71" name="Picture 70">
              <a:extLst>
                <a:ext uri="{FF2B5EF4-FFF2-40B4-BE49-F238E27FC236}">
                  <a16:creationId xmlns:a16="http://schemas.microsoft.com/office/drawing/2014/main" id="{736B8013-03BA-E043-B3D6-7F18B8C5766B}"/>
                </a:ext>
              </a:extLst>
            </p:cNvPr>
            <p:cNvPicPr>
              <a:picLocks noChangeAspect="1"/>
            </p:cNvPicPr>
            <p:nvPr/>
          </p:nvPicPr>
          <p:blipFill rotWithShape="1">
            <a:blip r:embed="rId12">
              <a:extLst>
                <a:ext uri="{28A0092B-C50C-407E-A947-70E740481C1C}">
                  <a14:useLocalDpi xmlns:a14="http://schemas.microsoft.com/office/drawing/2010/main" val="0"/>
                </a:ext>
              </a:extLst>
            </a:blip>
            <a:srcRect t="6061" r="41182"/>
            <a:stretch/>
          </p:blipFill>
          <p:spPr>
            <a:xfrm>
              <a:off x="2799985" y="5463918"/>
              <a:ext cx="917350" cy="822959"/>
            </a:xfrm>
            <a:prstGeom prst="roundRect">
              <a:avLst/>
            </a:prstGeom>
            <a:effectLst>
              <a:outerShdw blurRad="50800" dist="38100" dir="18900000" algn="bl" rotWithShape="0">
                <a:prstClr val="black">
                  <a:alpha val="40000"/>
                </a:prstClr>
              </a:outerShdw>
            </a:effectLst>
          </p:spPr>
        </p:pic>
        <p:sp>
          <p:nvSpPr>
            <p:cNvPr id="72" name="Rectangular Callout 71">
              <a:extLst>
                <a:ext uri="{FF2B5EF4-FFF2-40B4-BE49-F238E27FC236}">
                  <a16:creationId xmlns:a16="http://schemas.microsoft.com/office/drawing/2014/main" id="{CD2F8732-E06F-D746-A4E5-BCBAB64DAB3F}"/>
                </a:ext>
              </a:extLst>
            </p:cNvPr>
            <p:cNvSpPr/>
            <p:nvPr/>
          </p:nvSpPr>
          <p:spPr>
            <a:xfrm>
              <a:off x="4275697" y="4787044"/>
              <a:ext cx="6348883" cy="984949"/>
            </a:xfrm>
            <a:prstGeom prst="wedgeRectCallout">
              <a:avLst>
                <a:gd name="adj1" fmla="val -56204"/>
                <a:gd name="adj2" fmla="val 76556"/>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p>
              <a:pPr algn="ctr"/>
              <a:r>
                <a:rPr lang="ro-RO" sz="1400" dirty="0">
                  <a:latin typeface="Arial" panose="020B0604020202020204" pitchFamily="34" charset="0"/>
                  <a:cs typeface="Arial" panose="020B0604020202020204" pitchFamily="34" charset="0"/>
                </a:rPr>
                <a:t>22 Faptul că activitățile de recrutare a personalului sunt încredințate agențiilor publice nu poate afecta natura economică a acestor activități. Activitățile de recrutare a personalului nu au fost întotdeauna și nu sunt neapărat realizate de entități publice. </a:t>
              </a:r>
            </a:p>
          </p:txBody>
        </p:sp>
        <p:sp>
          <p:nvSpPr>
            <p:cNvPr id="73" name="Rectangle 72">
              <a:extLst>
                <a:ext uri="{FF2B5EF4-FFF2-40B4-BE49-F238E27FC236}">
                  <a16:creationId xmlns:a16="http://schemas.microsoft.com/office/drawing/2014/main" id="{51CDCCC2-6EB9-9E41-A0AC-C4CBA9A09563}"/>
                </a:ext>
              </a:extLst>
            </p:cNvPr>
            <p:cNvSpPr/>
            <p:nvPr/>
          </p:nvSpPr>
          <p:spPr>
            <a:xfrm>
              <a:off x="8744213" y="4479300"/>
              <a:ext cx="1921445" cy="317726"/>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err="1"/>
                <a:t>Hofner</a:t>
              </a:r>
              <a:r>
                <a:rPr lang="ro-RO" sz="1400" dirty="0"/>
                <a:t> C-41/90</a:t>
              </a:r>
            </a:p>
          </p:txBody>
        </p:sp>
      </p:grpSp>
      <p:grpSp>
        <p:nvGrpSpPr>
          <p:cNvPr id="79" name="Group 78">
            <a:extLst>
              <a:ext uri="{FF2B5EF4-FFF2-40B4-BE49-F238E27FC236}">
                <a16:creationId xmlns:a16="http://schemas.microsoft.com/office/drawing/2014/main" id="{ACE3E0BA-15F8-4E47-928B-9136B40FDA5F}"/>
              </a:ext>
            </a:extLst>
          </p:cNvPr>
          <p:cNvGrpSpPr/>
          <p:nvPr/>
        </p:nvGrpSpPr>
        <p:grpSpPr>
          <a:xfrm>
            <a:off x="184016" y="1903637"/>
            <a:ext cx="4115796" cy="1104399"/>
            <a:chOff x="98371" y="1726450"/>
            <a:chExt cx="4248839" cy="1140098"/>
          </a:xfrm>
        </p:grpSpPr>
        <p:grpSp>
          <p:nvGrpSpPr>
            <p:cNvPr id="37" name="Group 36">
              <a:extLst>
                <a:ext uri="{FF2B5EF4-FFF2-40B4-BE49-F238E27FC236}">
                  <a16:creationId xmlns:a16="http://schemas.microsoft.com/office/drawing/2014/main" id="{D76D110D-85A2-D44A-8583-95B162074811}"/>
                </a:ext>
              </a:extLst>
            </p:cNvPr>
            <p:cNvGrpSpPr/>
            <p:nvPr/>
          </p:nvGrpSpPr>
          <p:grpSpPr>
            <a:xfrm>
              <a:off x="98371" y="1843011"/>
              <a:ext cx="4248839" cy="1023537"/>
              <a:chOff x="6219746" y="810754"/>
              <a:chExt cx="4248839" cy="1023537"/>
            </a:xfrm>
          </p:grpSpPr>
          <p:sp>
            <p:nvSpPr>
              <p:cNvPr id="36" name="TextBox 35">
                <a:extLst>
                  <a:ext uri="{FF2B5EF4-FFF2-40B4-BE49-F238E27FC236}">
                    <a16:creationId xmlns:a16="http://schemas.microsoft.com/office/drawing/2014/main" id="{75D03B2A-4173-6B4D-B7BF-0E7B966FD10B}"/>
                  </a:ext>
                </a:extLst>
              </p:cNvPr>
              <p:cNvSpPr txBox="1"/>
              <p:nvPr/>
            </p:nvSpPr>
            <p:spPr>
              <a:xfrm>
                <a:off x="6977644" y="923892"/>
                <a:ext cx="3490941" cy="843662"/>
              </a:xfrm>
              <a:prstGeom prst="roundRect">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defPPr>
                  <a:defRPr lang="en-GB"/>
                </a:defPPr>
                <a:lvl1pPr lvl="0" algn="ctr">
                  <a:defRPr sz="1400"/>
                </a:lvl1pPr>
              </a:lstStyle>
              <a:p>
                <a:r>
                  <a:rPr lang="ro-RO" dirty="0">
                    <a:latin typeface="Arial" panose="020B0604020202020204" pitchFamily="34" charset="0"/>
                    <a:cs typeface="Arial" panose="020B0604020202020204" pitchFamily="34" charset="0"/>
                  </a:rPr>
                  <a:t>Un singur lucru este important – entitatea să fie angajată în activitate economică</a:t>
                </a:r>
              </a:p>
            </p:txBody>
          </p:sp>
          <p:pic>
            <p:nvPicPr>
              <p:cNvPr id="34" name="Picture 33">
                <a:extLst>
                  <a:ext uri="{FF2B5EF4-FFF2-40B4-BE49-F238E27FC236}">
                    <a16:creationId xmlns:a16="http://schemas.microsoft.com/office/drawing/2014/main" id="{20BAE957-54DF-F446-A222-C364D977D4C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19746" y="810754"/>
                <a:ext cx="1023537" cy="1023537"/>
              </a:xfrm>
              <a:prstGeom prst="rect">
                <a:avLst/>
              </a:prstGeom>
            </p:spPr>
          </p:pic>
        </p:grpSp>
        <p:sp>
          <p:nvSpPr>
            <p:cNvPr id="74" name="Rectangle 73">
              <a:extLst>
                <a:ext uri="{FF2B5EF4-FFF2-40B4-BE49-F238E27FC236}">
                  <a16:creationId xmlns:a16="http://schemas.microsoft.com/office/drawing/2014/main" id="{2798BD4C-1F08-4A40-9593-37B4643CD89F}"/>
                </a:ext>
              </a:extLst>
            </p:cNvPr>
            <p:cNvSpPr/>
            <p:nvPr/>
          </p:nvSpPr>
          <p:spPr>
            <a:xfrm>
              <a:off x="1570872" y="1726450"/>
              <a:ext cx="2061735" cy="317726"/>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Abordare funcțională</a:t>
              </a:r>
            </a:p>
          </p:txBody>
        </p:sp>
      </p:grpSp>
      <p:grpSp>
        <p:nvGrpSpPr>
          <p:cNvPr id="62" name="Group 61">
            <a:extLst>
              <a:ext uri="{FF2B5EF4-FFF2-40B4-BE49-F238E27FC236}">
                <a16:creationId xmlns:a16="http://schemas.microsoft.com/office/drawing/2014/main" id="{8E09FC59-3EDC-1E4B-8F38-7C5FD5D53E1C}"/>
              </a:ext>
            </a:extLst>
          </p:cNvPr>
          <p:cNvGrpSpPr/>
          <p:nvPr/>
        </p:nvGrpSpPr>
        <p:grpSpPr>
          <a:xfrm>
            <a:off x="307334" y="383412"/>
            <a:ext cx="3988052" cy="307777"/>
            <a:chOff x="899768" y="2451429"/>
            <a:chExt cx="3797646" cy="301865"/>
          </a:xfrm>
        </p:grpSpPr>
        <p:sp>
          <p:nvSpPr>
            <p:cNvPr id="80" name="Process 79">
              <a:extLst>
                <a:ext uri="{FF2B5EF4-FFF2-40B4-BE49-F238E27FC236}">
                  <a16:creationId xmlns:a16="http://schemas.microsoft.com/office/drawing/2014/main" id="{882EB6B0-3306-C041-888E-C10860F7FDDF}"/>
                </a:ext>
              </a:extLst>
            </p:cNvPr>
            <p:cNvSpPr/>
            <p:nvPr/>
          </p:nvSpPr>
          <p:spPr>
            <a:xfrm>
              <a:off x="899768" y="2451429"/>
              <a:ext cx="595575" cy="301865"/>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b="1" dirty="0"/>
                <a:t>1.1.</a:t>
              </a:r>
            </a:p>
          </p:txBody>
        </p:sp>
        <p:sp>
          <p:nvSpPr>
            <p:cNvPr id="81" name="Process 80">
              <a:extLst>
                <a:ext uri="{FF2B5EF4-FFF2-40B4-BE49-F238E27FC236}">
                  <a16:creationId xmlns:a16="http://schemas.microsoft.com/office/drawing/2014/main" id="{67FAB994-0D67-C34D-81BA-FB87C0FB1A8D}"/>
                </a:ext>
              </a:extLst>
            </p:cNvPr>
            <p:cNvSpPr/>
            <p:nvPr/>
          </p:nvSpPr>
          <p:spPr>
            <a:xfrm>
              <a:off x="1495342" y="2451429"/>
              <a:ext cx="3202072" cy="301865"/>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lvl="0"/>
              <a:r>
                <a:rPr lang="ro-RO" sz="1400" dirty="0"/>
                <a:t>Întreprinderea </a:t>
              </a:r>
              <a:r>
                <a:rPr lang="ro-RO" sz="1400" dirty="0">
                  <a:latin typeface="Arial" panose="020B0604020202020204" pitchFamily="34" charset="0"/>
                  <a:cs typeface="Arial" panose="020B0604020202020204" pitchFamily="34" charset="0"/>
                </a:rPr>
                <a:t>în dreptul concurenței</a:t>
              </a:r>
              <a:endParaRPr lang="en-US" sz="1400" dirty="0"/>
            </a:p>
          </p:txBody>
        </p:sp>
      </p:grpSp>
    </p:spTree>
    <p:extLst>
      <p:ext uri="{BB962C8B-B14F-4D97-AF65-F5344CB8AC3E}">
        <p14:creationId xmlns:p14="http://schemas.microsoft.com/office/powerpoint/2010/main" val="3311243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linds(horizont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linds(horizontal)">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ppt_x</p:attrName>
                                        </p:attrNameLst>
                                      </p:cBhvr>
                                      <p:tavLst>
                                        <p:tav tm="0">
                                          <p:val>
                                            <p:strVal val="#ppt_x-#ppt_w*1.125000"/>
                                          </p:val>
                                        </p:tav>
                                        <p:tav tm="100000">
                                          <p:val>
                                            <p:strVal val="#ppt_x"/>
                                          </p:val>
                                        </p:tav>
                                      </p:tavLst>
                                    </p:anim>
                                    <p:animEffect transition="in" filter="wipe(right)">
                                      <p:cBhvr>
                                        <p:cTn id="18" dur="500"/>
                                        <p:tgtEl>
                                          <p:spTgt spid="17"/>
                                        </p:tgtEl>
                                      </p:cBhvr>
                                    </p:animEffect>
                                  </p:childTnLst>
                                </p:cTn>
                              </p:par>
                            </p:childTnLst>
                          </p:cTn>
                        </p:par>
                        <p:par>
                          <p:cTn id="19" fill="hold">
                            <p:stCondLst>
                              <p:cond delay="500"/>
                            </p:stCondLst>
                            <p:childTnLst>
                              <p:par>
                                <p:cTn id="20" presetID="3" presetClass="entr" presetSubtype="10"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blinds(horizontal)">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blinds(horizontal)">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p:tgtEl>
                                          <p:spTgt spid="44"/>
                                        </p:tgtEl>
                                        <p:attrNameLst>
                                          <p:attrName>ppt_x</p:attrName>
                                        </p:attrNameLst>
                                      </p:cBhvr>
                                      <p:tavLst>
                                        <p:tav tm="0">
                                          <p:val>
                                            <p:strVal val="#ppt_x-#ppt_w*1.125000"/>
                                          </p:val>
                                        </p:tav>
                                        <p:tav tm="100000">
                                          <p:val>
                                            <p:strVal val="#ppt_x"/>
                                          </p:val>
                                        </p:tav>
                                      </p:tavLst>
                                    </p:anim>
                                    <p:animEffect transition="in" filter="wipe(right)">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ppt_x</p:attrName>
                                        </p:attrNameLst>
                                      </p:cBhvr>
                                      <p:tavLst>
                                        <p:tav tm="0">
                                          <p:val>
                                            <p:strVal val="#ppt_x-#ppt_w*1.125000"/>
                                          </p:val>
                                        </p:tav>
                                        <p:tav tm="100000">
                                          <p:val>
                                            <p:strVal val="#ppt_x"/>
                                          </p:val>
                                        </p:tav>
                                      </p:tavLst>
                                    </p:anim>
                                    <p:animEffect transition="in" filter="wipe(righ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p:tgtEl>
                                          <p:spTgt spid="60"/>
                                        </p:tgtEl>
                                        <p:attrNameLst>
                                          <p:attrName>ppt_y</p:attrName>
                                        </p:attrNameLst>
                                      </p:cBhvr>
                                      <p:tavLst>
                                        <p:tav tm="0">
                                          <p:val>
                                            <p:strVal val="#ppt_y+#ppt_h*1.125000"/>
                                          </p:val>
                                        </p:tav>
                                        <p:tav tm="100000">
                                          <p:val>
                                            <p:strVal val="#ppt_y"/>
                                          </p:val>
                                        </p:tav>
                                      </p:tavLst>
                                    </p:anim>
                                    <p:animEffect transition="in" filter="wipe(up)">
                                      <p:cBhvr>
                                        <p:cTn id="45" dur="500"/>
                                        <p:tgtEl>
                                          <p:spTgt spid="6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2"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p:tgtEl>
                                          <p:spTgt spid="5"/>
                                        </p:tgtEl>
                                        <p:attrNameLst>
                                          <p:attrName>ppt_x</p:attrName>
                                        </p:attrNameLst>
                                      </p:cBhvr>
                                      <p:tavLst>
                                        <p:tav tm="0">
                                          <p:val>
                                            <p:strVal val="#ppt_x+#ppt_w*1.125000"/>
                                          </p:val>
                                        </p:tav>
                                        <p:tav tm="100000">
                                          <p:val>
                                            <p:strVal val="#ppt_x"/>
                                          </p:val>
                                        </p:tav>
                                      </p:tavLst>
                                    </p:anim>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blinds(horizontal)">
                                      <p:cBhvr>
                                        <p:cTn id="56" dur="500"/>
                                        <p:tgtEl>
                                          <p:spTgt spid="61"/>
                                        </p:tgtEl>
                                      </p:cBhvr>
                                    </p:animEffect>
                                  </p:childTnLst>
                                </p:cTn>
                              </p:par>
                            </p:childTnLst>
                          </p:cTn>
                        </p:par>
                        <p:par>
                          <p:cTn id="57" fill="hold">
                            <p:stCondLst>
                              <p:cond delay="500"/>
                            </p:stCondLst>
                            <p:childTnLst>
                              <p:par>
                                <p:cTn id="58" presetID="3" presetClass="entr" presetSubtype="1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linds(horizontal)">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blinds(horizontal)">
                                      <p:cBhvr>
                                        <p:cTn id="65" dur="500"/>
                                        <p:tgtEl>
                                          <p:spTgt spid="66"/>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blinds(horizontal)">
                                      <p:cBhvr>
                                        <p:cTn id="70" dur="500"/>
                                        <p:tgtEl>
                                          <p:spTgt spid="63"/>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1" nodeType="click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blinds(horizontal)">
                                      <p:cBhvr>
                                        <p:cTn id="75" dur="500"/>
                                        <p:tgtEl>
                                          <p:spTgt spid="5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1" nodeType="click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blinds(horizontal)">
                                      <p:cBhvr>
                                        <p:cTn id="80" dur="500"/>
                                        <p:tgtEl>
                                          <p:spTgt spid="69"/>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78"/>
                                        </p:tgtEl>
                                        <p:attrNameLst>
                                          <p:attrName>style.visibility</p:attrName>
                                        </p:attrNameLst>
                                      </p:cBhvr>
                                      <p:to>
                                        <p:strVal val="visible"/>
                                      </p:to>
                                    </p:set>
                                    <p:animEffect transition="in" filter="blinds(horizontal)">
                                      <p:cBhvr>
                                        <p:cTn id="85" dur="500"/>
                                        <p:tgtEl>
                                          <p:spTgt spid="78"/>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1" nodeType="click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blinds(horizontal)">
                                      <p:cBhvr>
                                        <p:cTn id="90" dur="500"/>
                                        <p:tgtEl>
                                          <p:spTgt spid="70"/>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xit" presetSubtype="10" fill="hold" grpId="1" nodeType="clickEffect">
                                  <p:stCondLst>
                                    <p:cond delay="0"/>
                                  </p:stCondLst>
                                  <p:childTnLst>
                                    <p:animEffect transition="out" filter="blinds(horizontal)">
                                      <p:cBhvr>
                                        <p:cTn id="94" dur="500"/>
                                        <p:tgtEl>
                                          <p:spTgt spid="61"/>
                                        </p:tgtEl>
                                      </p:cBhvr>
                                    </p:animEffect>
                                    <p:set>
                                      <p:cBhvr>
                                        <p:cTn id="95" dur="1" fill="hold">
                                          <p:stCondLst>
                                            <p:cond delay="499"/>
                                          </p:stCondLst>
                                        </p:cTn>
                                        <p:tgtEl>
                                          <p:spTgt spid="61"/>
                                        </p:tgtEl>
                                        <p:attrNameLst>
                                          <p:attrName>style.visibility</p:attrName>
                                        </p:attrNameLst>
                                      </p:cBhvr>
                                      <p:to>
                                        <p:strVal val="hidden"/>
                                      </p:to>
                                    </p:set>
                                  </p:childTnLst>
                                </p:cTn>
                              </p:par>
                              <p:par>
                                <p:cTn id="96" presetID="3" presetClass="exit" presetSubtype="10" fill="hold" grpId="0" nodeType="withEffect">
                                  <p:stCondLst>
                                    <p:cond delay="0"/>
                                  </p:stCondLst>
                                  <p:childTnLst>
                                    <p:animEffect transition="out" filter="blinds(horizontal)">
                                      <p:cBhvr>
                                        <p:cTn id="97" dur="500"/>
                                        <p:tgtEl>
                                          <p:spTgt spid="53"/>
                                        </p:tgtEl>
                                      </p:cBhvr>
                                    </p:animEffect>
                                    <p:set>
                                      <p:cBhvr>
                                        <p:cTn id="98" dur="1" fill="hold">
                                          <p:stCondLst>
                                            <p:cond delay="499"/>
                                          </p:stCondLst>
                                        </p:cTn>
                                        <p:tgtEl>
                                          <p:spTgt spid="53"/>
                                        </p:tgtEl>
                                        <p:attrNameLst>
                                          <p:attrName>style.visibility</p:attrName>
                                        </p:attrNameLst>
                                      </p:cBhvr>
                                      <p:to>
                                        <p:strVal val="hidden"/>
                                      </p:to>
                                    </p:set>
                                  </p:childTnLst>
                                </p:cTn>
                              </p:par>
                              <p:par>
                                <p:cTn id="99" presetID="3" presetClass="exit" presetSubtype="10" fill="hold" grpId="0" nodeType="withEffect">
                                  <p:stCondLst>
                                    <p:cond delay="0"/>
                                  </p:stCondLst>
                                  <p:childTnLst>
                                    <p:animEffect transition="out" filter="blinds(horizontal)">
                                      <p:cBhvr>
                                        <p:cTn id="100" dur="500"/>
                                        <p:tgtEl>
                                          <p:spTgt spid="69"/>
                                        </p:tgtEl>
                                      </p:cBhvr>
                                    </p:animEffect>
                                    <p:set>
                                      <p:cBhvr>
                                        <p:cTn id="101" dur="1" fill="hold">
                                          <p:stCondLst>
                                            <p:cond delay="499"/>
                                          </p:stCondLst>
                                        </p:cTn>
                                        <p:tgtEl>
                                          <p:spTgt spid="69"/>
                                        </p:tgtEl>
                                        <p:attrNameLst>
                                          <p:attrName>style.visibility</p:attrName>
                                        </p:attrNameLst>
                                      </p:cBhvr>
                                      <p:to>
                                        <p:strVal val="hidden"/>
                                      </p:to>
                                    </p:set>
                                  </p:childTnLst>
                                </p:cTn>
                              </p:par>
                              <p:par>
                                <p:cTn id="102" presetID="3" presetClass="exit" presetSubtype="10" fill="hold" grpId="0" nodeType="withEffect">
                                  <p:stCondLst>
                                    <p:cond delay="0"/>
                                  </p:stCondLst>
                                  <p:childTnLst>
                                    <p:animEffect transition="out" filter="blinds(horizontal)">
                                      <p:cBhvr>
                                        <p:cTn id="103" dur="500"/>
                                        <p:tgtEl>
                                          <p:spTgt spid="70"/>
                                        </p:tgtEl>
                                      </p:cBhvr>
                                    </p:animEffect>
                                    <p:set>
                                      <p:cBhvr>
                                        <p:cTn id="104" dur="1" fill="hold">
                                          <p:stCondLst>
                                            <p:cond delay="499"/>
                                          </p:stCondLst>
                                        </p:cTn>
                                        <p:tgtEl>
                                          <p:spTgt spid="70"/>
                                        </p:tgtEl>
                                        <p:attrNameLst>
                                          <p:attrName>style.visibility</p:attrName>
                                        </p:attrNameLst>
                                      </p:cBhvr>
                                      <p:to>
                                        <p:strVal val="hidden"/>
                                      </p:to>
                                    </p:set>
                                  </p:childTnLst>
                                </p:cTn>
                              </p:par>
                              <p:par>
                                <p:cTn id="105" presetID="3" presetClass="exit" presetSubtype="10" fill="hold" nodeType="withEffect">
                                  <p:stCondLst>
                                    <p:cond delay="0"/>
                                  </p:stCondLst>
                                  <p:childTnLst>
                                    <p:animEffect transition="out" filter="blinds(horizontal)">
                                      <p:cBhvr>
                                        <p:cTn id="106" dur="500"/>
                                        <p:tgtEl>
                                          <p:spTgt spid="78"/>
                                        </p:tgtEl>
                                      </p:cBhvr>
                                    </p:animEffect>
                                    <p:set>
                                      <p:cBhvr>
                                        <p:cTn id="107" dur="1" fill="hold">
                                          <p:stCondLst>
                                            <p:cond delay="499"/>
                                          </p:stCondLst>
                                        </p:cTn>
                                        <p:tgtEl>
                                          <p:spTgt spid="78"/>
                                        </p:tgtEl>
                                        <p:attrNameLst>
                                          <p:attrName>style.visibility</p:attrName>
                                        </p:attrNameLst>
                                      </p:cBhvr>
                                      <p:to>
                                        <p:strVal val="hidden"/>
                                      </p:to>
                                    </p:set>
                                  </p:childTnLst>
                                </p:cTn>
                              </p:par>
                              <p:par>
                                <p:cTn id="108" presetID="3" presetClass="exit" presetSubtype="10" fill="hold" nodeType="withEffect">
                                  <p:stCondLst>
                                    <p:cond delay="0"/>
                                  </p:stCondLst>
                                  <p:childTnLst>
                                    <p:animEffect transition="out" filter="blinds(horizontal)">
                                      <p:cBhvr>
                                        <p:cTn id="109" dur="500"/>
                                        <p:tgtEl>
                                          <p:spTgt spid="25"/>
                                        </p:tgtEl>
                                      </p:cBhvr>
                                    </p:animEffect>
                                    <p:set>
                                      <p:cBhvr>
                                        <p:cTn id="110" dur="1" fill="hold">
                                          <p:stCondLst>
                                            <p:cond delay="499"/>
                                          </p:stCondLst>
                                        </p:cTn>
                                        <p:tgtEl>
                                          <p:spTgt spid="25"/>
                                        </p:tgtEl>
                                        <p:attrNameLst>
                                          <p:attrName>style.visibility</p:attrName>
                                        </p:attrNameLst>
                                      </p:cBhvr>
                                      <p:to>
                                        <p:strVal val="hidden"/>
                                      </p:to>
                                    </p:set>
                                  </p:childTnLst>
                                </p:cTn>
                              </p:par>
                              <p:par>
                                <p:cTn id="111" presetID="3" presetClass="exit" presetSubtype="10" fill="hold" nodeType="withEffect">
                                  <p:stCondLst>
                                    <p:cond delay="0"/>
                                  </p:stCondLst>
                                  <p:childTnLst>
                                    <p:animEffect transition="out" filter="blinds(horizontal)">
                                      <p:cBhvr>
                                        <p:cTn id="112" dur="500"/>
                                        <p:tgtEl>
                                          <p:spTgt spid="63"/>
                                        </p:tgtEl>
                                      </p:cBhvr>
                                    </p:animEffect>
                                    <p:set>
                                      <p:cBhvr>
                                        <p:cTn id="113" dur="1" fill="hold">
                                          <p:stCondLst>
                                            <p:cond delay="499"/>
                                          </p:stCondLst>
                                        </p:cTn>
                                        <p:tgtEl>
                                          <p:spTgt spid="63"/>
                                        </p:tgtEl>
                                        <p:attrNameLst>
                                          <p:attrName>style.visibility</p:attrName>
                                        </p:attrNameLst>
                                      </p:cBhvr>
                                      <p:to>
                                        <p:strVal val="hidden"/>
                                      </p:to>
                                    </p:set>
                                  </p:childTnLst>
                                </p:cTn>
                              </p:par>
                              <p:par>
                                <p:cTn id="114" presetID="3" presetClass="exit" presetSubtype="10" fill="hold" nodeType="withEffect">
                                  <p:stCondLst>
                                    <p:cond delay="0"/>
                                  </p:stCondLst>
                                  <p:childTnLst>
                                    <p:animEffect transition="out" filter="blinds(horizontal)">
                                      <p:cBhvr>
                                        <p:cTn id="115" dur="500"/>
                                        <p:tgtEl>
                                          <p:spTgt spid="66"/>
                                        </p:tgtEl>
                                      </p:cBhvr>
                                    </p:animEffect>
                                    <p:set>
                                      <p:cBhvr>
                                        <p:cTn id="116" dur="1" fill="hold">
                                          <p:stCondLst>
                                            <p:cond delay="499"/>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60" grpId="0" animBg="1"/>
      <p:bldP spid="61" grpId="0" animBg="1"/>
      <p:bldP spid="61" grpId="1" animBg="1"/>
      <p:bldP spid="53" grpId="0" animBg="1"/>
      <p:bldP spid="53" grpId="1" animBg="1"/>
      <p:bldP spid="69" grpId="0" animBg="1"/>
      <p:bldP spid="69" grpId="1" animBg="1"/>
      <p:bldP spid="70" grpId="0" animBg="1"/>
      <p:bldP spid="7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A33863-A582-2C4C-A997-967833E0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716" y="11207242"/>
            <a:ext cx="808748" cy="808748"/>
          </a:xfrm>
          <a:prstGeom prst="rect">
            <a:avLst/>
          </a:prstGeom>
        </p:spPr>
      </p:pic>
      <p:pic>
        <p:nvPicPr>
          <p:cNvPr id="10" name="Picture 9">
            <a:extLst>
              <a:ext uri="{FF2B5EF4-FFF2-40B4-BE49-F238E27FC236}">
                <a16:creationId xmlns:a16="http://schemas.microsoft.com/office/drawing/2014/main" id="{BB06006A-1CA9-AC4A-B3ED-68A9AD00E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553" y="11300392"/>
            <a:ext cx="787594" cy="787594"/>
          </a:xfrm>
          <a:prstGeom prst="rect">
            <a:avLst/>
          </a:prstGeom>
        </p:spPr>
      </p:pic>
      <p:pic>
        <p:nvPicPr>
          <p:cNvPr id="12" name="Picture 11">
            <a:extLst>
              <a:ext uri="{FF2B5EF4-FFF2-40B4-BE49-F238E27FC236}">
                <a16:creationId xmlns:a16="http://schemas.microsoft.com/office/drawing/2014/main" id="{9E57284F-F747-B34D-92ED-A5648DCB46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849" y="11573722"/>
            <a:ext cx="532904" cy="532904"/>
          </a:xfrm>
          <a:prstGeom prst="rect">
            <a:avLst/>
          </a:prstGeom>
        </p:spPr>
      </p:pic>
      <p:sp>
        <p:nvSpPr>
          <p:cNvPr id="11" name="TextBox 10">
            <a:extLst>
              <a:ext uri="{FF2B5EF4-FFF2-40B4-BE49-F238E27FC236}">
                <a16:creationId xmlns:a16="http://schemas.microsoft.com/office/drawing/2014/main" id="{A3ACF3DA-E4FD-AD42-BB16-625F22CDE7F8}"/>
              </a:ext>
            </a:extLst>
          </p:cNvPr>
          <p:cNvSpPr txBox="1"/>
          <p:nvPr/>
        </p:nvSpPr>
        <p:spPr>
          <a:xfrm>
            <a:off x="-3095073" y="8307803"/>
            <a:ext cx="3754640" cy="280526"/>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spAutoFit/>
          </a:bodyPr>
          <a:lstStyle>
            <a:defPPr>
              <a:defRPr lang="en-GB"/>
            </a:defPPr>
            <a:lvl1pPr lvl="0" algn="ctr">
              <a:defRPr sz="1400"/>
            </a:lvl1pPr>
          </a:lstStyle>
          <a:p>
            <a:r>
              <a:rPr lang="ro-RO" sz="1223" dirty="0">
                <a:latin typeface="Arial" panose="020B0604020202020204" pitchFamily="34" charset="0"/>
                <a:cs typeface="Arial" panose="020B0604020202020204" pitchFamily="34" charset="0"/>
              </a:rPr>
              <a:t>angajată în activitate economică</a:t>
            </a:r>
          </a:p>
        </p:txBody>
      </p:sp>
      <p:sp>
        <p:nvSpPr>
          <p:cNvPr id="14" name="TextBox 13">
            <a:extLst>
              <a:ext uri="{FF2B5EF4-FFF2-40B4-BE49-F238E27FC236}">
                <a16:creationId xmlns:a16="http://schemas.microsoft.com/office/drawing/2014/main" id="{4C191E00-72BB-1340-A1A0-C0487B3F6F18}"/>
              </a:ext>
            </a:extLst>
          </p:cNvPr>
          <p:cNvSpPr txBox="1"/>
          <p:nvPr/>
        </p:nvSpPr>
        <p:spPr>
          <a:xfrm>
            <a:off x="-1713315" y="8817626"/>
            <a:ext cx="3754640" cy="465967"/>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r>
              <a:rPr lang="ro-RO" sz="1223" dirty="0">
                <a:latin typeface="Arial" panose="020B0604020202020204" pitchFamily="34" charset="0"/>
                <a:cs typeface="Arial" panose="020B0604020202020204" pitchFamily="34" charset="0"/>
              </a:rPr>
              <a:t>Oferirea de produse (bunuri și servicii) pe piață (art. 4) - indiferent dacă are sau nu profit</a:t>
            </a:r>
          </a:p>
        </p:txBody>
      </p:sp>
      <p:sp>
        <p:nvSpPr>
          <p:cNvPr id="18" name="Notched Right Arrow 17">
            <a:extLst>
              <a:ext uri="{FF2B5EF4-FFF2-40B4-BE49-F238E27FC236}">
                <a16:creationId xmlns:a16="http://schemas.microsoft.com/office/drawing/2014/main" id="{6CF77442-E362-3D4F-9535-689E33C6445A}"/>
              </a:ext>
            </a:extLst>
          </p:cNvPr>
          <p:cNvSpPr/>
          <p:nvPr/>
        </p:nvSpPr>
        <p:spPr>
          <a:xfrm>
            <a:off x="-3306976" y="9515731"/>
            <a:ext cx="1042015" cy="557254"/>
          </a:xfrm>
          <a:prstGeom prst="notchedRightArrow">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spAutoFit/>
          </a:bodyPr>
          <a:lstStyle/>
          <a:p>
            <a:pPr algn="ctr"/>
            <a:endParaRPr lang="ro-RO" sz="1223">
              <a:latin typeface="Arial" panose="020B0604020202020204" pitchFamily="34" charset="0"/>
              <a:cs typeface="Arial" panose="020B0604020202020204" pitchFamily="34" charset="0"/>
            </a:endParaRPr>
          </a:p>
        </p:txBody>
      </p:sp>
      <p:sp>
        <p:nvSpPr>
          <p:cNvPr id="19" name="Notched Right Arrow 18">
            <a:extLst>
              <a:ext uri="{FF2B5EF4-FFF2-40B4-BE49-F238E27FC236}">
                <a16:creationId xmlns:a16="http://schemas.microsoft.com/office/drawing/2014/main" id="{302698FA-62C8-F241-ABFE-ACEC9155B246}"/>
              </a:ext>
            </a:extLst>
          </p:cNvPr>
          <p:cNvSpPr/>
          <p:nvPr/>
        </p:nvSpPr>
        <p:spPr>
          <a:xfrm>
            <a:off x="-3304216" y="10317046"/>
            <a:ext cx="1042015" cy="557254"/>
          </a:xfrm>
          <a:prstGeom prst="notchedRightArrow">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spAutoFit/>
          </a:bodyPr>
          <a:lstStyle/>
          <a:p>
            <a:pPr algn="ctr"/>
            <a:endParaRPr lang="ro-RO" sz="1223">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72591E3-0E29-5342-9047-E891ED203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9655" y="11927853"/>
            <a:ext cx="770103" cy="770103"/>
          </a:xfrm>
          <a:prstGeom prst="rect">
            <a:avLst/>
          </a:prstGeom>
        </p:spPr>
      </p:pic>
      <p:sp>
        <p:nvSpPr>
          <p:cNvPr id="9" name="Rounded Rectangular Callout 8">
            <a:extLst>
              <a:ext uri="{FF2B5EF4-FFF2-40B4-BE49-F238E27FC236}">
                <a16:creationId xmlns:a16="http://schemas.microsoft.com/office/drawing/2014/main" id="{3A828C25-9B88-B545-9D37-E23DBC72D1D4}"/>
              </a:ext>
            </a:extLst>
          </p:cNvPr>
          <p:cNvSpPr/>
          <p:nvPr/>
        </p:nvSpPr>
        <p:spPr>
          <a:xfrm>
            <a:off x="-5773311" y="11054234"/>
            <a:ext cx="2831577" cy="873623"/>
          </a:xfrm>
          <a:prstGeom prst="wedgeRoundRectCallout">
            <a:avLst>
              <a:gd name="adj1" fmla="val -61751"/>
              <a:gd name="adj2" fmla="val 97005"/>
              <a:gd name="adj3" fmla="val 16667"/>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0"/>
              </a:spcAft>
            </a:pPr>
            <a:r>
              <a:rPr lang="ro-RO" sz="1223" dirty="0">
                <a:latin typeface="Arial" panose="020B0604020202020204" pitchFamily="34" charset="0"/>
                <a:cs typeface="Arial" panose="020B0604020202020204" pitchFamily="34" charset="0"/>
              </a:rPr>
              <a:t>Cazul </a:t>
            </a:r>
            <a:r>
              <a:rPr lang="ro-RO" sz="1223" dirty="0" err="1">
                <a:latin typeface="Arial" panose="020B0604020202020204" pitchFamily="34" charset="0"/>
                <a:cs typeface="Arial" panose="020B0604020202020204" pitchFamily="34" charset="0"/>
              </a:rPr>
              <a:t>Hofner</a:t>
            </a:r>
            <a:r>
              <a:rPr lang="ro-RO" sz="1223" dirty="0">
                <a:latin typeface="Arial" panose="020B0604020202020204" pitchFamily="34" charset="0"/>
                <a:cs typeface="Arial" panose="020B0604020202020204" pitchFamily="34" charset="0"/>
              </a:rPr>
              <a:t> (C-41-90) </a:t>
            </a:r>
            <a:r>
              <a:rPr lang="ro-RO" sz="1223" dirty="0" err="1">
                <a:latin typeface="Arial" panose="020B0604020202020204" pitchFamily="34" charset="0"/>
                <a:cs typeface="Arial" panose="020B0604020202020204" pitchFamily="34" charset="0"/>
              </a:rPr>
              <a:t>Head</a:t>
            </a:r>
            <a:r>
              <a:rPr lang="ro-RO" sz="1223" dirty="0">
                <a:latin typeface="Arial" panose="020B0604020202020204" pitchFamily="34" charset="0"/>
                <a:cs typeface="Arial" panose="020B0604020202020204" pitchFamily="34" charset="0"/>
              </a:rPr>
              <a:t>-hunting-</a:t>
            </a:r>
            <a:r>
              <a:rPr lang="ro-RO" sz="1223" dirty="0" err="1">
                <a:latin typeface="Arial" panose="020B0604020202020204" pitchFamily="34" charset="0"/>
                <a:cs typeface="Arial" panose="020B0604020202020204" pitchFamily="34" charset="0"/>
              </a:rPr>
              <a:t>ul</a:t>
            </a:r>
            <a:r>
              <a:rPr lang="ro-RO" sz="1223" dirty="0">
                <a:latin typeface="Arial" panose="020B0604020202020204" pitchFamily="34" charset="0"/>
                <a:cs typeface="Arial" panose="020B0604020202020204" pitchFamily="34" charset="0"/>
              </a:rPr>
              <a:t> era o activitate rezervată exclusiv statului German. CJUE – ca este o activitate economică</a:t>
            </a:r>
          </a:p>
        </p:txBody>
      </p:sp>
      <p:pic>
        <p:nvPicPr>
          <p:cNvPr id="20" name="Picture 19">
            <a:extLst>
              <a:ext uri="{FF2B5EF4-FFF2-40B4-BE49-F238E27FC236}">
                <a16:creationId xmlns:a16="http://schemas.microsoft.com/office/drawing/2014/main" id="{FE481517-34D7-F54C-9BBD-A2ABC76961EC}"/>
              </a:ext>
            </a:extLst>
          </p:cNvPr>
          <p:cNvPicPr>
            <a:picLocks noChangeAspect="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7314" r="6877"/>
          <a:stretch/>
        </p:blipFill>
        <p:spPr>
          <a:xfrm>
            <a:off x="-2681263" y="11083442"/>
            <a:ext cx="758806" cy="586849"/>
          </a:xfrm>
          <a:prstGeom prst="rect">
            <a:avLst/>
          </a:prstGeom>
          <a:effectLst>
            <a:outerShdw blurRad="50800" dist="38100" dir="18900000" algn="bl" rotWithShape="0">
              <a:prstClr val="black">
                <a:alpha val="40000"/>
              </a:prstClr>
            </a:outerShdw>
          </a:effectLst>
        </p:spPr>
      </p:pic>
      <p:pic>
        <p:nvPicPr>
          <p:cNvPr id="21" name="Picture 20">
            <a:extLst>
              <a:ext uri="{FF2B5EF4-FFF2-40B4-BE49-F238E27FC236}">
                <a16:creationId xmlns:a16="http://schemas.microsoft.com/office/drawing/2014/main" id="{C8BBFE5B-9014-4B42-8C63-62FBDB6D3A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9963" y="11817333"/>
            <a:ext cx="749802" cy="749802"/>
          </a:xfrm>
          <a:prstGeom prst="rect">
            <a:avLst/>
          </a:prstGeom>
        </p:spPr>
      </p:pic>
      <p:sp>
        <p:nvSpPr>
          <p:cNvPr id="22" name="Oval Callout 21">
            <a:extLst>
              <a:ext uri="{FF2B5EF4-FFF2-40B4-BE49-F238E27FC236}">
                <a16:creationId xmlns:a16="http://schemas.microsoft.com/office/drawing/2014/main" id="{1728E340-0233-234E-BE73-55F4DBF2EC9E}"/>
              </a:ext>
            </a:extLst>
          </p:cNvPr>
          <p:cNvSpPr/>
          <p:nvPr/>
        </p:nvSpPr>
        <p:spPr>
          <a:xfrm>
            <a:off x="-1237064" y="10926636"/>
            <a:ext cx="1739255" cy="1714168"/>
          </a:xfrm>
          <a:prstGeom prst="wedgeEllipseCallout">
            <a:avLst>
              <a:gd name="adj1" fmla="val -75867"/>
              <a:gd name="adj2" fmla="val 17989"/>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p>
            <a:pPr algn="ctr"/>
            <a:r>
              <a:rPr lang="ro-RO" sz="1223" dirty="0">
                <a:latin typeface="Arial" panose="020B0604020202020204" pitchFamily="34" charset="0"/>
                <a:cs typeface="Arial" panose="020B0604020202020204" pitchFamily="34" charset="0"/>
              </a:rPr>
              <a:t>Este oare ASP o Întreprindere atunci când eliberează extrase contra plată?</a:t>
            </a:r>
          </a:p>
        </p:txBody>
      </p:sp>
      <p:sp>
        <p:nvSpPr>
          <p:cNvPr id="23" name="Rectangle 22">
            <a:extLst>
              <a:ext uri="{FF2B5EF4-FFF2-40B4-BE49-F238E27FC236}">
                <a16:creationId xmlns:a16="http://schemas.microsoft.com/office/drawing/2014/main" id="{8C0A7353-03B9-DE44-986C-11C91F6A3AA2}"/>
              </a:ext>
            </a:extLst>
          </p:cNvPr>
          <p:cNvSpPr/>
          <p:nvPr/>
        </p:nvSpPr>
        <p:spPr>
          <a:xfrm>
            <a:off x="596268" y="11156884"/>
            <a:ext cx="1472512" cy="1407280"/>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p>
            <a:pPr algn="ctr"/>
            <a:r>
              <a:rPr lang="ro-RO" sz="1223" dirty="0">
                <a:latin typeface="Arial" panose="020B0604020202020204" pitchFamily="34" charset="0"/>
                <a:cs typeface="Arial" panose="020B0604020202020204" pitchFamily="34" charset="0"/>
              </a:rPr>
              <a:t>Nu, pentru că este o funcție a statului ținerea Registrului PJ</a:t>
            </a:r>
          </a:p>
          <a:p>
            <a:pPr algn="ctr"/>
            <a:r>
              <a:rPr lang="ro-RO" sz="1223" dirty="0">
                <a:latin typeface="Arial" panose="020B0604020202020204" pitchFamily="34" charset="0"/>
                <a:cs typeface="Arial" panose="020B0604020202020204" pitchFamily="34" charset="0"/>
              </a:rPr>
              <a:t>Cazul </a:t>
            </a:r>
            <a:r>
              <a:rPr lang="ro-RO" sz="1223" i="1" dirty="0" err="1">
                <a:latin typeface="Arial" panose="020B0604020202020204" pitchFamily="34" charset="0"/>
                <a:cs typeface="Arial" panose="020B0604020202020204" pitchFamily="34" charset="0"/>
              </a:rPr>
              <a:t>Compass-Datenbank</a:t>
            </a:r>
            <a:r>
              <a:rPr lang="ro-RO" sz="1223" dirty="0">
                <a:latin typeface="Arial" panose="020B0604020202020204" pitchFamily="34" charset="0"/>
                <a:cs typeface="Arial" panose="020B0604020202020204" pitchFamily="34" charset="0"/>
              </a:rPr>
              <a:t> (C-138/11)</a:t>
            </a:r>
          </a:p>
        </p:txBody>
      </p:sp>
      <p:pic>
        <p:nvPicPr>
          <p:cNvPr id="25" name="Picture 24">
            <a:extLst>
              <a:ext uri="{FF2B5EF4-FFF2-40B4-BE49-F238E27FC236}">
                <a16:creationId xmlns:a16="http://schemas.microsoft.com/office/drawing/2014/main" id="{5A803FFB-DEE7-F747-A224-46660E1EFB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1101" y="11376862"/>
            <a:ext cx="753278" cy="753278"/>
          </a:xfrm>
          <a:prstGeom prst="rect">
            <a:avLst/>
          </a:prstGeom>
        </p:spPr>
      </p:pic>
      <p:sp>
        <p:nvSpPr>
          <p:cNvPr id="5" name="Rectangle 4">
            <a:extLst>
              <a:ext uri="{FF2B5EF4-FFF2-40B4-BE49-F238E27FC236}">
                <a16:creationId xmlns:a16="http://schemas.microsoft.com/office/drawing/2014/main" id="{AAA63B8B-6560-9D41-A16D-1A90F0A1C803}"/>
              </a:ext>
            </a:extLst>
          </p:cNvPr>
          <p:cNvSpPr/>
          <p:nvPr/>
        </p:nvSpPr>
        <p:spPr>
          <a:xfrm>
            <a:off x="-6504605" y="6861895"/>
            <a:ext cx="3439569" cy="465967"/>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spAutoFit/>
          </a:bodyPr>
          <a:lstStyle/>
          <a:p>
            <a:pPr algn="ctr"/>
            <a:r>
              <a:rPr lang="ro-RO" sz="1223" dirty="0"/>
              <a:t>Definiția are un caracter autonom în dreptul concurenței</a:t>
            </a:r>
          </a:p>
        </p:txBody>
      </p:sp>
      <p:sp>
        <p:nvSpPr>
          <p:cNvPr id="24" name="Rounded Rectangle 23">
            <a:extLst>
              <a:ext uri="{FF2B5EF4-FFF2-40B4-BE49-F238E27FC236}">
                <a16:creationId xmlns:a16="http://schemas.microsoft.com/office/drawing/2014/main" id="{4A2D6FAB-4922-1140-A491-3D68E709ACF6}"/>
              </a:ext>
            </a:extLst>
          </p:cNvPr>
          <p:cNvSpPr/>
          <p:nvPr/>
        </p:nvSpPr>
        <p:spPr>
          <a:xfrm>
            <a:off x="-5763643" y="2142042"/>
            <a:ext cx="5526349" cy="2395351"/>
          </a:xfrm>
          <a:prstGeom prst="roundRect">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93231" tIns="46615" rIns="93231" bIns="46615" numCol="1" spcCol="0" rtlCol="0" fromWordArt="0" anchor="t" anchorCtr="0" forceAA="0" compatLnSpc="1">
            <a:prstTxWarp prst="textNoShape">
              <a:avLst/>
            </a:prstTxWarp>
            <a:spAutoFit/>
          </a:bodyPr>
          <a:lstStyle/>
          <a:p>
            <a:pPr marL="174803" indent="-174803">
              <a:buFont typeface="Arial" panose="020B0604020202020204" pitchFamily="34" charset="0"/>
              <a:buChar char="•"/>
            </a:pPr>
            <a:r>
              <a:rPr lang="ro-RO" sz="1223" i="1" dirty="0"/>
              <a:t>Cazul C-159/91 și C-160/91 </a:t>
            </a:r>
            <a:r>
              <a:rPr lang="ro-RO" sz="1223" i="1" dirty="0" err="1"/>
              <a:t>Poucet</a:t>
            </a:r>
            <a:r>
              <a:rPr lang="ro-RO" sz="1223" i="1" dirty="0"/>
              <a:t> </a:t>
            </a:r>
            <a:r>
              <a:rPr lang="ro-RO" sz="1223" i="1" dirty="0" err="1"/>
              <a:t>and</a:t>
            </a:r>
            <a:r>
              <a:rPr lang="ro-RO" sz="1223" i="1" dirty="0"/>
              <a:t> Pistre [1993] ECR I-637</a:t>
            </a:r>
            <a:r>
              <a:rPr lang="ro-RO" sz="1223" dirty="0"/>
              <a:t>, paragraf 17;</a:t>
            </a:r>
          </a:p>
          <a:p>
            <a:pPr marL="174803" indent="-174803">
              <a:buFont typeface="Arial" panose="020B0604020202020204" pitchFamily="34" charset="0"/>
              <a:buChar char="•"/>
            </a:pPr>
            <a:r>
              <a:rPr lang="ro-RO" sz="1223" i="1" dirty="0"/>
              <a:t>Cazul </a:t>
            </a:r>
            <a:r>
              <a:rPr lang="ro-RO" sz="1223" i="1" dirty="0" err="1"/>
              <a:t>Fédération</a:t>
            </a:r>
            <a:r>
              <a:rPr lang="ro-RO" sz="1223" i="1" dirty="0"/>
              <a:t> </a:t>
            </a:r>
            <a:r>
              <a:rPr lang="ro-RO" sz="1223" i="1" dirty="0" err="1"/>
              <a:t>française</a:t>
            </a:r>
            <a:r>
              <a:rPr lang="ro-RO" sz="1223" i="1" dirty="0"/>
              <a:t> des </a:t>
            </a:r>
            <a:r>
              <a:rPr lang="ro-RO" sz="1223" i="1" dirty="0" err="1"/>
              <a:t>sociétés</a:t>
            </a:r>
            <a:r>
              <a:rPr lang="ro-RO" sz="1223" i="1" dirty="0"/>
              <a:t> </a:t>
            </a:r>
            <a:r>
              <a:rPr lang="ro-RO" sz="1223" i="1" dirty="0" err="1"/>
              <a:t>d'assurances</a:t>
            </a:r>
            <a:r>
              <a:rPr lang="ro-RO" sz="1223" i="1" dirty="0"/>
              <a:t> </a:t>
            </a:r>
            <a:r>
              <a:rPr lang="ro-RO" sz="1223" i="1" dirty="0" err="1"/>
              <a:t>and</a:t>
            </a:r>
            <a:r>
              <a:rPr lang="ro-RO" sz="1223" i="1" dirty="0"/>
              <a:t> </a:t>
            </a:r>
            <a:r>
              <a:rPr lang="ro-RO" sz="1223" i="1" dirty="0" err="1"/>
              <a:t>Others</a:t>
            </a:r>
            <a:r>
              <a:rPr lang="ro-RO" sz="1223" dirty="0"/>
              <a:t>, [1995] ECR I-4013, I-4015 paragraf 14, </a:t>
            </a:r>
          </a:p>
          <a:p>
            <a:pPr marL="174803" indent="-174803">
              <a:buFont typeface="Arial" panose="020B0604020202020204" pitchFamily="34" charset="0"/>
              <a:buChar char="•"/>
            </a:pPr>
            <a:r>
              <a:rPr lang="ro-RO" sz="1223" dirty="0"/>
              <a:t>Cazul C-55/96 </a:t>
            </a:r>
            <a:r>
              <a:rPr lang="ro-RO" sz="1223" i="1" dirty="0"/>
              <a:t>Job Centre</a:t>
            </a:r>
            <a:r>
              <a:rPr lang="ro-RO" sz="1223" dirty="0"/>
              <a:t> [1997] ECR I-7119, paragraf 21;</a:t>
            </a:r>
          </a:p>
          <a:p>
            <a:pPr marL="174803" indent="-174803">
              <a:buFont typeface="Arial" panose="020B0604020202020204" pitchFamily="34" charset="0"/>
              <a:buChar char="•"/>
            </a:pPr>
            <a:r>
              <a:rPr lang="ro-RO" sz="1223" i="1" dirty="0"/>
              <a:t>Cazul C-67/96 Albany [1999] ECR I-5751</a:t>
            </a:r>
            <a:r>
              <a:rPr lang="ro-RO" sz="1223" dirty="0"/>
              <a:t>, paragraf 77; </a:t>
            </a:r>
          </a:p>
          <a:p>
            <a:pPr marL="174803" indent="-174803">
              <a:buFont typeface="Arial" panose="020B0604020202020204" pitchFamily="34" charset="0"/>
              <a:buChar char="•"/>
            </a:pPr>
            <a:r>
              <a:rPr lang="ro-RO" sz="1223" dirty="0"/>
              <a:t>Cazul T-61/89 </a:t>
            </a:r>
            <a:r>
              <a:rPr lang="ro-RO" sz="1223" i="1" dirty="0" err="1"/>
              <a:t>Dansk</a:t>
            </a:r>
            <a:r>
              <a:rPr lang="ro-RO" sz="1223" i="1" dirty="0"/>
              <a:t> </a:t>
            </a:r>
            <a:r>
              <a:rPr lang="ro-RO" sz="1223" i="1" dirty="0" err="1"/>
              <a:t>Pelsdyravlerforening</a:t>
            </a:r>
            <a:r>
              <a:rPr lang="ro-RO" sz="1223" dirty="0"/>
              <a:t> v </a:t>
            </a:r>
            <a:r>
              <a:rPr lang="ro-RO" sz="1223" i="1" dirty="0" err="1"/>
              <a:t>Commission</a:t>
            </a:r>
            <a:r>
              <a:rPr lang="ro-RO" sz="1223" dirty="0"/>
              <a:t> [1992] ECR II-1931, paragraf 50;</a:t>
            </a:r>
          </a:p>
          <a:p>
            <a:pPr marL="174803" indent="-174803">
              <a:buFont typeface="Arial" panose="020B0604020202020204" pitchFamily="34" charset="0"/>
              <a:buChar char="•"/>
            </a:pPr>
            <a:r>
              <a:rPr lang="ro-RO" sz="1223" dirty="0"/>
              <a:t>Cazul T-513/93 </a:t>
            </a:r>
            <a:r>
              <a:rPr lang="ro-RO" sz="1223" i="1" dirty="0" err="1"/>
              <a:t>Consiglio</a:t>
            </a:r>
            <a:r>
              <a:rPr lang="ro-RO" sz="1223" i="1" dirty="0"/>
              <a:t> </a:t>
            </a:r>
            <a:r>
              <a:rPr lang="ro-RO" sz="1223" i="1" dirty="0" err="1"/>
              <a:t>Nazionale</a:t>
            </a:r>
            <a:r>
              <a:rPr lang="ro-RO" sz="1223" i="1" dirty="0"/>
              <a:t> </a:t>
            </a:r>
            <a:r>
              <a:rPr lang="ro-RO" sz="1223" i="1" dirty="0" err="1"/>
              <a:t>degli</a:t>
            </a:r>
            <a:r>
              <a:rPr lang="ro-RO" sz="1223" i="1" dirty="0"/>
              <a:t> </a:t>
            </a:r>
            <a:r>
              <a:rPr lang="ro-RO" sz="1223" i="1" dirty="0" err="1"/>
              <a:t>Spdizionieri</a:t>
            </a:r>
            <a:r>
              <a:rPr lang="ro-RO" sz="1223" i="1" dirty="0"/>
              <a:t> </a:t>
            </a:r>
            <a:r>
              <a:rPr lang="ro-RO" sz="1223" i="1" dirty="0" err="1"/>
              <a:t>Doganali</a:t>
            </a:r>
            <a:r>
              <a:rPr lang="ro-RO" sz="1223" dirty="0"/>
              <a:t> v </a:t>
            </a:r>
            <a:r>
              <a:rPr lang="ro-RO" sz="1223" i="1" dirty="0" err="1"/>
              <a:t>Commission</a:t>
            </a:r>
            <a:r>
              <a:rPr lang="ro-RO" sz="1223" dirty="0"/>
              <a:t> [2000] ECR II-1807, paragraf 36)</a:t>
            </a:r>
          </a:p>
          <a:p>
            <a:r>
              <a:rPr lang="ro-RO" sz="1223" dirty="0">
                <a:latin typeface="Arial" panose="020B0604020202020204" pitchFamily="34" charset="0"/>
                <a:cs typeface="Arial" panose="020B0604020202020204" pitchFamily="34" charset="0"/>
              </a:rPr>
              <a:t>Linkuri la aceste spețe sunt în subsolul acestui video</a:t>
            </a:r>
          </a:p>
        </p:txBody>
      </p:sp>
      <p:grpSp>
        <p:nvGrpSpPr>
          <p:cNvPr id="2" name="Group 1">
            <a:extLst>
              <a:ext uri="{FF2B5EF4-FFF2-40B4-BE49-F238E27FC236}">
                <a16:creationId xmlns:a16="http://schemas.microsoft.com/office/drawing/2014/main" id="{BA7ABA10-539E-0346-9270-18C5EA10C3B4}"/>
              </a:ext>
            </a:extLst>
          </p:cNvPr>
          <p:cNvGrpSpPr/>
          <p:nvPr/>
        </p:nvGrpSpPr>
        <p:grpSpPr>
          <a:xfrm>
            <a:off x="-1713314" y="9388887"/>
            <a:ext cx="3935289" cy="637469"/>
            <a:chOff x="5214511" y="3546280"/>
            <a:chExt cx="3859685" cy="625222"/>
          </a:xfrm>
        </p:grpSpPr>
        <p:sp>
          <p:nvSpPr>
            <p:cNvPr id="15" name="TextBox 14">
              <a:extLst>
                <a:ext uri="{FF2B5EF4-FFF2-40B4-BE49-F238E27FC236}">
                  <a16:creationId xmlns:a16="http://schemas.microsoft.com/office/drawing/2014/main" id="{7B9B1796-39D2-2549-A127-7A0D5F2ADF47}"/>
                </a:ext>
              </a:extLst>
            </p:cNvPr>
            <p:cNvSpPr txBox="1"/>
            <p:nvPr/>
          </p:nvSpPr>
          <p:spPr>
            <a:xfrm>
              <a:off x="5214511" y="3714487"/>
              <a:ext cx="3682507" cy="457015"/>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r>
                <a:rPr lang="ro-RO" sz="1223" dirty="0">
                  <a:latin typeface="Arial" panose="020B0604020202020204" pitchFamily="34" charset="0"/>
                  <a:cs typeface="Arial" panose="020B0604020202020204" pitchFamily="34" charset="0"/>
                </a:rPr>
                <a:t>Care cel puțin în principiu poate fi desfășurată de o întreprindere privată </a:t>
              </a:r>
            </a:p>
          </p:txBody>
        </p:sp>
        <p:sp>
          <p:nvSpPr>
            <p:cNvPr id="30" name="TextBox 29">
              <a:extLst>
                <a:ext uri="{FF2B5EF4-FFF2-40B4-BE49-F238E27FC236}">
                  <a16:creationId xmlns:a16="http://schemas.microsoft.com/office/drawing/2014/main" id="{3B1F99D2-8C61-CB48-9D7E-DD2A4376FDB8}"/>
                </a:ext>
              </a:extLst>
            </p:cNvPr>
            <p:cNvSpPr txBox="1"/>
            <p:nvPr/>
          </p:nvSpPr>
          <p:spPr>
            <a:xfrm>
              <a:off x="7694342" y="3546280"/>
              <a:ext cx="1379854" cy="228977"/>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r>
                <a:rPr lang="ro-RO" sz="917" dirty="0">
                  <a:latin typeface="Arial" panose="020B0604020202020204" pitchFamily="34" charset="0"/>
                  <a:cs typeface="Arial" panose="020B0604020202020204" pitchFamily="34" charset="0"/>
                </a:rPr>
                <a:t>Diego Cali (C-343/95)</a:t>
              </a:r>
            </a:p>
          </p:txBody>
        </p:sp>
      </p:grpSp>
      <p:grpSp>
        <p:nvGrpSpPr>
          <p:cNvPr id="32" name="Group 31">
            <a:extLst>
              <a:ext uri="{FF2B5EF4-FFF2-40B4-BE49-F238E27FC236}">
                <a16:creationId xmlns:a16="http://schemas.microsoft.com/office/drawing/2014/main" id="{1F69C52F-BC66-A44A-AB6B-8BC6B6ECEF2A}"/>
              </a:ext>
            </a:extLst>
          </p:cNvPr>
          <p:cNvGrpSpPr/>
          <p:nvPr/>
        </p:nvGrpSpPr>
        <p:grpSpPr>
          <a:xfrm>
            <a:off x="-1700879" y="10076754"/>
            <a:ext cx="3942105" cy="823618"/>
            <a:chOff x="5226707" y="4220933"/>
            <a:chExt cx="3866371" cy="807795"/>
          </a:xfrm>
        </p:grpSpPr>
        <p:sp>
          <p:nvSpPr>
            <p:cNvPr id="16" name="TextBox 15">
              <a:extLst>
                <a:ext uri="{FF2B5EF4-FFF2-40B4-BE49-F238E27FC236}">
                  <a16:creationId xmlns:a16="http://schemas.microsoft.com/office/drawing/2014/main" id="{5152D60A-19BE-AD4C-A1DC-1144884A5BCD}"/>
                </a:ext>
              </a:extLst>
            </p:cNvPr>
            <p:cNvSpPr txBox="1"/>
            <p:nvPr/>
          </p:nvSpPr>
          <p:spPr>
            <a:xfrm>
              <a:off x="5226707" y="4387067"/>
              <a:ext cx="3682507" cy="641661"/>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r>
                <a:rPr lang="ro-RO" sz="1223" dirty="0">
                  <a:latin typeface="Arial" panose="020B0604020202020204" pitchFamily="34" charset="0"/>
                  <a:cs typeface="Arial" panose="020B0604020202020204" pitchFamily="34" charset="0"/>
                </a:rPr>
                <a:t>Nu este o exercitare a unei puteri suverane a statului – în interes public </a:t>
              </a:r>
            </a:p>
            <a:p>
              <a:r>
                <a:rPr lang="ro-RO" sz="1223" dirty="0">
                  <a:latin typeface="Arial" panose="020B0604020202020204" pitchFamily="34" charset="0"/>
                  <a:cs typeface="Arial" panose="020B0604020202020204" pitchFamily="34" charset="0"/>
                </a:rPr>
                <a:t>Nu îndeplinește o funcție esențială a statului </a:t>
              </a:r>
            </a:p>
          </p:txBody>
        </p:sp>
        <p:sp>
          <p:nvSpPr>
            <p:cNvPr id="31" name="TextBox 30">
              <a:extLst>
                <a:ext uri="{FF2B5EF4-FFF2-40B4-BE49-F238E27FC236}">
                  <a16:creationId xmlns:a16="http://schemas.microsoft.com/office/drawing/2014/main" id="{8A2E23F1-1CF2-E641-92C1-A3EB4F21C1B4}"/>
                </a:ext>
              </a:extLst>
            </p:cNvPr>
            <p:cNvSpPr txBox="1"/>
            <p:nvPr/>
          </p:nvSpPr>
          <p:spPr>
            <a:xfrm>
              <a:off x="7583511" y="4220933"/>
              <a:ext cx="1509567" cy="228977"/>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r>
                <a:rPr lang="ro-RO" sz="917" dirty="0">
                  <a:latin typeface="Arial" panose="020B0604020202020204" pitchFamily="34" charset="0"/>
                  <a:cs typeface="Arial" panose="020B0604020202020204" pitchFamily="34" charset="0"/>
                </a:rPr>
                <a:t>SELEX </a:t>
              </a:r>
              <a:r>
                <a:rPr lang="ro-RO" sz="917" dirty="0" err="1">
                  <a:latin typeface="Arial" panose="020B0604020202020204" pitchFamily="34" charset="0"/>
                  <a:cs typeface="Arial" panose="020B0604020202020204" pitchFamily="34" charset="0"/>
                </a:rPr>
                <a:t>Sistemi</a:t>
              </a:r>
              <a:r>
                <a:rPr lang="ro-RO" sz="917" dirty="0">
                  <a:latin typeface="Arial" panose="020B0604020202020204" pitchFamily="34" charset="0"/>
                  <a:cs typeface="Arial" panose="020B0604020202020204" pitchFamily="34" charset="0"/>
                </a:rPr>
                <a:t> (C-343/)</a:t>
              </a:r>
            </a:p>
          </p:txBody>
        </p:sp>
      </p:grpSp>
      <p:sp>
        <p:nvSpPr>
          <p:cNvPr id="61" name="Rectangle 60">
            <a:extLst>
              <a:ext uri="{FF2B5EF4-FFF2-40B4-BE49-F238E27FC236}">
                <a16:creationId xmlns:a16="http://schemas.microsoft.com/office/drawing/2014/main" id="{420DEBC3-047D-3243-B48D-1A76E30B7449}"/>
              </a:ext>
            </a:extLst>
          </p:cNvPr>
          <p:cNvSpPr/>
          <p:nvPr/>
        </p:nvSpPr>
        <p:spPr>
          <a:xfrm>
            <a:off x="282603" y="5704190"/>
            <a:ext cx="3536865" cy="1748346"/>
          </a:xfrm>
          <a:prstGeom prst="rect">
            <a:avLst/>
          </a:prstGeom>
          <a:solidFill>
            <a:srgbClr val="7030A0">
              <a:alpha val="50000"/>
            </a:srgb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581"/>
              </a:spcAft>
            </a:pPr>
            <a:r>
              <a:rPr lang="ro-RO" sz="1400" dirty="0"/>
              <a:t>SPEȚĂ: Spitalul (IMSP) X este unicul cumpărător de pe piață al medicamentului T. IMSP face achiziții de milioane de lei în fiecare an. IMPS X deține calitatea de monopson. IMSP X impune prin contract termeni de plată exagerați – posibil abuz de poziție dominantă. Este IMSP X întreprindere în sensul LC?</a:t>
            </a:r>
          </a:p>
        </p:txBody>
      </p:sp>
      <p:sp>
        <p:nvSpPr>
          <p:cNvPr id="53" name="Rectangle 52">
            <a:extLst>
              <a:ext uri="{FF2B5EF4-FFF2-40B4-BE49-F238E27FC236}">
                <a16:creationId xmlns:a16="http://schemas.microsoft.com/office/drawing/2014/main" id="{C5B2337C-700A-D540-9C66-DE8D427019E7}"/>
              </a:ext>
            </a:extLst>
          </p:cNvPr>
          <p:cNvSpPr/>
          <p:nvPr/>
        </p:nvSpPr>
        <p:spPr>
          <a:xfrm>
            <a:off x="3183871" y="7290470"/>
            <a:ext cx="1011646" cy="307777"/>
          </a:xfrm>
          <a:prstGeom prst="rect">
            <a:avLst/>
          </a:prstGeom>
          <a:solidFill>
            <a:srgbClr val="FF0000"/>
          </a:solidFill>
          <a:effectLst>
            <a:outerShdw blurRad="50800" dist="38100" dir="16200000" rotWithShape="0">
              <a:prstClr val="black">
                <a:alpha val="40000"/>
              </a:prstClr>
            </a:outerShdw>
          </a:effectLst>
        </p:spPr>
        <p:txBody>
          <a:bodyPr wrap="square" rtlCol="0" anchor="ctr">
            <a:spAutoFit/>
          </a:bodyPr>
          <a:lstStyle/>
          <a:p>
            <a:pPr algn="ctr"/>
            <a:r>
              <a:rPr lang="ro-RO" sz="1400" dirty="0"/>
              <a:t>R: NU</a:t>
            </a:r>
          </a:p>
        </p:txBody>
      </p:sp>
      <p:pic>
        <p:nvPicPr>
          <p:cNvPr id="71" name="Picture 70">
            <a:extLst>
              <a:ext uri="{FF2B5EF4-FFF2-40B4-BE49-F238E27FC236}">
                <a16:creationId xmlns:a16="http://schemas.microsoft.com/office/drawing/2014/main" id="{736B8013-03BA-E043-B3D6-7F18B8C5766B}"/>
              </a:ext>
            </a:extLst>
          </p:cNvPr>
          <p:cNvPicPr>
            <a:picLocks noChangeAspect="1"/>
          </p:cNvPicPr>
          <p:nvPr/>
        </p:nvPicPr>
        <p:blipFill rotWithShape="1">
          <a:blip r:embed="rId9">
            <a:extLst>
              <a:ext uri="{28A0092B-C50C-407E-A947-70E740481C1C}">
                <a14:useLocalDpi xmlns:a14="http://schemas.microsoft.com/office/drawing/2010/main" val="0"/>
              </a:ext>
            </a:extLst>
          </a:blip>
          <a:srcRect t="6061" r="41182"/>
          <a:stretch/>
        </p:blipFill>
        <p:spPr>
          <a:xfrm>
            <a:off x="9078372" y="6733261"/>
            <a:ext cx="1242237" cy="1114417"/>
          </a:xfrm>
          <a:prstGeom prst="roundRect">
            <a:avLst/>
          </a:prstGeom>
          <a:effectLst>
            <a:outerShdw blurRad="50800" dist="38100" dir="18900000" algn="bl" rotWithShape="0">
              <a:prstClr val="black">
                <a:alpha val="40000"/>
              </a:prstClr>
            </a:outerShdw>
          </a:effectLst>
        </p:spPr>
      </p:pic>
      <p:sp>
        <p:nvSpPr>
          <p:cNvPr id="72" name="Rectangular Callout 71">
            <a:extLst>
              <a:ext uri="{FF2B5EF4-FFF2-40B4-BE49-F238E27FC236}">
                <a16:creationId xmlns:a16="http://schemas.microsoft.com/office/drawing/2014/main" id="{CD2F8732-E06F-D746-A4E5-BCBAB64DAB3F}"/>
              </a:ext>
            </a:extLst>
          </p:cNvPr>
          <p:cNvSpPr/>
          <p:nvPr/>
        </p:nvSpPr>
        <p:spPr>
          <a:xfrm>
            <a:off x="5599035" y="3089318"/>
            <a:ext cx="6150081" cy="3108543"/>
          </a:xfrm>
          <a:prstGeom prst="wedgeRectCallout">
            <a:avLst>
              <a:gd name="adj1" fmla="val 15439"/>
              <a:gd name="adj2" fmla="val 65837"/>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p>
            <a:r>
              <a:rPr lang="ro-RO" sz="1400" dirty="0">
                <a:latin typeface="Arial" panose="020B0604020202020204" pitchFamily="34" charset="0"/>
                <a:cs typeface="Arial" panose="020B0604020202020204" pitchFamily="34" charset="0"/>
              </a:rPr>
              <a:t>36. [...] ar fi incorect disocierea activității de cumpărare a bunurilor de la utilizarea lor ulterioară. Prin urmare, natura activității de cumpărare trebuie determinată în funcție de faptul dacă utilizarea ulterioară a mărfurilor cumpărate este sau nu pentru o activitate economică.</a:t>
            </a:r>
          </a:p>
          <a:p>
            <a:endParaRPr lang="ro-RO" sz="1400" dirty="0">
              <a:latin typeface="Arial" panose="020B0604020202020204" pitchFamily="34" charset="0"/>
              <a:cs typeface="Arial" panose="020B0604020202020204" pitchFamily="34" charset="0"/>
            </a:endParaRPr>
          </a:p>
          <a:p>
            <a:r>
              <a:rPr lang="ro-RO" sz="1400" dirty="0">
                <a:latin typeface="Arial" panose="020B0604020202020204" pitchFamily="34" charset="0"/>
                <a:cs typeface="Arial" panose="020B0604020202020204" pitchFamily="34" charset="0"/>
              </a:rPr>
              <a:t>37. În consecință, o organizație care achiziționează bunuri - chiar și în cantitate mare - nu în scopul de a oferi bunuri și servicii ca parte a unei activități economice, ci pentru a le utiliza în contextul unei activități diferite, cum ar fi una exclusiv de natură socială </a:t>
            </a:r>
            <a:r>
              <a:rPr lang="ro-RO" sz="1400" b="1" dirty="0">
                <a:latin typeface="Arial" panose="020B0604020202020204" pitchFamily="34" charset="0"/>
                <a:cs typeface="Arial" panose="020B0604020202020204" pitchFamily="34" charset="0"/>
              </a:rPr>
              <a:t>(servicii medicale gratuite)</a:t>
            </a:r>
            <a:r>
              <a:rPr lang="ro-RO" sz="1400" dirty="0">
                <a:latin typeface="Arial" panose="020B0604020202020204" pitchFamily="34" charset="0"/>
                <a:cs typeface="Arial" panose="020B0604020202020204" pitchFamily="34" charset="0"/>
              </a:rPr>
              <a:t>, nu acționează ca o întreprindere doar pentru că este cumpărător pe o anumită piață. Cu toate că o entitate poate deține o putere economică considerabilă, chiar dând naștere la o </a:t>
            </a:r>
            <a:r>
              <a:rPr lang="ro-RO" sz="1400" dirty="0" err="1">
                <a:latin typeface="Arial" panose="020B0604020202020204" pitchFamily="34" charset="0"/>
                <a:cs typeface="Arial" panose="020B0604020202020204" pitchFamily="34" charset="0"/>
              </a:rPr>
              <a:t>monopsonie</a:t>
            </a:r>
            <a:r>
              <a:rPr lang="ro-RO" sz="1400" dirty="0">
                <a:latin typeface="Arial" panose="020B0604020202020204" pitchFamily="34" charset="0"/>
                <a:cs typeface="Arial" panose="020B0604020202020204" pitchFamily="34" charset="0"/>
              </a:rPr>
              <a:t>, [...].</a:t>
            </a:r>
          </a:p>
          <a:p>
            <a:endParaRPr lang="ro-RO" sz="1400" dirty="0">
              <a:latin typeface="Arial" panose="020B0604020202020204" pitchFamily="34" charset="0"/>
              <a:cs typeface="Arial" panose="020B0604020202020204" pitchFamily="34" charset="0"/>
            </a:endParaRPr>
          </a:p>
          <a:p>
            <a:pPr algn="ctr"/>
            <a:endParaRPr lang="ro-RO" sz="1400" dirty="0">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51CDCCC2-6EB9-9E41-A0AC-C4CBA9A09563}"/>
              </a:ext>
            </a:extLst>
          </p:cNvPr>
          <p:cNvSpPr/>
          <p:nvPr/>
        </p:nvSpPr>
        <p:spPr>
          <a:xfrm>
            <a:off x="9854307" y="2848899"/>
            <a:ext cx="2080703" cy="307777"/>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FENIN T-319/99</a:t>
            </a:r>
          </a:p>
        </p:txBody>
      </p:sp>
      <p:pic>
        <p:nvPicPr>
          <p:cNvPr id="29" name="Picture 28">
            <a:extLst>
              <a:ext uri="{FF2B5EF4-FFF2-40B4-BE49-F238E27FC236}">
                <a16:creationId xmlns:a16="http://schemas.microsoft.com/office/drawing/2014/main" id="{F1AC585C-AB3D-C848-8059-61A488F070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95517" y="5667893"/>
            <a:ext cx="1361968" cy="1361968"/>
          </a:xfrm>
          <a:prstGeom prst="rect">
            <a:avLst/>
          </a:prstGeom>
        </p:spPr>
      </p:pic>
      <p:sp>
        <p:nvSpPr>
          <p:cNvPr id="52" name="Notched Right Arrow 51">
            <a:extLst>
              <a:ext uri="{FF2B5EF4-FFF2-40B4-BE49-F238E27FC236}">
                <a16:creationId xmlns:a16="http://schemas.microsoft.com/office/drawing/2014/main" id="{F2BC6F38-40EB-7548-BEC0-6A98DE8AFAA6}"/>
              </a:ext>
            </a:extLst>
          </p:cNvPr>
          <p:cNvSpPr/>
          <p:nvPr/>
        </p:nvSpPr>
        <p:spPr>
          <a:xfrm>
            <a:off x="4465457" y="2219291"/>
            <a:ext cx="563137" cy="557254"/>
          </a:xfrm>
          <a:prstGeom prst="notchedRightArrow">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spAutoFit/>
          </a:bodyPr>
          <a:lstStyle/>
          <a:p>
            <a:pPr algn="ctr"/>
            <a:endParaRPr lang="ro-RO" sz="1223">
              <a:latin typeface="Arial" panose="020B0604020202020204" pitchFamily="34" charset="0"/>
              <a:cs typeface="Arial" panose="020B0604020202020204" pitchFamily="34" charset="0"/>
            </a:endParaRPr>
          </a:p>
        </p:txBody>
      </p:sp>
      <p:sp>
        <p:nvSpPr>
          <p:cNvPr id="55" name="Left Arrow 54">
            <a:extLst>
              <a:ext uri="{FF2B5EF4-FFF2-40B4-BE49-F238E27FC236}">
                <a16:creationId xmlns:a16="http://schemas.microsoft.com/office/drawing/2014/main" id="{C5B8BB7E-4733-D546-9881-8D087100118A}"/>
              </a:ext>
            </a:extLst>
          </p:cNvPr>
          <p:cNvSpPr/>
          <p:nvPr/>
        </p:nvSpPr>
        <p:spPr>
          <a:xfrm>
            <a:off x="6345079" y="1130039"/>
            <a:ext cx="4838736" cy="611386"/>
          </a:xfrm>
          <a:prstGeom prst="leftArrow">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p>
            <a:r>
              <a:rPr lang="ro-RO" sz="1400" dirty="0">
                <a:latin typeface="Arial" panose="020B0604020202020204" pitchFamily="34" charset="0"/>
                <a:cs typeface="Arial" panose="020B0604020202020204" pitchFamily="34" charset="0"/>
              </a:rPr>
              <a:t>Definiția are un caracter autonom în dreptul concurenței</a:t>
            </a:r>
          </a:p>
        </p:txBody>
      </p:sp>
      <p:grpSp>
        <p:nvGrpSpPr>
          <p:cNvPr id="64" name="Group 63">
            <a:extLst>
              <a:ext uri="{FF2B5EF4-FFF2-40B4-BE49-F238E27FC236}">
                <a16:creationId xmlns:a16="http://schemas.microsoft.com/office/drawing/2014/main" id="{1AB7A126-8503-B14F-9A59-797182ECA6EF}"/>
              </a:ext>
            </a:extLst>
          </p:cNvPr>
          <p:cNvGrpSpPr/>
          <p:nvPr/>
        </p:nvGrpSpPr>
        <p:grpSpPr>
          <a:xfrm>
            <a:off x="821770" y="4187380"/>
            <a:ext cx="3718136" cy="624423"/>
            <a:chOff x="508885" y="2696292"/>
            <a:chExt cx="3838325" cy="644608"/>
          </a:xfrm>
        </p:grpSpPr>
        <p:sp>
          <p:nvSpPr>
            <p:cNvPr id="65" name="Folded Corner 64">
              <a:extLst>
                <a:ext uri="{FF2B5EF4-FFF2-40B4-BE49-F238E27FC236}">
                  <a16:creationId xmlns:a16="http://schemas.microsoft.com/office/drawing/2014/main" id="{81D58E16-2DCF-994A-B3E1-01CD92576B25}"/>
                </a:ext>
              </a:extLst>
            </p:cNvPr>
            <p:cNvSpPr>
              <a:spLocks/>
            </p:cNvSpPr>
            <p:nvPr/>
          </p:nvSpPr>
          <p:spPr>
            <a:xfrm>
              <a:off x="856268" y="2696292"/>
              <a:ext cx="3490942" cy="644608"/>
            </a:xfrm>
            <a:prstGeom prst="foldedCorner">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Nu ne interesează forma juridică de organizare</a:t>
              </a:r>
            </a:p>
          </p:txBody>
        </p:sp>
        <p:pic>
          <p:nvPicPr>
            <p:cNvPr id="66" name="Picture 65">
              <a:extLst>
                <a:ext uri="{FF2B5EF4-FFF2-40B4-BE49-F238E27FC236}">
                  <a16:creationId xmlns:a16="http://schemas.microsoft.com/office/drawing/2014/main" id="{39322BDD-80EE-7B48-B9E9-742EA322EF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885" y="2794624"/>
              <a:ext cx="439714" cy="439714"/>
            </a:xfrm>
            <a:prstGeom prst="rect">
              <a:avLst/>
            </a:prstGeom>
          </p:spPr>
        </p:pic>
      </p:grpSp>
      <p:grpSp>
        <p:nvGrpSpPr>
          <p:cNvPr id="67" name="Group 66">
            <a:extLst>
              <a:ext uri="{FF2B5EF4-FFF2-40B4-BE49-F238E27FC236}">
                <a16:creationId xmlns:a16="http://schemas.microsoft.com/office/drawing/2014/main" id="{9D787378-E8F6-3448-8F31-60ACB7471E61}"/>
              </a:ext>
            </a:extLst>
          </p:cNvPr>
          <p:cNvGrpSpPr/>
          <p:nvPr/>
        </p:nvGrpSpPr>
        <p:grpSpPr>
          <a:xfrm>
            <a:off x="821770" y="4924297"/>
            <a:ext cx="3718136" cy="425945"/>
            <a:chOff x="508885" y="3560109"/>
            <a:chExt cx="3838325" cy="439714"/>
          </a:xfrm>
        </p:grpSpPr>
        <p:sp>
          <p:nvSpPr>
            <p:cNvPr id="68" name="Folded Corner 67">
              <a:extLst>
                <a:ext uri="{FF2B5EF4-FFF2-40B4-BE49-F238E27FC236}">
                  <a16:creationId xmlns:a16="http://schemas.microsoft.com/office/drawing/2014/main" id="{C96B5CEE-0FD8-2743-B0B2-48C2DE88C23C}"/>
                </a:ext>
              </a:extLst>
            </p:cNvPr>
            <p:cNvSpPr>
              <a:spLocks/>
            </p:cNvSpPr>
            <p:nvPr/>
          </p:nvSpPr>
          <p:spPr>
            <a:xfrm>
              <a:off x="856268" y="3601936"/>
              <a:ext cx="3490942" cy="379182"/>
            </a:xfrm>
            <a:prstGeom prst="foldedCorner">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Nu ne interesează modul de finanțare</a:t>
              </a:r>
            </a:p>
          </p:txBody>
        </p:sp>
        <p:pic>
          <p:nvPicPr>
            <p:cNvPr id="69" name="Picture 68">
              <a:extLst>
                <a:ext uri="{FF2B5EF4-FFF2-40B4-BE49-F238E27FC236}">
                  <a16:creationId xmlns:a16="http://schemas.microsoft.com/office/drawing/2014/main" id="{6A1EFC77-312E-8B46-9011-5D2C3EFC06E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885" y="3560109"/>
              <a:ext cx="439714" cy="439714"/>
            </a:xfrm>
            <a:prstGeom prst="rect">
              <a:avLst/>
            </a:prstGeom>
          </p:spPr>
        </p:pic>
      </p:grpSp>
      <p:grpSp>
        <p:nvGrpSpPr>
          <p:cNvPr id="70" name="Group 69">
            <a:extLst>
              <a:ext uri="{FF2B5EF4-FFF2-40B4-BE49-F238E27FC236}">
                <a16:creationId xmlns:a16="http://schemas.microsoft.com/office/drawing/2014/main" id="{29E73F9E-A2F7-8B47-B3F5-874E8D858D7D}"/>
              </a:ext>
            </a:extLst>
          </p:cNvPr>
          <p:cNvGrpSpPr/>
          <p:nvPr/>
        </p:nvGrpSpPr>
        <p:grpSpPr>
          <a:xfrm>
            <a:off x="-28564" y="2958496"/>
            <a:ext cx="4189910" cy="1721608"/>
            <a:chOff x="192708" y="2538010"/>
            <a:chExt cx="4325349" cy="1777259"/>
          </a:xfrm>
        </p:grpSpPr>
        <p:sp>
          <p:nvSpPr>
            <p:cNvPr id="74" name="Oval Callout 73">
              <a:extLst>
                <a:ext uri="{FF2B5EF4-FFF2-40B4-BE49-F238E27FC236}">
                  <a16:creationId xmlns:a16="http://schemas.microsoft.com/office/drawing/2014/main" id="{51386FF9-99AA-D744-A9F7-EED7CD578EF4}"/>
                </a:ext>
              </a:extLst>
            </p:cNvPr>
            <p:cNvSpPr/>
            <p:nvPr/>
          </p:nvSpPr>
          <p:spPr>
            <a:xfrm>
              <a:off x="606610" y="2538010"/>
              <a:ext cx="3911447" cy="1072277"/>
            </a:xfrm>
            <a:prstGeom prst="wedgeEllipseCallout">
              <a:avLst>
                <a:gd name="adj1" fmla="val -45264"/>
                <a:gd name="adj2" fmla="val 47813"/>
              </a:avLst>
            </a:prstGeom>
            <a:solidFill>
              <a:srgbClr val="FF0000">
                <a:alpha val="50000"/>
              </a:srgbClr>
            </a:solidFill>
            <a:effectLst>
              <a:outerShdw blurRad="50800" dist="38100" dir="16200000" rotWithShape="0">
                <a:prstClr val="black">
                  <a:alpha val="40000"/>
                </a:prstClr>
              </a:outerShdw>
            </a:effectLst>
          </p:spPr>
          <p:txBody>
            <a:bodyPr wrap="square" rtlCol="0">
              <a:spAutoFit/>
            </a:bodyPr>
            <a:lstStyle/>
            <a:p>
              <a:pPr algn="ctr"/>
              <a:r>
                <a:rPr lang="ro-RO" sz="1400" dirty="0">
                  <a:latin typeface="Arial" panose="020B0604020202020204" pitchFamily="34" charset="0"/>
                  <a:cs typeface="Arial" panose="020B0604020202020204" pitchFamily="34" charset="0"/>
                </a:rPr>
                <a:t>Poate fi o primărie sau ONG calificați ca întreprindere în sensul Legii concurenței</a:t>
              </a:r>
            </a:p>
          </p:txBody>
        </p:sp>
        <p:pic>
          <p:nvPicPr>
            <p:cNvPr id="75" name="Picture 74">
              <a:extLst>
                <a:ext uri="{FF2B5EF4-FFF2-40B4-BE49-F238E27FC236}">
                  <a16:creationId xmlns:a16="http://schemas.microsoft.com/office/drawing/2014/main" id="{6D30DD86-A6FD-634E-A1E3-99B82FDA108A}"/>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778" b="28889" l="40741" r="63649"/>
                      </a14:imgEffect>
                    </a14:imgLayer>
                  </a14:imgProps>
                </a:ext>
                <a:ext uri="{28A0092B-C50C-407E-A947-70E740481C1C}">
                  <a14:useLocalDpi xmlns:a14="http://schemas.microsoft.com/office/drawing/2010/main" val="0"/>
                </a:ext>
              </a:extLst>
            </a:blip>
            <a:srcRect l="33498" t="1986" r="35756" b="70494"/>
            <a:stretch/>
          </p:blipFill>
          <p:spPr>
            <a:xfrm>
              <a:off x="192708" y="3217556"/>
              <a:ext cx="827807" cy="1097713"/>
            </a:xfrm>
            <a:prstGeom prst="rect">
              <a:avLst/>
            </a:prstGeom>
          </p:spPr>
        </p:pic>
      </p:grpSp>
      <p:grpSp>
        <p:nvGrpSpPr>
          <p:cNvPr id="76" name="Group 75">
            <a:extLst>
              <a:ext uri="{FF2B5EF4-FFF2-40B4-BE49-F238E27FC236}">
                <a16:creationId xmlns:a16="http://schemas.microsoft.com/office/drawing/2014/main" id="{0306E514-3B43-244B-872F-5B9F4BAB58FE}"/>
              </a:ext>
            </a:extLst>
          </p:cNvPr>
          <p:cNvGrpSpPr/>
          <p:nvPr/>
        </p:nvGrpSpPr>
        <p:grpSpPr>
          <a:xfrm>
            <a:off x="307334" y="831882"/>
            <a:ext cx="5208308" cy="946116"/>
            <a:chOff x="259228" y="634922"/>
            <a:chExt cx="5376666" cy="976699"/>
          </a:xfrm>
        </p:grpSpPr>
        <p:sp>
          <p:nvSpPr>
            <p:cNvPr id="77" name="TextBox 76">
              <a:extLst>
                <a:ext uri="{FF2B5EF4-FFF2-40B4-BE49-F238E27FC236}">
                  <a16:creationId xmlns:a16="http://schemas.microsoft.com/office/drawing/2014/main" id="{4014D182-F9E6-124A-827D-3FFC99BD573C}"/>
                </a:ext>
              </a:extLst>
            </p:cNvPr>
            <p:cNvSpPr txBox="1"/>
            <p:nvPr/>
          </p:nvSpPr>
          <p:spPr>
            <a:xfrm>
              <a:off x="259228" y="849080"/>
              <a:ext cx="5363756" cy="762541"/>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r>
                <a:rPr lang="ro-RO" dirty="0">
                  <a:latin typeface="Arial" panose="020B0604020202020204" pitchFamily="34" charset="0"/>
                  <a:cs typeface="Arial" panose="020B0604020202020204" pitchFamily="34" charset="0"/>
                </a:rPr>
                <a:t>întreprindere – orice entitate, </a:t>
              </a:r>
              <a:r>
                <a:rPr lang="ro-RO" strike="sngStrike" dirty="0">
                  <a:latin typeface="Arial" panose="020B0604020202020204" pitchFamily="34" charset="0"/>
                  <a:cs typeface="Arial" panose="020B0604020202020204" pitchFamily="34" charset="0"/>
                </a:rPr>
                <a:t>inclusiv </a:t>
              </a:r>
              <a:r>
                <a:rPr lang="ro-RO" strike="sngStrike" dirty="0" err="1">
                  <a:latin typeface="Arial" panose="020B0604020202020204" pitchFamily="34" charset="0"/>
                  <a:cs typeface="Arial" panose="020B0604020202020204" pitchFamily="34" charset="0"/>
                </a:rPr>
                <a:t>asociaţie</a:t>
              </a:r>
              <a:r>
                <a:rPr lang="ro-RO" strike="sngStrike" dirty="0">
                  <a:latin typeface="Arial" panose="020B0604020202020204" pitchFamily="34" charset="0"/>
                  <a:cs typeface="Arial" panose="020B0604020202020204" pitchFamily="34" charset="0"/>
                </a:rPr>
                <a:t> de întreprinderi,</a:t>
              </a:r>
              <a:r>
                <a:rPr lang="ro-RO" dirty="0">
                  <a:latin typeface="Arial" panose="020B0604020202020204" pitchFamily="34" charset="0"/>
                  <a:cs typeface="Arial" panose="020B0604020202020204" pitchFamily="34" charset="0"/>
                </a:rPr>
                <a:t> angajată în activitate economică, indiferent de statutul juridic </a:t>
              </a:r>
              <a:r>
                <a:rPr lang="ro-RO" dirty="0" err="1">
                  <a:latin typeface="Arial" panose="020B0604020202020204" pitchFamily="34" charset="0"/>
                  <a:cs typeface="Arial" panose="020B0604020202020204" pitchFamily="34" charset="0"/>
                </a:rPr>
                <a:t>şi</a:t>
              </a:r>
              <a:r>
                <a:rPr lang="ro-RO" dirty="0">
                  <a:latin typeface="Arial" panose="020B0604020202020204" pitchFamily="34" charset="0"/>
                  <a:cs typeface="Arial" panose="020B0604020202020204" pitchFamily="34" charset="0"/>
                </a:rPr>
                <a:t> de modul de </a:t>
              </a:r>
              <a:r>
                <a:rPr lang="ro-RO" dirty="0" err="1">
                  <a:latin typeface="Arial" panose="020B0604020202020204" pitchFamily="34" charset="0"/>
                  <a:cs typeface="Arial" panose="020B0604020202020204" pitchFamily="34" charset="0"/>
                </a:rPr>
                <a:t>finanţare</a:t>
              </a:r>
              <a:r>
                <a:rPr lang="ro-RO" dirty="0">
                  <a:latin typeface="Arial" panose="020B0604020202020204" pitchFamily="34" charset="0"/>
                  <a:cs typeface="Arial" panose="020B0604020202020204" pitchFamily="34" charset="0"/>
                </a:rPr>
                <a:t> al acesteia (art. 4 Legea concurenței); </a:t>
              </a:r>
            </a:p>
          </p:txBody>
        </p:sp>
        <p:sp>
          <p:nvSpPr>
            <p:cNvPr id="78" name="Rectangle 77">
              <a:extLst>
                <a:ext uri="{FF2B5EF4-FFF2-40B4-BE49-F238E27FC236}">
                  <a16:creationId xmlns:a16="http://schemas.microsoft.com/office/drawing/2014/main" id="{667937E2-44AE-A64F-AF60-551516CA2258}"/>
                </a:ext>
              </a:extLst>
            </p:cNvPr>
            <p:cNvSpPr/>
            <p:nvPr/>
          </p:nvSpPr>
          <p:spPr>
            <a:xfrm>
              <a:off x="4558147" y="634922"/>
              <a:ext cx="1077747" cy="260146"/>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4 LC</a:t>
              </a:r>
            </a:p>
          </p:txBody>
        </p:sp>
      </p:grpSp>
      <p:grpSp>
        <p:nvGrpSpPr>
          <p:cNvPr id="79" name="Group 78">
            <a:extLst>
              <a:ext uri="{FF2B5EF4-FFF2-40B4-BE49-F238E27FC236}">
                <a16:creationId xmlns:a16="http://schemas.microsoft.com/office/drawing/2014/main" id="{35B55FF0-2500-EA44-ABD7-E59A19CB0ED4}"/>
              </a:ext>
            </a:extLst>
          </p:cNvPr>
          <p:cNvGrpSpPr/>
          <p:nvPr/>
        </p:nvGrpSpPr>
        <p:grpSpPr>
          <a:xfrm>
            <a:off x="5248649" y="1963838"/>
            <a:ext cx="6269109" cy="778673"/>
            <a:chOff x="5283152" y="1729289"/>
            <a:chExt cx="6471758" cy="803844"/>
          </a:xfrm>
        </p:grpSpPr>
        <p:sp>
          <p:nvSpPr>
            <p:cNvPr id="80" name="TextBox 79">
              <a:extLst>
                <a:ext uri="{FF2B5EF4-FFF2-40B4-BE49-F238E27FC236}">
                  <a16:creationId xmlns:a16="http://schemas.microsoft.com/office/drawing/2014/main" id="{0697917D-F3E3-FE42-B8BB-29D9BC3F5469}"/>
                </a:ext>
              </a:extLst>
            </p:cNvPr>
            <p:cNvSpPr txBox="1"/>
            <p:nvPr/>
          </p:nvSpPr>
          <p:spPr>
            <a:xfrm>
              <a:off x="5283152" y="1993000"/>
              <a:ext cx="6471758" cy="540133"/>
            </a:xfrm>
            <a:prstGeom prst="rect">
              <a:avLst/>
            </a:prstGeom>
            <a:noFill/>
            <a:ln w="12700">
              <a:solidFill>
                <a:schemeClr val="accent1"/>
              </a:solidFill>
            </a:ln>
          </p:spPr>
          <p:txBody>
            <a:bodyPr wrap="square" rtlCol="0" anchor="ctr">
              <a:spAutoFit/>
            </a:bodyPr>
            <a:lstStyle/>
            <a:p>
              <a:pPr algn="ctr"/>
              <a:r>
                <a:rPr lang="ro-RO" sz="1400" dirty="0">
                  <a:solidFill>
                    <a:schemeClr val="accent1"/>
                  </a:solidFill>
                </a:rPr>
                <a:t>activitate economică – orice activitate care constă în oferirea de produse pe o anumită </a:t>
              </a:r>
              <a:r>
                <a:rPr lang="ro-RO" sz="1400" dirty="0" err="1">
                  <a:solidFill>
                    <a:schemeClr val="accent1"/>
                  </a:solidFill>
                </a:rPr>
                <a:t>piaţă</a:t>
              </a:r>
              <a:r>
                <a:rPr lang="ro-RO" sz="1400" dirty="0">
                  <a:solidFill>
                    <a:schemeClr val="accent1"/>
                  </a:solidFill>
                </a:rPr>
                <a:t>;</a:t>
              </a:r>
            </a:p>
          </p:txBody>
        </p:sp>
        <p:sp>
          <p:nvSpPr>
            <p:cNvPr id="81" name="Rectangle 80">
              <a:extLst>
                <a:ext uri="{FF2B5EF4-FFF2-40B4-BE49-F238E27FC236}">
                  <a16:creationId xmlns:a16="http://schemas.microsoft.com/office/drawing/2014/main" id="{7E35DC96-C7D8-004D-A6AF-7ADED622FBDA}"/>
                </a:ext>
              </a:extLst>
            </p:cNvPr>
            <p:cNvSpPr/>
            <p:nvPr/>
          </p:nvSpPr>
          <p:spPr>
            <a:xfrm>
              <a:off x="5296565" y="1729289"/>
              <a:ext cx="1188040" cy="317726"/>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4 LC</a:t>
              </a:r>
            </a:p>
          </p:txBody>
        </p:sp>
      </p:grpSp>
      <p:sp>
        <p:nvSpPr>
          <p:cNvPr id="82" name="Delay 81">
            <a:extLst>
              <a:ext uri="{FF2B5EF4-FFF2-40B4-BE49-F238E27FC236}">
                <a16:creationId xmlns:a16="http://schemas.microsoft.com/office/drawing/2014/main" id="{15700A8E-8C09-CA40-B753-9E687ED4F12A}"/>
              </a:ext>
            </a:extLst>
          </p:cNvPr>
          <p:cNvSpPr/>
          <p:nvPr/>
        </p:nvSpPr>
        <p:spPr>
          <a:xfrm>
            <a:off x="3421457" y="3498733"/>
            <a:ext cx="1044000" cy="540000"/>
          </a:xfrm>
          <a:prstGeom prst="flowChartDelay">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latin typeface="Arial" panose="020B0604020202020204" pitchFamily="34" charset="0"/>
                <a:cs typeface="Arial" panose="020B0604020202020204" pitchFamily="34" charset="0"/>
              </a:rPr>
              <a:t>R: DA, poate fi</a:t>
            </a:r>
          </a:p>
        </p:txBody>
      </p:sp>
      <p:grpSp>
        <p:nvGrpSpPr>
          <p:cNvPr id="91" name="Group 90">
            <a:extLst>
              <a:ext uri="{FF2B5EF4-FFF2-40B4-BE49-F238E27FC236}">
                <a16:creationId xmlns:a16="http://schemas.microsoft.com/office/drawing/2014/main" id="{1FB83E38-FA2C-5C42-9F3C-EAC2CBF6DF0E}"/>
              </a:ext>
            </a:extLst>
          </p:cNvPr>
          <p:cNvGrpSpPr/>
          <p:nvPr/>
        </p:nvGrpSpPr>
        <p:grpSpPr>
          <a:xfrm>
            <a:off x="307334" y="383412"/>
            <a:ext cx="3988052" cy="307777"/>
            <a:chOff x="899768" y="2451429"/>
            <a:chExt cx="3797646" cy="301865"/>
          </a:xfrm>
        </p:grpSpPr>
        <p:sp>
          <p:nvSpPr>
            <p:cNvPr id="92" name="Process 91">
              <a:extLst>
                <a:ext uri="{FF2B5EF4-FFF2-40B4-BE49-F238E27FC236}">
                  <a16:creationId xmlns:a16="http://schemas.microsoft.com/office/drawing/2014/main" id="{5E1FE6B5-DD5E-F947-8E62-915494534571}"/>
                </a:ext>
              </a:extLst>
            </p:cNvPr>
            <p:cNvSpPr/>
            <p:nvPr/>
          </p:nvSpPr>
          <p:spPr>
            <a:xfrm>
              <a:off x="899768" y="2451429"/>
              <a:ext cx="595575" cy="301865"/>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b="1" dirty="0"/>
                <a:t>1.1.</a:t>
              </a:r>
            </a:p>
          </p:txBody>
        </p:sp>
        <p:sp>
          <p:nvSpPr>
            <p:cNvPr id="93" name="Process 92">
              <a:extLst>
                <a:ext uri="{FF2B5EF4-FFF2-40B4-BE49-F238E27FC236}">
                  <a16:creationId xmlns:a16="http://schemas.microsoft.com/office/drawing/2014/main" id="{4C992EDA-8054-0845-AC49-E1AFD2A94C87}"/>
                </a:ext>
              </a:extLst>
            </p:cNvPr>
            <p:cNvSpPr/>
            <p:nvPr/>
          </p:nvSpPr>
          <p:spPr>
            <a:xfrm>
              <a:off x="1495342" y="2451429"/>
              <a:ext cx="3202072" cy="301865"/>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lvl="0"/>
              <a:r>
                <a:rPr lang="ro-RO" sz="1400" dirty="0"/>
                <a:t>Întreprinderea </a:t>
              </a:r>
              <a:r>
                <a:rPr lang="ro-RO" sz="1400" dirty="0">
                  <a:latin typeface="Arial" panose="020B0604020202020204" pitchFamily="34" charset="0"/>
                  <a:cs typeface="Arial" panose="020B0604020202020204" pitchFamily="34" charset="0"/>
                </a:rPr>
                <a:t>în dreptul concurenței</a:t>
              </a:r>
              <a:endParaRPr lang="en-US" sz="1400" dirty="0"/>
            </a:p>
          </p:txBody>
        </p:sp>
      </p:grpSp>
      <p:grpSp>
        <p:nvGrpSpPr>
          <p:cNvPr id="56" name="Group 55">
            <a:extLst>
              <a:ext uri="{FF2B5EF4-FFF2-40B4-BE49-F238E27FC236}">
                <a16:creationId xmlns:a16="http://schemas.microsoft.com/office/drawing/2014/main" id="{9111090C-FA6B-7547-B72C-40574CD85710}"/>
              </a:ext>
            </a:extLst>
          </p:cNvPr>
          <p:cNvGrpSpPr/>
          <p:nvPr/>
        </p:nvGrpSpPr>
        <p:grpSpPr>
          <a:xfrm>
            <a:off x="184016" y="1903637"/>
            <a:ext cx="4115796" cy="1104399"/>
            <a:chOff x="98371" y="1726450"/>
            <a:chExt cx="4248839" cy="1140098"/>
          </a:xfrm>
        </p:grpSpPr>
        <p:grpSp>
          <p:nvGrpSpPr>
            <p:cNvPr id="57" name="Group 56">
              <a:extLst>
                <a:ext uri="{FF2B5EF4-FFF2-40B4-BE49-F238E27FC236}">
                  <a16:creationId xmlns:a16="http://schemas.microsoft.com/office/drawing/2014/main" id="{8DB9A02D-AF93-5241-B394-638695687951}"/>
                </a:ext>
              </a:extLst>
            </p:cNvPr>
            <p:cNvGrpSpPr/>
            <p:nvPr/>
          </p:nvGrpSpPr>
          <p:grpSpPr>
            <a:xfrm>
              <a:off x="98371" y="1843011"/>
              <a:ext cx="4248839" cy="1023537"/>
              <a:chOff x="6219746" y="810754"/>
              <a:chExt cx="4248839" cy="1023537"/>
            </a:xfrm>
          </p:grpSpPr>
          <p:sp>
            <p:nvSpPr>
              <p:cNvPr id="59" name="TextBox 58">
                <a:extLst>
                  <a:ext uri="{FF2B5EF4-FFF2-40B4-BE49-F238E27FC236}">
                    <a16:creationId xmlns:a16="http://schemas.microsoft.com/office/drawing/2014/main" id="{62256985-3F91-8342-99BF-A2A076D4F710}"/>
                  </a:ext>
                </a:extLst>
              </p:cNvPr>
              <p:cNvSpPr txBox="1"/>
              <p:nvPr/>
            </p:nvSpPr>
            <p:spPr>
              <a:xfrm>
                <a:off x="6977644" y="923892"/>
                <a:ext cx="3490941" cy="843662"/>
              </a:xfrm>
              <a:prstGeom prst="roundRect">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defPPr>
                  <a:defRPr lang="en-GB"/>
                </a:defPPr>
                <a:lvl1pPr lvl="0" algn="ctr">
                  <a:defRPr sz="1400"/>
                </a:lvl1pPr>
              </a:lstStyle>
              <a:p>
                <a:r>
                  <a:rPr lang="ro-RO" dirty="0">
                    <a:latin typeface="Arial" panose="020B0604020202020204" pitchFamily="34" charset="0"/>
                    <a:cs typeface="Arial" panose="020B0604020202020204" pitchFamily="34" charset="0"/>
                  </a:rPr>
                  <a:t>Un singur lucru este important – entitatea să fie angajată în activitate economică</a:t>
                </a:r>
              </a:p>
            </p:txBody>
          </p:sp>
          <p:pic>
            <p:nvPicPr>
              <p:cNvPr id="60" name="Picture 59">
                <a:extLst>
                  <a:ext uri="{FF2B5EF4-FFF2-40B4-BE49-F238E27FC236}">
                    <a16:creationId xmlns:a16="http://schemas.microsoft.com/office/drawing/2014/main" id="{1DBE969D-4BB0-E44D-91CA-963831EF65E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19746" y="810754"/>
                <a:ext cx="1023537" cy="1023537"/>
              </a:xfrm>
              <a:prstGeom prst="rect">
                <a:avLst/>
              </a:prstGeom>
            </p:spPr>
          </p:pic>
        </p:grpSp>
        <p:sp>
          <p:nvSpPr>
            <p:cNvPr id="58" name="Rectangle 57">
              <a:extLst>
                <a:ext uri="{FF2B5EF4-FFF2-40B4-BE49-F238E27FC236}">
                  <a16:creationId xmlns:a16="http://schemas.microsoft.com/office/drawing/2014/main" id="{40C12282-5005-7E4A-998B-F68B42344A69}"/>
                </a:ext>
              </a:extLst>
            </p:cNvPr>
            <p:cNvSpPr/>
            <p:nvPr/>
          </p:nvSpPr>
          <p:spPr>
            <a:xfrm>
              <a:off x="1570872" y="1726450"/>
              <a:ext cx="2061735" cy="317726"/>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Abordare funcțională</a:t>
              </a:r>
            </a:p>
          </p:txBody>
        </p:sp>
      </p:grpSp>
    </p:spTree>
    <p:extLst>
      <p:ext uri="{BB962C8B-B14F-4D97-AF65-F5344CB8AC3E}">
        <p14:creationId xmlns:p14="http://schemas.microsoft.com/office/powerpoint/2010/main" val="338657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linds(horizontal)">
                                      <p:cBhvr>
                                        <p:cTn id="7" dur="500"/>
                                        <p:tgtEl>
                                          <p:spTgt spid="61"/>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linds(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blinds(horizontal)">
                                      <p:cBhvr>
                                        <p:cTn id="16" dur="500"/>
                                        <p:tgtEl>
                                          <p:spTgt spid="7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blinds(horizontal)">
                                      <p:cBhvr>
                                        <p:cTn id="21" dur="500"/>
                                        <p:tgtEl>
                                          <p:spTgt spid="72"/>
                                        </p:tgtEl>
                                      </p:cBhvr>
                                    </p:animEffect>
                                  </p:childTnLst>
                                </p:cTn>
                              </p:par>
                              <p:par>
                                <p:cTn id="22" presetID="3" presetClass="entr" presetSubtype="1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blinds(horizontal)">
                                      <p:cBhvr>
                                        <p:cTn id="24" dur="500"/>
                                        <p:tgtEl>
                                          <p:spTgt spid="7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p:tgtEl>
                                          <p:spTgt spid="53"/>
                                        </p:tgtEl>
                                        <p:attrNameLst>
                                          <p:attrName>ppt_y</p:attrName>
                                        </p:attrNameLst>
                                      </p:cBhvr>
                                      <p:tavLst>
                                        <p:tav tm="0">
                                          <p:val>
                                            <p:strVal val="#ppt_y+#ppt_h*1.125000"/>
                                          </p:val>
                                        </p:tav>
                                        <p:tav tm="100000">
                                          <p:val>
                                            <p:strVal val="#ppt_y"/>
                                          </p:val>
                                        </p:tav>
                                      </p:tavLst>
                                    </p:anim>
                                    <p:animEffect transition="in" filter="wipe(up)">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53"/>
                                        </p:tgtEl>
                                      </p:cBhvr>
                                    </p:animEffect>
                                    <p:set>
                                      <p:cBhvr>
                                        <p:cTn id="35" dur="1" fill="hold">
                                          <p:stCondLst>
                                            <p:cond delay="499"/>
                                          </p:stCondLst>
                                        </p:cTn>
                                        <p:tgtEl>
                                          <p:spTgt spid="53"/>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61"/>
                                        </p:tgtEl>
                                      </p:cBhvr>
                                    </p:animEffect>
                                    <p:set>
                                      <p:cBhvr>
                                        <p:cTn id="38" dur="1" fill="hold">
                                          <p:stCondLst>
                                            <p:cond delay="499"/>
                                          </p:stCondLst>
                                        </p:cTn>
                                        <p:tgtEl>
                                          <p:spTgt spid="61"/>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500"/>
                                        <p:tgtEl>
                                          <p:spTgt spid="29"/>
                                        </p:tgtEl>
                                      </p:cBhvr>
                                    </p:animEffect>
                                    <p:set>
                                      <p:cBhvr>
                                        <p:cTn id="41" dur="1" fill="hold">
                                          <p:stCondLst>
                                            <p:cond delay="499"/>
                                          </p:stCondLst>
                                        </p:cTn>
                                        <p:tgtEl>
                                          <p:spTgt spid="29"/>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72"/>
                                        </p:tgtEl>
                                      </p:cBhvr>
                                    </p:animEffect>
                                    <p:set>
                                      <p:cBhvr>
                                        <p:cTn id="44" dur="1" fill="hold">
                                          <p:stCondLst>
                                            <p:cond delay="499"/>
                                          </p:stCondLst>
                                        </p:cTn>
                                        <p:tgtEl>
                                          <p:spTgt spid="72"/>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500"/>
                                        <p:tgtEl>
                                          <p:spTgt spid="71"/>
                                        </p:tgtEl>
                                      </p:cBhvr>
                                    </p:animEffect>
                                    <p:set>
                                      <p:cBhvr>
                                        <p:cTn id="47" dur="1" fill="hold">
                                          <p:stCondLst>
                                            <p:cond delay="499"/>
                                          </p:stCondLst>
                                        </p:cTn>
                                        <p:tgtEl>
                                          <p:spTgt spid="71"/>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73"/>
                                        </p:tgtEl>
                                      </p:cBhvr>
                                    </p:animEffect>
                                    <p:set>
                                      <p:cBhvr>
                                        <p:cTn id="50" dur="1" fill="hold">
                                          <p:stCondLst>
                                            <p:cond delay="499"/>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53" grpId="0" animBg="1"/>
      <p:bldP spid="53" grpId="1" animBg="1"/>
      <p:bldP spid="72" grpId="0" animBg="1"/>
      <p:bldP spid="72" grpId="1" animBg="1"/>
      <p:bldP spid="73" grpId="0" animBg="1"/>
      <p:bldP spid="7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A33863-A582-2C4C-A997-967833E0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047" y="8964861"/>
            <a:ext cx="808748" cy="808748"/>
          </a:xfrm>
          <a:prstGeom prst="rect">
            <a:avLst/>
          </a:prstGeom>
        </p:spPr>
      </p:pic>
      <p:pic>
        <p:nvPicPr>
          <p:cNvPr id="10" name="Picture 9">
            <a:extLst>
              <a:ext uri="{FF2B5EF4-FFF2-40B4-BE49-F238E27FC236}">
                <a16:creationId xmlns:a16="http://schemas.microsoft.com/office/drawing/2014/main" id="{BB06006A-1CA9-AC4A-B3ED-68A9AD00E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788" y="8761997"/>
            <a:ext cx="787594" cy="787594"/>
          </a:xfrm>
          <a:prstGeom prst="rect">
            <a:avLst/>
          </a:prstGeom>
        </p:spPr>
      </p:pic>
      <p:pic>
        <p:nvPicPr>
          <p:cNvPr id="20" name="Picture 19">
            <a:extLst>
              <a:ext uri="{FF2B5EF4-FFF2-40B4-BE49-F238E27FC236}">
                <a16:creationId xmlns:a16="http://schemas.microsoft.com/office/drawing/2014/main" id="{FE481517-34D7-F54C-9BBD-A2ABC76961EC}"/>
              </a:ext>
            </a:extLst>
          </p:cNvPr>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7314" r="6877"/>
          <a:stretch/>
        </p:blipFill>
        <p:spPr>
          <a:xfrm>
            <a:off x="4061811" y="6020531"/>
            <a:ext cx="1377142" cy="1065061"/>
          </a:xfrm>
          <a:prstGeom prst="rect">
            <a:avLst/>
          </a:prstGeom>
          <a:effectLst>
            <a:outerShdw blurRad="50800" dist="38100" dir="18900000" algn="bl" rotWithShape="0">
              <a:prstClr val="black">
                <a:alpha val="40000"/>
              </a:prstClr>
            </a:outerShdw>
          </a:effectLst>
        </p:spPr>
      </p:pic>
      <p:pic>
        <p:nvPicPr>
          <p:cNvPr id="21" name="Picture 20">
            <a:extLst>
              <a:ext uri="{FF2B5EF4-FFF2-40B4-BE49-F238E27FC236}">
                <a16:creationId xmlns:a16="http://schemas.microsoft.com/office/drawing/2014/main" id="{C8BBFE5B-9014-4B42-8C63-62FBDB6D3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251" y="8964861"/>
            <a:ext cx="749802" cy="749802"/>
          </a:xfrm>
          <a:prstGeom prst="rect">
            <a:avLst/>
          </a:prstGeom>
        </p:spPr>
      </p:pic>
      <p:sp>
        <p:nvSpPr>
          <p:cNvPr id="24" name="Rounded Rectangle 23">
            <a:extLst>
              <a:ext uri="{FF2B5EF4-FFF2-40B4-BE49-F238E27FC236}">
                <a16:creationId xmlns:a16="http://schemas.microsoft.com/office/drawing/2014/main" id="{4A2D6FAB-4922-1140-A491-3D68E709ACF6}"/>
              </a:ext>
            </a:extLst>
          </p:cNvPr>
          <p:cNvSpPr/>
          <p:nvPr/>
        </p:nvSpPr>
        <p:spPr>
          <a:xfrm>
            <a:off x="6128051" y="3925201"/>
            <a:ext cx="5526349" cy="2964513"/>
          </a:xfrm>
          <a:prstGeom prst="roundRect">
            <a:avLst/>
          </a:prstGeom>
          <a:solidFill>
            <a:schemeClr val="bg2">
              <a:lumMod val="75000"/>
              <a:alpha val="60000"/>
            </a:schemeClr>
          </a:solidFill>
          <a:effectLst>
            <a:outerShdw blurRad="50800" dist="38100" dir="16200000" rotWithShape="0">
              <a:prstClr val="black">
                <a:alpha val="40000"/>
              </a:prstClr>
            </a:outerShdw>
          </a:effectLst>
        </p:spPr>
        <p:txBody>
          <a:bodyPr rot="0" spcFirstLastPara="0" vertOverflow="overflow" horzOverflow="overflow" vert="horz" wrap="square" lIns="93231" tIns="46615" rIns="93231" bIns="46615" numCol="1" spcCol="0" rtlCol="0" fromWordArt="0" anchor="t" anchorCtr="0" forceAA="0" compatLnSpc="1">
            <a:prstTxWarp prst="textNoShape">
              <a:avLst/>
            </a:prstTxWarp>
            <a:spAutoFit/>
          </a:bodyPr>
          <a:lstStyle/>
          <a:p>
            <a:pPr marL="174803" indent="-174803">
              <a:buFont typeface="Arial" panose="020B0604020202020204" pitchFamily="34" charset="0"/>
              <a:buChar char="•"/>
            </a:pPr>
            <a:r>
              <a:rPr lang="ro-RO" sz="1400" i="1" dirty="0"/>
              <a:t>Cazul C-159/91 și C-160/91 </a:t>
            </a:r>
            <a:r>
              <a:rPr lang="ro-RO" sz="1400" i="1" dirty="0" err="1"/>
              <a:t>Poucet</a:t>
            </a:r>
            <a:r>
              <a:rPr lang="ro-RO" sz="1400" i="1" dirty="0"/>
              <a:t> </a:t>
            </a:r>
            <a:r>
              <a:rPr lang="ro-RO" sz="1400" i="1" dirty="0" err="1"/>
              <a:t>and</a:t>
            </a:r>
            <a:r>
              <a:rPr lang="ro-RO" sz="1400" i="1" dirty="0"/>
              <a:t> Pistre [1993] ECR I-637</a:t>
            </a:r>
            <a:r>
              <a:rPr lang="ro-RO" sz="1400" dirty="0"/>
              <a:t>, paragraf 17;</a:t>
            </a:r>
          </a:p>
          <a:p>
            <a:pPr marL="174803" indent="-174803">
              <a:buFont typeface="Arial" panose="020B0604020202020204" pitchFamily="34" charset="0"/>
              <a:buChar char="•"/>
            </a:pPr>
            <a:r>
              <a:rPr lang="ro-RO" sz="1400" i="1" dirty="0"/>
              <a:t>Cazul </a:t>
            </a:r>
            <a:r>
              <a:rPr lang="ro-RO" sz="1400" i="1" dirty="0" err="1"/>
              <a:t>Fédération</a:t>
            </a:r>
            <a:r>
              <a:rPr lang="ro-RO" sz="1400" i="1" dirty="0"/>
              <a:t> </a:t>
            </a:r>
            <a:r>
              <a:rPr lang="ro-RO" sz="1400" i="1" dirty="0" err="1"/>
              <a:t>française</a:t>
            </a:r>
            <a:r>
              <a:rPr lang="ro-RO" sz="1400" i="1" dirty="0"/>
              <a:t> des </a:t>
            </a:r>
            <a:r>
              <a:rPr lang="ro-RO" sz="1400" i="1" dirty="0" err="1"/>
              <a:t>sociétés</a:t>
            </a:r>
            <a:r>
              <a:rPr lang="ro-RO" sz="1400" i="1" dirty="0"/>
              <a:t> </a:t>
            </a:r>
            <a:r>
              <a:rPr lang="ro-RO" sz="1400" i="1" dirty="0" err="1"/>
              <a:t>d'assurances</a:t>
            </a:r>
            <a:r>
              <a:rPr lang="ro-RO" sz="1400" i="1" dirty="0"/>
              <a:t> </a:t>
            </a:r>
            <a:r>
              <a:rPr lang="ro-RO" sz="1400" i="1" dirty="0" err="1"/>
              <a:t>and</a:t>
            </a:r>
            <a:r>
              <a:rPr lang="ro-RO" sz="1400" i="1" dirty="0"/>
              <a:t> </a:t>
            </a:r>
            <a:r>
              <a:rPr lang="ro-RO" sz="1400" i="1" dirty="0" err="1"/>
              <a:t>Others</a:t>
            </a:r>
            <a:r>
              <a:rPr lang="ro-RO" sz="1400" dirty="0"/>
              <a:t>, [1995] ECR I-4013, I-4015 paragraf 14, </a:t>
            </a:r>
          </a:p>
          <a:p>
            <a:pPr marL="174803" indent="-174803">
              <a:buFont typeface="Arial" panose="020B0604020202020204" pitchFamily="34" charset="0"/>
              <a:buChar char="•"/>
            </a:pPr>
            <a:r>
              <a:rPr lang="ro-RO" sz="1400" dirty="0"/>
              <a:t>Cazul C-55/96 </a:t>
            </a:r>
            <a:r>
              <a:rPr lang="ro-RO" sz="1400" i="1" dirty="0"/>
              <a:t>Job Centre</a:t>
            </a:r>
            <a:r>
              <a:rPr lang="ro-RO" sz="1400" dirty="0"/>
              <a:t> [1997] ECR I-7119, paragraf 21;</a:t>
            </a:r>
          </a:p>
          <a:p>
            <a:pPr marL="174803" indent="-174803">
              <a:buFont typeface="Arial" panose="020B0604020202020204" pitchFamily="34" charset="0"/>
              <a:buChar char="•"/>
            </a:pPr>
            <a:r>
              <a:rPr lang="ro-RO" sz="1400" i="1" dirty="0"/>
              <a:t>Cazul C-67/96 Albany [1999] ECR I-5751</a:t>
            </a:r>
            <a:r>
              <a:rPr lang="ro-RO" sz="1400" dirty="0"/>
              <a:t>, paragraf 77; </a:t>
            </a:r>
          </a:p>
          <a:p>
            <a:pPr marL="174803" indent="-174803">
              <a:buFont typeface="Arial" panose="020B0604020202020204" pitchFamily="34" charset="0"/>
              <a:buChar char="•"/>
            </a:pPr>
            <a:r>
              <a:rPr lang="ro-RO" sz="1400" dirty="0"/>
              <a:t>Cazul T-61/89 </a:t>
            </a:r>
            <a:r>
              <a:rPr lang="ro-RO" sz="1400" i="1" dirty="0" err="1"/>
              <a:t>Dansk</a:t>
            </a:r>
            <a:r>
              <a:rPr lang="ro-RO" sz="1400" i="1" dirty="0"/>
              <a:t> </a:t>
            </a:r>
            <a:r>
              <a:rPr lang="ro-RO" sz="1400" i="1" dirty="0" err="1"/>
              <a:t>Pelsdyravlerforening</a:t>
            </a:r>
            <a:r>
              <a:rPr lang="ro-RO" sz="1400" dirty="0"/>
              <a:t> v </a:t>
            </a:r>
            <a:r>
              <a:rPr lang="ro-RO" sz="1400" i="1" dirty="0" err="1"/>
              <a:t>Commission</a:t>
            </a:r>
            <a:r>
              <a:rPr lang="ro-RO" sz="1400" dirty="0"/>
              <a:t> [1992] ECR II-1931, paragraf 50;</a:t>
            </a:r>
          </a:p>
          <a:p>
            <a:pPr marL="174803" indent="-174803">
              <a:buFont typeface="Arial" panose="020B0604020202020204" pitchFamily="34" charset="0"/>
              <a:buChar char="•"/>
            </a:pPr>
            <a:r>
              <a:rPr lang="ro-RO" sz="1400" dirty="0"/>
              <a:t>Cazul T-513/93 </a:t>
            </a:r>
            <a:r>
              <a:rPr lang="ro-RO" sz="1400" i="1" dirty="0" err="1"/>
              <a:t>Consiglio</a:t>
            </a:r>
            <a:r>
              <a:rPr lang="ro-RO" sz="1400" i="1" dirty="0"/>
              <a:t> </a:t>
            </a:r>
            <a:r>
              <a:rPr lang="ro-RO" sz="1400" i="1" dirty="0" err="1"/>
              <a:t>Nazionale</a:t>
            </a:r>
            <a:r>
              <a:rPr lang="ro-RO" sz="1400" i="1" dirty="0"/>
              <a:t> </a:t>
            </a:r>
            <a:r>
              <a:rPr lang="ro-RO" sz="1400" i="1" dirty="0" err="1"/>
              <a:t>degli</a:t>
            </a:r>
            <a:r>
              <a:rPr lang="ro-RO" sz="1400" i="1" dirty="0"/>
              <a:t> </a:t>
            </a:r>
            <a:r>
              <a:rPr lang="ro-RO" sz="1400" i="1" dirty="0" err="1"/>
              <a:t>Spdizionieri</a:t>
            </a:r>
            <a:r>
              <a:rPr lang="ro-RO" sz="1400" i="1" dirty="0"/>
              <a:t> </a:t>
            </a:r>
            <a:r>
              <a:rPr lang="ro-RO" sz="1400" i="1" dirty="0" err="1"/>
              <a:t>Doganali</a:t>
            </a:r>
            <a:r>
              <a:rPr lang="ro-RO" sz="1400" dirty="0"/>
              <a:t> v </a:t>
            </a:r>
            <a:r>
              <a:rPr lang="ro-RO" sz="1400" i="1" dirty="0" err="1"/>
              <a:t>Commission</a:t>
            </a:r>
            <a:r>
              <a:rPr lang="ro-RO" sz="1400" dirty="0"/>
              <a:t> [2000] ECR II-1807, paragraf 36)</a:t>
            </a:r>
          </a:p>
          <a:p>
            <a:r>
              <a:rPr lang="ro-RO" sz="1400" dirty="0">
                <a:latin typeface="Arial" panose="020B0604020202020204" pitchFamily="34" charset="0"/>
                <a:cs typeface="Arial" panose="020B0604020202020204" pitchFamily="34" charset="0"/>
              </a:rPr>
              <a:t>Linkuri la aceste spețe sunt în subsolul acestui video</a:t>
            </a:r>
          </a:p>
        </p:txBody>
      </p:sp>
      <p:sp>
        <p:nvSpPr>
          <p:cNvPr id="61" name="Rectangle 60">
            <a:extLst>
              <a:ext uri="{FF2B5EF4-FFF2-40B4-BE49-F238E27FC236}">
                <a16:creationId xmlns:a16="http://schemas.microsoft.com/office/drawing/2014/main" id="{420DEBC3-047D-3243-B48D-1A76E30B7449}"/>
              </a:ext>
            </a:extLst>
          </p:cNvPr>
          <p:cNvSpPr/>
          <p:nvPr/>
        </p:nvSpPr>
        <p:spPr>
          <a:xfrm>
            <a:off x="583816" y="6070451"/>
            <a:ext cx="3195466" cy="1150734"/>
          </a:xfrm>
          <a:prstGeom prst="rect">
            <a:avLst/>
          </a:prstGeom>
          <a:solidFill>
            <a:srgbClr val="7030A0">
              <a:alpha val="50000"/>
            </a:srgb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581"/>
              </a:spcAft>
            </a:pPr>
            <a:r>
              <a:rPr lang="ro-RO" sz="1400" dirty="0">
                <a:latin typeface="Arial" panose="020B0604020202020204" pitchFamily="34" charset="0"/>
                <a:cs typeface="Arial" panose="020B0604020202020204" pitchFamily="34" charset="0"/>
              </a:rPr>
              <a:t>SPEȚĂ:  Este oare Agenția Servicii Publice o Întreprindere în sensul LC atunci când eliberează extrase din Registrul de stat al persoanelor juridice contra plată?</a:t>
            </a:r>
          </a:p>
          <a:p>
            <a:pPr algn="ctr">
              <a:spcAft>
                <a:spcPts val="581"/>
              </a:spcAft>
            </a:pPr>
            <a:endParaRPr lang="ro-RO" sz="1400" dirty="0">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C5B2337C-700A-D540-9C66-DE8D427019E7}"/>
              </a:ext>
            </a:extLst>
          </p:cNvPr>
          <p:cNvSpPr/>
          <p:nvPr/>
        </p:nvSpPr>
        <p:spPr>
          <a:xfrm>
            <a:off x="3048792" y="6962008"/>
            <a:ext cx="913996" cy="307777"/>
          </a:xfrm>
          <a:prstGeom prst="rect">
            <a:avLst/>
          </a:prstGeom>
          <a:solidFill>
            <a:srgbClr val="FF0000"/>
          </a:solidFill>
          <a:effectLst>
            <a:outerShdw blurRad="50800" dist="38100" dir="16200000" rotWithShape="0">
              <a:prstClr val="black">
                <a:alpha val="40000"/>
              </a:prstClr>
            </a:outerShdw>
          </a:effectLst>
        </p:spPr>
        <p:txBody>
          <a:bodyPr wrap="square" rtlCol="0" anchor="ctr">
            <a:spAutoFit/>
          </a:bodyPr>
          <a:lstStyle/>
          <a:p>
            <a:pPr algn="ctr"/>
            <a:r>
              <a:rPr lang="ro-RO" sz="1400" dirty="0"/>
              <a:t>R: NU</a:t>
            </a:r>
          </a:p>
        </p:txBody>
      </p:sp>
      <p:pic>
        <p:nvPicPr>
          <p:cNvPr id="71" name="Picture 70">
            <a:extLst>
              <a:ext uri="{FF2B5EF4-FFF2-40B4-BE49-F238E27FC236}">
                <a16:creationId xmlns:a16="http://schemas.microsoft.com/office/drawing/2014/main" id="{736B8013-03BA-E043-B3D6-7F18B8C5766B}"/>
              </a:ext>
            </a:extLst>
          </p:cNvPr>
          <p:cNvPicPr>
            <a:picLocks noChangeAspect="1"/>
          </p:cNvPicPr>
          <p:nvPr/>
        </p:nvPicPr>
        <p:blipFill rotWithShape="1">
          <a:blip r:embed="rId6">
            <a:extLst>
              <a:ext uri="{28A0092B-C50C-407E-A947-70E740481C1C}">
                <a14:useLocalDpi xmlns:a14="http://schemas.microsoft.com/office/drawing/2010/main" val="0"/>
              </a:ext>
            </a:extLst>
          </a:blip>
          <a:srcRect t="6061" r="41182"/>
          <a:stretch/>
        </p:blipFill>
        <p:spPr>
          <a:xfrm>
            <a:off x="5900766" y="7085592"/>
            <a:ext cx="888625" cy="797190"/>
          </a:xfrm>
          <a:prstGeom prst="roundRect">
            <a:avLst/>
          </a:prstGeom>
          <a:effectLst>
            <a:outerShdw blurRad="50800" dist="38100" dir="18900000" algn="bl" rotWithShape="0">
              <a:prstClr val="black">
                <a:alpha val="40000"/>
              </a:prstClr>
            </a:outerShdw>
          </a:effectLst>
        </p:spPr>
      </p:pic>
      <p:sp>
        <p:nvSpPr>
          <p:cNvPr id="72" name="Rectangular Callout 71">
            <a:extLst>
              <a:ext uri="{FF2B5EF4-FFF2-40B4-BE49-F238E27FC236}">
                <a16:creationId xmlns:a16="http://schemas.microsoft.com/office/drawing/2014/main" id="{CD2F8732-E06F-D746-A4E5-BCBAB64DAB3F}"/>
              </a:ext>
            </a:extLst>
          </p:cNvPr>
          <p:cNvSpPr/>
          <p:nvPr/>
        </p:nvSpPr>
        <p:spPr>
          <a:xfrm>
            <a:off x="5599035" y="3089319"/>
            <a:ext cx="6150081" cy="3312000"/>
          </a:xfrm>
          <a:prstGeom prst="wedgeRectCallout">
            <a:avLst>
              <a:gd name="adj1" fmla="val -38362"/>
              <a:gd name="adj2" fmla="val 69808"/>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p>
            <a:r>
              <a:rPr lang="ro-RO" sz="1400" dirty="0">
                <a:latin typeface="Arial" panose="020B0604020202020204" pitchFamily="34" charset="0"/>
                <a:cs typeface="Arial" panose="020B0604020202020204" pitchFamily="34" charset="0"/>
              </a:rPr>
              <a:t>38. [...] în cazul în care o entitate publică desfășoară o activitate economică ce poate fi disociată de exercitarea prerogativelor sale de putere publică, această entitate, în ceea ce privește această activitate, acționează în calitate de întreprindere, în timp ce, dacă activitatea economică respectivă este indisociabilă de exercitarea prerogativelor sale de putere publică, toate activitățile desfășurate de entitatea menționată rămân activități legate de exercitarea acestor prerogative.</a:t>
            </a:r>
          </a:p>
          <a:p>
            <a:r>
              <a:rPr lang="ro-RO" sz="1400" dirty="0">
                <a:latin typeface="Arial" panose="020B0604020202020204" pitchFamily="34" charset="0"/>
                <a:cs typeface="Arial" panose="020B0604020202020204" pitchFamily="34" charset="0"/>
              </a:rPr>
              <a:t>40. [...] o activitate de colectare de date referitoare la întreprinderi, în temeiul unei obligații legale [...], ține de exercitarea unor prerogative de putere publică. </a:t>
            </a:r>
          </a:p>
          <a:p>
            <a:r>
              <a:rPr lang="ro-RO" sz="1400" dirty="0">
                <a:latin typeface="Arial" panose="020B0604020202020204" pitchFamily="34" charset="0"/>
                <a:cs typeface="Arial" panose="020B0604020202020204" pitchFamily="34" charset="0"/>
              </a:rPr>
              <a:t>41. [...] punerea la dispoziția publicului a datelor astfel colectate [...] prin furnizarea de copii [...] nu constituie o activitate economică, întrucât păstrarea unei baze de date care conține astfel de date și punerea sa la dispoziția publicului sunt activități </a:t>
            </a:r>
            <a:r>
              <a:rPr lang="ro-RO" sz="1400" u="sng" dirty="0">
                <a:latin typeface="Arial" panose="020B0604020202020204" pitchFamily="34" charset="0"/>
                <a:cs typeface="Arial" panose="020B0604020202020204" pitchFamily="34" charset="0"/>
              </a:rPr>
              <a:t>indisociabile de activitatea de colectare a acestor date</a:t>
            </a:r>
            <a:r>
              <a:rPr lang="ro-RO" sz="1400" dirty="0">
                <a:latin typeface="Arial" panose="020B0604020202020204" pitchFamily="34" charset="0"/>
                <a:cs typeface="Arial" panose="020B0604020202020204" pitchFamily="34" charset="0"/>
              </a:rPr>
              <a:t>. </a:t>
            </a:r>
          </a:p>
          <a:p>
            <a:endParaRPr lang="ro-RO" sz="1400" dirty="0">
              <a:latin typeface="Arial" panose="020B0604020202020204" pitchFamily="34" charset="0"/>
              <a:cs typeface="Arial" panose="020B0604020202020204" pitchFamily="34" charset="0"/>
            </a:endParaRPr>
          </a:p>
          <a:p>
            <a:endParaRPr lang="ro-RO" sz="1400" dirty="0">
              <a:latin typeface="Arial" panose="020B0604020202020204" pitchFamily="34" charset="0"/>
              <a:cs typeface="Arial" panose="020B0604020202020204" pitchFamily="34" charset="0"/>
            </a:endParaRPr>
          </a:p>
          <a:p>
            <a:pPr algn="ctr"/>
            <a:endParaRPr lang="ro-RO" sz="1400" dirty="0">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51CDCCC2-6EB9-9E41-A0AC-C4CBA9A09563}"/>
              </a:ext>
            </a:extLst>
          </p:cNvPr>
          <p:cNvSpPr/>
          <p:nvPr/>
        </p:nvSpPr>
        <p:spPr>
          <a:xfrm>
            <a:off x="8512666" y="2850121"/>
            <a:ext cx="3339149" cy="307777"/>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latin typeface="Arial" panose="020B0604020202020204" pitchFamily="34" charset="0"/>
                <a:cs typeface="Arial" panose="020B0604020202020204" pitchFamily="34" charset="0"/>
              </a:rPr>
              <a:t>Cazul </a:t>
            </a:r>
            <a:r>
              <a:rPr lang="ro-RO" sz="1400" i="1" dirty="0" err="1">
                <a:latin typeface="Arial" panose="020B0604020202020204" pitchFamily="34" charset="0"/>
                <a:cs typeface="Arial" panose="020B0604020202020204" pitchFamily="34" charset="0"/>
              </a:rPr>
              <a:t>Compass-Datenbank</a:t>
            </a:r>
            <a:r>
              <a:rPr lang="ro-RO" sz="1400" dirty="0">
                <a:latin typeface="Arial" panose="020B0604020202020204" pitchFamily="34" charset="0"/>
                <a:cs typeface="Arial" panose="020B0604020202020204" pitchFamily="34" charset="0"/>
              </a:rPr>
              <a:t> (C-138/11)</a:t>
            </a:r>
          </a:p>
        </p:txBody>
      </p:sp>
      <p:sp>
        <p:nvSpPr>
          <p:cNvPr id="35" name="Left Arrow 34">
            <a:extLst>
              <a:ext uri="{FF2B5EF4-FFF2-40B4-BE49-F238E27FC236}">
                <a16:creationId xmlns:a16="http://schemas.microsoft.com/office/drawing/2014/main" id="{AE121D8B-2832-E143-A903-38FF73C5162F}"/>
              </a:ext>
            </a:extLst>
          </p:cNvPr>
          <p:cNvSpPr/>
          <p:nvPr/>
        </p:nvSpPr>
        <p:spPr>
          <a:xfrm>
            <a:off x="6345079" y="1130039"/>
            <a:ext cx="4838736" cy="611386"/>
          </a:xfrm>
          <a:prstGeom prst="leftArrow">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p>
            <a:r>
              <a:rPr lang="ro-RO" sz="1400" dirty="0">
                <a:latin typeface="Arial" panose="020B0604020202020204" pitchFamily="34" charset="0"/>
                <a:cs typeface="Arial" panose="020B0604020202020204" pitchFamily="34" charset="0"/>
              </a:rPr>
              <a:t>Definiția are un caracter autonom în dreptul concurenței</a:t>
            </a:r>
          </a:p>
        </p:txBody>
      </p:sp>
      <p:grpSp>
        <p:nvGrpSpPr>
          <p:cNvPr id="49" name="Group 48">
            <a:extLst>
              <a:ext uri="{FF2B5EF4-FFF2-40B4-BE49-F238E27FC236}">
                <a16:creationId xmlns:a16="http://schemas.microsoft.com/office/drawing/2014/main" id="{8C2691B7-4E6C-DD46-9F7C-4D4D7122572C}"/>
              </a:ext>
            </a:extLst>
          </p:cNvPr>
          <p:cNvGrpSpPr/>
          <p:nvPr/>
        </p:nvGrpSpPr>
        <p:grpSpPr>
          <a:xfrm>
            <a:off x="821770" y="4187380"/>
            <a:ext cx="3718136" cy="624423"/>
            <a:chOff x="508885" y="2696292"/>
            <a:chExt cx="3838325" cy="644608"/>
          </a:xfrm>
        </p:grpSpPr>
        <p:sp>
          <p:nvSpPr>
            <p:cNvPr id="50" name="Folded Corner 49">
              <a:extLst>
                <a:ext uri="{FF2B5EF4-FFF2-40B4-BE49-F238E27FC236}">
                  <a16:creationId xmlns:a16="http://schemas.microsoft.com/office/drawing/2014/main" id="{459FC636-0086-9D41-925C-4084AC123F9A}"/>
                </a:ext>
              </a:extLst>
            </p:cNvPr>
            <p:cNvSpPr>
              <a:spLocks/>
            </p:cNvSpPr>
            <p:nvPr/>
          </p:nvSpPr>
          <p:spPr>
            <a:xfrm>
              <a:off x="856268" y="2696292"/>
              <a:ext cx="3490942" cy="644608"/>
            </a:xfrm>
            <a:prstGeom prst="foldedCorner">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Nu ne interesează forma juridică de organizare</a:t>
              </a:r>
            </a:p>
          </p:txBody>
        </p:sp>
        <p:pic>
          <p:nvPicPr>
            <p:cNvPr id="51" name="Picture 50">
              <a:extLst>
                <a:ext uri="{FF2B5EF4-FFF2-40B4-BE49-F238E27FC236}">
                  <a16:creationId xmlns:a16="http://schemas.microsoft.com/office/drawing/2014/main" id="{25079546-5ECD-7A46-800A-981F526949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885" y="2794624"/>
              <a:ext cx="439714" cy="439714"/>
            </a:xfrm>
            <a:prstGeom prst="rect">
              <a:avLst/>
            </a:prstGeom>
          </p:spPr>
        </p:pic>
      </p:grpSp>
      <p:grpSp>
        <p:nvGrpSpPr>
          <p:cNvPr id="52" name="Group 51">
            <a:extLst>
              <a:ext uri="{FF2B5EF4-FFF2-40B4-BE49-F238E27FC236}">
                <a16:creationId xmlns:a16="http://schemas.microsoft.com/office/drawing/2014/main" id="{ECC4E27D-3A03-374C-B286-D53008EB3436}"/>
              </a:ext>
            </a:extLst>
          </p:cNvPr>
          <p:cNvGrpSpPr/>
          <p:nvPr/>
        </p:nvGrpSpPr>
        <p:grpSpPr>
          <a:xfrm>
            <a:off x="821770" y="4924297"/>
            <a:ext cx="3718136" cy="425945"/>
            <a:chOff x="508885" y="3560109"/>
            <a:chExt cx="3838325" cy="439714"/>
          </a:xfrm>
        </p:grpSpPr>
        <p:sp>
          <p:nvSpPr>
            <p:cNvPr id="55" name="Folded Corner 54">
              <a:extLst>
                <a:ext uri="{FF2B5EF4-FFF2-40B4-BE49-F238E27FC236}">
                  <a16:creationId xmlns:a16="http://schemas.microsoft.com/office/drawing/2014/main" id="{34C23BCD-B7D9-3E48-AC0B-2FE14DEA1471}"/>
                </a:ext>
              </a:extLst>
            </p:cNvPr>
            <p:cNvSpPr>
              <a:spLocks/>
            </p:cNvSpPr>
            <p:nvPr/>
          </p:nvSpPr>
          <p:spPr>
            <a:xfrm>
              <a:off x="856268" y="3601936"/>
              <a:ext cx="3490942" cy="379182"/>
            </a:xfrm>
            <a:prstGeom prst="foldedCorner">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Nu ne interesează modul de finanțare</a:t>
              </a:r>
            </a:p>
          </p:txBody>
        </p:sp>
        <p:pic>
          <p:nvPicPr>
            <p:cNvPr id="56" name="Picture 55">
              <a:extLst>
                <a:ext uri="{FF2B5EF4-FFF2-40B4-BE49-F238E27FC236}">
                  <a16:creationId xmlns:a16="http://schemas.microsoft.com/office/drawing/2014/main" id="{7B6BBC4B-D928-5D47-B360-04C7D18E21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885" y="3560109"/>
              <a:ext cx="439714" cy="439714"/>
            </a:xfrm>
            <a:prstGeom prst="rect">
              <a:avLst/>
            </a:prstGeom>
          </p:spPr>
        </p:pic>
      </p:grpSp>
      <p:grpSp>
        <p:nvGrpSpPr>
          <p:cNvPr id="58" name="Group 57">
            <a:extLst>
              <a:ext uri="{FF2B5EF4-FFF2-40B4-BE49-F238E27FC236}">
                <a16:creationId xmlns:a16="http://schemas.microsoft.com/office/drawing/2014/main" id="{7F5CC4ED-60CF-D145-8C3C-F51470DD990D}"/>
              </a:ext>
            </a:extLst>
          </p:cNvPr>
          <p:cNvGrpSpPr/>
          <p:nvPr/>
        </p:nvGrpSpPr>
        <p:grpSpPr>
          <a:xfrm>
            <a:off x="-28564" y="2958496"/>
            <a:ext cx="4189910" cy="1721608"/>
            <a:chOff x="192708" y="2538010"/>
            <a:chExt cx="4325349" cy="1777259"/>
          </a:xfrm>
        </p:grpSpPr>
        <p:sp>
          <p:nvSpPr>
            <p:cNvPr id="63" name="Oval Callout 62">
              <a:extLst>
                <a:ext uri="{FF2B5EF4-FFF2-40B4-BE49-F238E27FC236}">
                  <a16:creationId xmlns:a16="http://schemas.microsoft.com/office/drawing/2014/main" id="{D1E4D0CC-8F0C-5841-BAE1-4118C68C994C}"/>
                </a:ext>
              </a:extLst>
            </p:cNvPr>
            <p:cNvSpPr/>
            <p:nvPr/>
          </p:nvSpPr>
          <p:spPr>
            <a:xfrm>
              <a:off x="606610" y="2538010"/>
              <a:ext cx="3911447" cy="1072277"/>
            </a:xfrm>
            <a:prstGeom prst="wedgeEllipseCallout">
              <a:avLst>
                <a:gd name="adj1" fmla="val -45264"/>
                <a:gd name="adj2" fmla="val 47813"/>
              </a:avLst>
            </a:prstGeom>
            <a:solidFill>
              <a:srgbClr val="FF0000">
                <a:alpha val="50000"/>
              </a:srgbClr>
            </a:solidFill>
            <a:effectLst>
              <a:outerShdw blurRad="50800" dist="38100" dir="16200000" rotWithShape="0">
                <a:prstClr val="black">
                  <a:alpha val="40000"/>
                </a:prstClr>
              </a:outerShdw>
            </a:effectLst>
          </p:spPr>
          <p:txBody>
            <a:bodyPr wrap="square" rtlCol="0">
              <a:spAutoFit/>
            </a:bodyPr>
            <a:lstStyle/>
            <a:p>
              <a:pPr algn="ctr"/>
              <a:r>
                <a:rPr lang="ro-RO" sz="1400" dirty="0">
                  <a:latin typeface="Arial" panose="020B0604020202020204" pitchFamily="34" charset="0"/>
                  <a:cs typeface="Arial" panose="020B0604020202020204" pitchFamily="34" charset="0"/>
                </a:rPr>
                <a:t>Poate fi o primărie sau ONG calificați ca întreprindere în sensul Legii concurenței</a:t>
              </a:r>
            </a:p>
          </p:txBody>
        </p:sp>
        <p:pic>
          <p:nvPicPr>
            <p:cNvPr id="64" name="Picture 63">
              <a:extLst>
                <a:ext uri="{FF2B5EF4-FFF2-40B4-BE49-F238E27FC236}">
                  <a16:creationId xmlns:a16="http://schemas.microsoft.com/office/drawing/2014/main" id="{0D220410-4385-7C46-AFB7-02C2AE6BB1F0}"/>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778" b="28889" l="40741" r="63649"/>
                      </a14:imgEffect>
                    </a14:imgLayer>
                  </a14:imgProps>
                </a:ext>
                <a:ext uri="{28A0092B-C50C-407E-A947-70E740481C1C}">
                  <a14:useLocalDpi xmlns:a14="http://schemas.microsoft.com/office/drawing/2010/main" val="0"/>
                </a:ext>
              </a:extLst>
            </a:blip>
            <a:srcRect l="33498" t="1986" r="35756" b="70494"/>
            <a:stretch/>
          </p:blipFill>
          <p:spPr>
            <a:xfrm>
              <a:off x="192708" y="3217556"/>
              <a:ext cx="827807" cy="1097713"/>
            </a:xfrm>
            <a:prstGeom prst="rect">
              <a:avLst/>
            </a:prstGeom>
          </p:spPr>
        </p:pic>
      </p:grpSp>
      <p:grpSp>
        <p:nvGrpSpPr>
          <p:cNvPr id="65" name="Group 64">
            <a:extLst>
              <a:ext uri="{FF2B5EF4-FFF2-40B4-BE49-F238E27FC236}">
                <a16:creationId xmlns:a16="http://schemas.microsoft.com/office/drawing/2014/main" id="{106DE7B3-68E0-E744-AB8A-5B9758FF8168}"/>
              </a:ext>
            </a:extLst>
          </p:cNvPr>
          <p:cNvGrpSpPr/>
          <p:nvPr/>
        </p:nvGrpSpPr>
        <p:grpSpPr>
          <a:xfrm>
            <a:off x="307334" y="831882"/>
            <a:ext cx="5208308" cy="946116"/>
            <a:chOff x="259228" y="634922"/>
            <a:chExt cx="5376666" cy="976699"/>
          </a:xfrm>
        </p:grpSpPr>
        <p:sp>
          <p:nvSpPr>
            <p:cNvPr id="66" name="TextBox 65">
              <a:extLst>
                <a:ext uri="{FF2B5EF4-FFF2-40B4-BE49-F238E27FC236}">
                  <a16:creationId xmlns:a16="http://schemas.microsoft.com/office/drawing/2014/main" id="{20B699EC-6AAA-CA41-A13A-8549A131D533}"/>
                </a:ext>
              </a:extLst>
            </p:cNvPr>
            <p:cNvSpPr txBox="1"/>
            <p:nvPr/>
          </p:nvSpPr>
          <p:spPr>
            <a:xfrm>
              <a:off x="259228" y="849080"/>
              <a:ext cx="5363756" cy="762541"/>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r>
                <a:rPr lang="ro-RO" dirty="0">
                  <a:latin typeface="Arial" panose="020B0604020202020204" pitchFamily="34" charset="0"/>
                  <a:cs typeface="Arial" panose="020B0604020202020204" pitchFamily="34" charset="0"/>
                </a:rPr>
                <a:t>întreprindere – orice entitate, </a:t>
              </a:r>
              <a:r>
                <a:rPr lang="ro-RO" strike="sngStrike" dirty="0">
                  <a:latin typeface="Arial" panose="020B0604020202020204" pitchFamily="34" charset="0"/>
                  <a:cs typeface="Arial" panose="020B0604020202020204" pitchFamily="34" charset="0"/>
                </a:rPr>
                <a:t>inclusiv </a:t>
              </a:r>
              <a:r>
                <a:rPr lang="ro-RO" strike="sngStrike" dirty="0" err="1">
                  <a:latin typeface="Arial" panose="020B0604020202020204" pitchFamily="34" charset="0"/>
                  <a:cs typeface="Arial" panose="020B0604020202020204" pitchFamily="34" charset="0"/>
                </a:rPr>
                <a:t>asociaţie</a:t>
              </a:r>
              <a:r>
                <a:rPr lang="ro-RO" strike="sngStrike" dirty="0">
                  <a:latin typeface="Arial" panose="020B0604020202020204" pitchFamily="34" charset="0"/>
                  <a:cs typeface="Arial" panose="020B0604020202020204" pitchFamily="34" charset="0"/>
                </a:rPr>
                <a:t> de întreprinderi,</a:t>
              </a:r>
              <a:r>
                <a:rPr lang="ro-RO" dirty="0">
                  <a:latin typeface="Arial" panose="020B0604020202020204" pitchFamily="34" charset="0"/>
                  <a:cs typeface="Arial" panose="020B0604020202020204" pitchFamily="34" charset="0"/>
                </a:rPr>
                <a:t> angajată în activitate economică, indiferent de statutul juridic </a:t>
              </a:r>
              <a:r>
                <a:rPr lang="ro-RO" dirty="0" err="1">
                  <a:latin typeface="Arial" panose="020B0604020202020204" pitchFamily="34" charset="0"/>
                  <a:cs typeface="Arial" panose="020B0604020202020204" pitchFamily="34" charset="0"/>
                </a:rPr>
                <a:t>şi</a:t>
              </a:r>
              <a:r>
                <a:rPr lang="ro-RO" dirty="0">
                  <a:latin typeface="Arial" panose="020B0604020202020204" pitchFamily="34" charset="0"/>
                  <a:cs typeface="Arial" panose="020B0604020202020204" pitchFamily="34" charset="0"/>
                </a:rPr>
                <a:t> de modul de </a:t>
              </a:r>
              <a:r>
                <a:rPr lang="ro-RO" dirty="0" err="1">
                  <a:latin typeface="Arial" panose="020B0604020202020204" pitchFamily="34" charset="0"/>
                  <a:cs typeface="Arial" panose="020B0604020202020204" pitchFamily="34" charset="0"/>
                </a:rPr>
                <a:t>finanţare</a:t>
              </a:r>
              <a:r>
                <a:rPr lang="ro-RO" dirty="0">
                  <a:latin typeface="Arial" panose="020B0604020202020204" pitchFamily="34" charset="0"/>
                  <a:cs typeface="Arial" panose="020B0604020202020204" pitchFamily="34" charset="0"/>
                </a:rPr>
                <a:t> al acesteia (art. 4 Legea concurenței); </a:t>
              </a:r>
            </a:p>
          </p:txBody>
        </p:sp>
        <p:sp>
          <p:nvSpPr>
            <p:cNvPr id="67" name="Rectangle 66">
              <a:extLst>
                <a:ext uri="{FF2B5EF4-FFF2-40B4-BE49-F238E27FC236}">
                  <a16:creationId xmlns:a16="http://schemas.microsoft.com/office/drawing/2014/main" id="{5B4D3537-53A6-DA48-9A25-B60495C40D3D}"/>
                </a:ext>
              </a:extLst>
            </p:cNvPr>
            <p:cNvSpPr/>
            <p:nvPr/>
          </p:nvSpPr>
          <p:spPr>
            <a:xfrm>
              <a:off x="4558147" y="634922"/>
              <a:ext cx="1077747" cy="260146"/>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4 LC</a:t>
              </a:r>
            </a:p>
          </p:txBody>
        </p:sp>
      </p:grpSp>
      <p:grpSp>
        <p:nvGrpSpPr>
          <p:cNvPr id="68" name="Group 67">
            <a:extLst>
              <a:ext uri="{FF2B5EF4-FFF2-40B4-BE49-F238E27FC236}">
                <a16:creationId xmlns:a16="http://schemas.microsoft.com/office/drawing/2014/main" id="{DD19BB42-2A32-CE40-85A3-9ED9E3F56A76}"/>
              </a:ext>
            </a:extLst>
          </p:cNvPr>
          <p:cNvGrpSpPr/>
          <p:nvPr/>
        </p:nvGrpSpPr>
        <p:grpSpPr>
          <a:xfrm>
            <a:off x="5248649" y="1963838"/>
            <a:ext cx="6269109" cy="778673"/>
            <a:chOff x="5283152" y="1729289"/>
            <a:chExt cx="6471758" cy="803844"/>
          </a:xfrm>
        </p:grpSpPr>
        <p:sp>
          <p:nvSpPr>
            <p:cNvPr id="69" name="TextBox 68">
              <a:extLst>
                <a:ext uri="{FF2B5EF4-FFF2-40B4-BE49-F238E27FC236}">
                  <a16:creationId xmlns:a16="http://schemas.microsoft.com/office/drawing/2014/main" id="{4C037DC0-915D-6B45-A272-5C07EA480E7A}"/>
                </a:ext>
              </a:extLst>
            </p:cNvPr>
            <p:cNvSpPr txBox="1"/>
            <p:nvPr/>
          </p:nvSpPr>
          <p:spPr>
            <a:xfrm>
              <a:off x="5283152" y="1993000"/>
              <a:ext cx="6471758" cy="540133"/>
            </a:xfrm>
            <a:prstGeom prst="rect">
              <a:avLst/>
            </a:prstGeom>
            <a:noFill/>
            <a:ln w="12700">
              <a:solidFill>
                <a:schemeClr val="accent1"/>
              </a:solidFill>
            </a:ln>
          </p:spPr>
          <p:txBody>
            <a:bodyPr wrap="square" rtlCol="0" anchor="ctr">
              <a:spAutoFit/>
            </a:bodyPr>
            <a:lstStyle/>
            <a:p>
              <a:pPr algn="ctr"/>
              <a:r>
                <a:rPr lang="ro-RO" sz="1400" dirty="0">
                  <a:solidFill>
                    <a:schemeClr val="accent1"/>
                  </a:solidFill>
                </a:rPr>
                <a:t>activitate economică – orice activitate care constă în oferirea de produse pe o anumită </a:t>
              </a:r>
              <a:r>
                <a:rPr lang="ro-RO" sz="1400" dirty="0" err="1">
                  <a:solidFill>
                    <a:schemeClr val="accent1"/>
                  </a:solidFill>
                </a:rPr>
                <a:t>piaţă</a:t>
              </a:r>
              <a:r>
                <a:rPr lang="ro-RO" sz="1400" dirty="0">
                  <a:solidFill>
                    <a:schemeClr val="accent1"/>
                  </a:solidFill>
                </a:rPr>
                <a:t>;</a:t>
              </a:r>
            </a:p>
          </p:txBody>
        </p:sp>
        <p:sp>
          <p:nvSpPr>
            <p:cNvPr id="70" name="Rectangle 69">
              <a:extLst>
                <a:ext uri="{FF2B5EF4-FFF2-40B4-BE49-F238E27FC236}">
                  <a16:creationId xmlns:a16="http://schemas.microsoft.com/office/drawing/2014/main" id="{C1C724A7-67F8-9642-A244-2A24D3239757}"/>
                </a:ext>
              </a:extLst>
            </p:cNvPr>
            <p:cNvSpPr/>
            <p:nvPr/>
          </p:nvSpPr>
          <p:spPr>
            <a:xfrm>
              <a:off x="5296565" y="1729289"/>
              <a:ext cx="1188040" cy="317726"/>
            </a:xfrm>
            <a:prstGeom prst="rect">
              <a:avLst/>
            </a:prstGeom>
            <a:solidFill>
              <a:schemeClr val="bg2">
                <a:lumMod val="75000"/>
                <a:alpha val="60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Art. 4 LC</a:t>
              </a:r>
            </a:p>
          </p:txBody>
        </p:sp>
      </p:grpSp>
      <p:sp>
        <p:nvSpPr>
          <p:cNvPr id="74" name="Delay 73">
            <a:extLst>
              <a:ext uri="{FF2B5EF4-FFF2-40B4-BE49-F238E27FC236}">
                <a16:creationId xmlns:a16="http://schemas.microsoft.com/office/drawing/2014/main" id="{45CBE2EB-E7EC-8A45-A4EC-3082381201B9}"/>
              </a:ext>
            </a:extLst>
          </p:cNvPr>
          <p:cNvSpPr/>
          <p:nvPr/>
        </p:nvSpPr>
        <p:spPr>
          <a:xfrm>
            <a:off x="3421457" y="3498733"/>
            <a:ext cx="1044000" cy="540000"/>
          </a:xfrm>
          <a:prstGeom prst="flowChartDelay">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dirty="0">
                <a:latin typeface="Arial" panose="020B0604020202020204" pitchFamily="34" charset="0"/>
                <a:cs typeface="Arial" panose="020B0604020202020204" pitchFamily="34" charset="0"/>
              </a:rPr>
              <a:t>R: DA, poate fi</a:t>
            </a:r>
          </a:p>
        </p:txBody>
      </p:sp>
      <p:grpSp>
        <p:nvGrpSpPr>
          <p:cNvPr id="80" name="Group 79">
            <a:extLst>
              <a:ext uri="{FF2B5EF4-FFF2-40B4-BE49-F238E27FC236}">
                <a16:creationId xmlns:a16="http://schemas.microsoft.com/office/drawing/2014/main" id="{A1A494D2-DC0E-0543-BFC5-4D33014F880B}"/>
              </a:ext>
            </a:extLst>
          </p:cNvPr>
          <p:cNvGrpSpPr/>
          <p:nvPr/>
        </p:nvGrpSpPr>
        <p:grpSpPr>
          <a:xfrm>
            <a:off x="307334" y="383412"/>
            <a:ext cx="3988052" cy="307777"/>
            <a:chOff x="899768" y="2451429"/>
            <a:chExt cx="3797646" cy="301865"/>
          </a:xfrm>
        </p:grpSpPr>
        <p:sp>
          <p:nvSpPr>
            <p:cNvPr id="81" name="Process 80">
              <a:extLst>
                <a:ext uri="{FF2B5EF4-FFF2-40B4-BE49-F238E27FC236}">
                  <a16:creationId xmlns:a16="http://schemas.microsoft.com/office/drawing/2014/main" id="{49C0A996-1358-9146-867B-220C00A5EBDC}"/>
                </a:ext>
              </a:extLst>
            </p:cNvPr>
            <p:cNvSpPr/>
            <p:nvPr/>
          </p:nvSpPr>
          <p:spPr>
            <a:xfrm>
              <a:off x="899768" y="2451429"/>
              <a:ext cx="595575" cy="301865"/>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b="1" dirty="0"/>
                <a:t>1.1.</a:t>
              </a:r>
            </a:p>
          </p:txBody>
        </p:sp>
        <p:sp>
          <p:nvSpPr>
            <p:cNvPr id="82" name="Process 81">
              <a:extLst>
                <a:ext uri="{FF2B5EF4-FFF2-40B4-BE49-F238E27FC236}">
                  <a16:creationId xmlns:a16="http://schemas.microsoft.com/office/drawing/2014/main" id="{426097CA-DA47-7E41-84F1-52E57BBBFAA8}"/>
                </a:ext>
              </a:extLst>
            </p:cNvPr>
            <p:cNvSpPr/>
            <p:nvPr/>
          </p:nvSpPr>
          <p:spPr>
            <a:xfrm>
              <a:off x="1495342" y="2451429"/>
              <a:ext cx="3202072" cy="301865"/>
            </a:xfrm>
            <a:prstGeom prst="flowChartProcess">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lvl="0"/>
              <a:r>
                <a:rPr lang="ro-RO" sz="1400" dirty="0"/>
                <a:t>Întreprinderea </a:t>
              </a:r>
              <a:r>
                <a:rPr lang="ro-RO" sz="1400" dirty="0">
                  <a:latin typeface="Arial" panose="020B0604020202020204" pitchFamily="34" charset="0"/>
                  <a:cs typeface="Arial" panose="020B0604020202020204" pitchFamily="34" charset="0"/>
                </a:rPr>
                <a:t>în dreptul concurenței</a:t>
              </a:r>
              <a:endParaRPr lang="en-US" sz="1400" dirty="0"/>
            </a:p>
          </p:txBody>
        </p:sp>
      </p:grpSp>
      <p:grpSp>
        <p:nvGrpSpPr>
          <p:cNvPr id="37" name="Group 36">
            <a:extLst>
              <a:ext uri="{FF2B5EF4-FFF2-40B4-BE49-F238E27FC236}">
                <a16:creationId xmlns:a16="http://schemas.microsoft.com/office/drawing/2014/main" id="{D87DA7D4-6FC3-2542-BDB3-5D1EC4743151}"/>
              </a:ext>
            </a:extLst>
          </p:cNvPr>
          <p:cNvGrpSpPr/>
          <p:nvPr/>
        </p:nvGrpSpPr>
        <p:grpSpPr>
          <a:xfrm>
            <a:off x="184016" y="1903637"/>
            <a:ext cx="4115796" cy="1104399"/>
            <a:chOff x="98371" y="1726450"/>
            <a:chExt cx="4248839" cy="1140098"/>
          </a:xfrm>
        </p:grpSpPr>
        <p:grpSp>
          <p:nvGrpSpPr>
            <p:cNvPr id="38" name="Group 37">
              <a:extLst>
                <a:ext uri="{FF2B5EF4-FFF2-40B4-BE49-F238E27FC236}">
                  <a16:creationId xmlns:a16="http://schemas.microsoft.com/office/drawing/2014/main" id="{7EE4CAB6-E9CB-434E-842C-E52841BA3456}"/>
                </a:ext>
              </a:extLst>
            </p:cNvPr>
            <p:cNvGrpSpPr/>
            <p:nvPr/>
          </p:nvGrpSpPr>
          <p:grpSpPr>
            <a:xfrm>
              <a:off x="98371" y="1843011"/>
              <a:ext cx="4248839" cy="1023537"/>
              <a:chOff x="6219746" y="810754"/>
              <a:chExt cx="4248839" cy="1023537"/>
            </a:xfrm>
          </p:grpSpPr>
          <p:sp>
            <p:nvSpPr>
              <p:cNvPr id="40" name="TextBox 39">
                <a:extLst>
                  <a:ext uri="{FF2B5EF4-FFF2-40B4-BE49-F238E27FC236}">
                    <a16:creationId xmlns:a16="http://schemas.microsoft.com/office/drawing/2014/main" id="{77F1C2D8-5327-0A48-A0B5-6306048E6138}"/>
                  </a:ext>
                </a:extLst>
              </p:cNvPr>
              <p:cNvSpPr txBox="1"/>
              <p:nvPr/>
            </p:nvSpPr>
            <p:spPr>
              <a:xfrm>
                <a:off x="6977644" y="923892"/>
                <a:ext cx="3490941" cy="843662"/>
              </a:xfrm>
              <a:prstGeom prst="roundRect">
                <a:avLst/>
              </a:prstGeom>
              <a:solidFill>
                <a:schemeClr val="bg2">
                  <a:lumMod val="75000"/>
                </a:schemeClr>
              </a:solidFill>
              <a:effectLst>
                <a:outerShdw blurRad="50800" dist="38100" dir="16200000" rotWithShape="0">
                  <a:prstClr val="black">
                    <a:alpha val="40000"/>
                  </a:prstClr>
                </a:outerShdw>
              </a:effectLst>
            </p:spPr>
            <p:txBody>
              <a:bodyPr wrap="square" rtlCol="0">
                <a:spAutoFit/>
              </a:bodyPr>
              <a:lstStyle>
                <a:defPPr>
                  <a:defRPr lang="en-GB"/>
                </a:defPPr>
                <a:lvl1pPr lvl="0" algn="ctr">
                  <a:defRPr sz="1400"/>
                </a:lvl1pPr>
              </a:lstStyle>
              <a:p>
                <a:r>
                  <a:rPr lang="ro-RO" dirty="0">
                    <a:latin typeface="Arial" panose="020B0604020202020204" pitchFamily="34" charset="0"/>
                    <a:cs typeface="Arial" panose="020B0604020202020204" pitchFamily="34" charset="0"/>
                  </a:rPr>
                  <a:t>Un singur lucru este important – entitatea să fie angajată în activitate economică</a:t>
                </a:r>
              </a:p>
            </p:txBody>
          </p:sp>
          <p:pic>
            <p:nvPicPr>
              <p:cNvPr id="41" name="Picture 40">
                <a:extLst>
                  <a:ext uri="{FF2B5EF4-FFF2-40B4-BE49-F238E27FC236}">
                    <a16:creationId xmlns:a16="http://schemas.microsoft.com/office/drawing/2014/main" id="{4ED4A823-33B4-F143-BD1C-382D56E9C5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19746" y="810754"/>
                <a:ext cx="1023537" cy="1023537"/>
              </a:xfrm>
              <a:prstGeom prst="rect">
                <a:avLst/>
              </a:prstGeom>
            </p:spPr>
          </p:pic>
        </p:grpSp>
        <p:sp>
          <p:nvSpPr>
            <p:cNvPr id="39" name="Rectangle 38">
              <a:extLst>
                <a:ext uri="{FF2B5EF4-FFF2-40B4-BE49-F238E27FC236}">
                  <a16:creationId xmlns:a16="http://schemas.microsoft.com/office/drawing/2014/main" id="{D4CB3665-23CF-7E46-B2A8-6FEF25E2395C}"/>
                </a:ext>
              </a:extLst>
            </p:cNvPr>
            <p:cNvSpPr/>
            <p:nvPr/>
          </p:nvSpPr>
          <p:spPr>
            <a:xfrm>
              <a:off x="1570872" y="1726450"/>
              <a:ext cx="2061735" cy="317726"/>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nchor="ctr">
              <a:spAutoFit/>
            </a:bodyPr>
            <a:lstStyle/>
            <a:p>
              <a:pPr algn="ctr"/>
              <a:r>
                <a:rPr lang="ro-RO" sz="1400" dirty="0"/>
                <a:t>Abordare funcțională</a:t>
              </a:r>
            </a:p>
          </p:txBody>
        </p:sp>
      </p:grpSp>
    </p:spTree>
    <p:extLst>
      <p:ext uri="{BB962C8B-B14F-4D97-AF65-F5344CB8AC3E}">
        <p14:creationId xmlns:p14="http://schemas.microsoft.com/office/powerpoint/2010/main" val="48998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linds(horizontal)">
                                      <p:cBhvr>
                                        <p:cTn id="7" dur="500"/>
                                        <p:tgtEl>
                                          <p:spTgt spid="61"/>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linds(horizontal)">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blinds(horizontal)">
                                      <p:cBhvr>
                                        <p:cTn id="16" dur="500"/>
                                        <p:tgtEl>
                                          <p:spTgt spid="7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blinds(horizontal)">
                                      <p:cBhvr>
                                        <p:cTn id="21" dur="500"/>
                                        <p:tgtEl>
                                          <p:spTgt spid="72"/>
                                        </p:tgtEl>
                                      </p:cBhvr>
                                    </p:animEffect>
                                  </p:childTnLst>
                                </p:cTn>
                              </p:par>
                              <p:par>
                                <p:cTn id="22" presetID="3" presetClass="entr" presetSubtype="1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blinds(horizontal)">
                                      <p:cBhvr>
                                        <p:cTn id="24" dur="500"/>
                                        <p:tgtEl>
                                          <p:spTgt spid="7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p:tgtEl>
                                          <p:spTgt spid="53"/>
                                        </p:tgtEl>
                                        <p:attrNameLst>
                                          <p:attrName>ppt_y</p:attrName>
                                        </p:attrNameLst>
                                      </p:cBhvr>
                                      <p:tavLst>
                                        <p:tav tm="0">
                                          <p:val>
                                            <p:strVal val="#ppt_y+#ppt_h*1.125000"/>
                                          </p:val>
                                        </p:tav>
                                        <p:tav tm="100000">
                                          <p:val>
                                            <p:strVal val="#ppt_y"/>
                                          </p:val>
                                        </p:tav>
                                      </p:tavLst>
                                    </p:anim>
                                    <p:animEffect transition="in" filter="wipe(up)">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nodeType="clickEffect">
                                  <p:stCondLst>
                                    <p:cond delay="0"/>
                                  </p:stCondLst>
                                  <p:childTnLst>
                                    <p:animEffect transition="out" filter="blinds(horizontal)">
                                      <p:cBhvr>
                                        <p:cTn id="34" dur="500"/>
                                        <p:tgtEl>
                                          <p:spTgt spid="71"/>
                                        </p:tgtEl>
                                      </p:cBhvr>
                                    </p:animEffect>
                                    <p:set>
                                      <p:cBhvr>
                                        <p:cTn id="35" dur="1" fill="hold">
                                          <p:stCondLst>
                                            <p:cond delay="499"/>
                                          </p:stCondLst>
                                        </p:cTn>
                                        <p:tgtEl>
                                          <p:spTgt spid="71"/>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72"/>
                                        </p:tgtEl>
                                      </p:cBhvr>
                                    </p:animEffect>
                                    <p:set>
                                      <p:cBhvr>
                                        <p:cTn id="38" dur="1" fill="hold">
                                          <p:stCondLst>
                                            <p:cond delay="499"/>
                                          </p:stCondLst>
                                        </p:cTn>
                                        <p:tgtEl>
                                          <p:spTgt spid="72"/>
                                        </p:tgtEl>
                                        <p:attrNameLst>
                                          <p:attrName>style.visibility</p:attrName>
                                        </p:attrNameLst>
                                      </p:cBhvr>
                                      <p:to>
                                        <p:strVal val="hidden"/>
                                      </p:to>
                                    </p:set>
                                  </p:childTnLst>
                                </p:cTn>
                              </p:par>
                              <p:par>
                                <p:cTn id="39" presetID="3" presetClass="exit" presetSubtype="10" fill="hold" grpId="1" nodeType="withEffect">
                                  <p:stCondLst>
                                    <p:cond delay="0"/>
                                  </p:stCondLst>
                                  <p:childTnLst>
                                    <p:animEffect transition="out" filter="blinds(horizontal)">
                                      <p:cBhvr>
                                        <p:cTn id="40" dur="500"/>
                                        <p:tgtEl>
                                          <p:spTgt spid="73"/>
                                        </p:tgtEl>
                                      </p:cBhvr>
                                    </p:animEffect>
                                    <p:set>
                                      <p:cBhvr>
                                        <p:cTn id="41" dur="1" fill="hold">
                                          <p:stCondLst>
                                            <p:cond delay="499"/>
                                          </p:stCondLst>
                                        </p:cTn>
                                        <p:tgtEl>
                                          <p:spTgt spid="7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linds(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1" grpId="0" animBg="1"/>
      <p:bldP spid="53" grpId="0" animBg="1"/>
      <p:bldP spid="72" grpId="0" animBg="1"/>
      <p:bldP spid="72" grpId="1" animBg="1"/>
      <p:bldP spid="73" grpId="0" animBg="1"/>
      <p:bldP spid="7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127A9A64-45FA-624E-9CCC-B45136F1FC5F}"/>
              </a:ext>
            </a:extLst>
          </p:cNvPr>
          <p:cNvSpPr/>
          <p:nvPr/>
        </p:nvSpPr>
        <p:spPr>
          <a:xfrm>
            <a:off x="2569750" y="6484952"/>
            <a:ext cx="9005768" cy="1353372"/>
          </a:xfrm>
          <a:prstGeom prst="roundRect">
            <a:avLst/>
          </a:prstGeom>
          <a:solidFill>
            <a:schemeClr val="bg1">
              <a:lumMod val="85000"/>
              <a:alpha val="0"/>
            </a:schemeClr>
          </a:solidFill>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ro-RO" sz="1400" b="1" dirty="0">
                <a:solidFill>
                  <a:schemeClr val="accent1"/>
                </a:solidFill>
              </a:rPr>
              <a:t>Articolul 8. Acordurile anticoncurențiale de </a:t>
            </a:r>
            <a:r>
              <a:rPr lang="ro-RO" sz="1400" b="1" dirty="0" err="1">
                <a:solidFill>
                  <a:schemeClr val="accent1"/>
                </a:solidFill>
              </a:rPr>
              <a:t>importanţă</a:t>
            </a:r>
            <a:r>
              <a:rPr lang="ro-RO" sz="1400" b="1" dirty="0">
                <a:solidFill>
                  <a:schemeClr val="accent1"/>
                </a:solidFill>
              </a:rPr>
              <a:t> minoră</a:t>
            </a:r>
          </a:p>
          <a:p>
            <a:r>
              <a:rPr lang="ro-RO" sz="1400" dirty="0">
                <a:solidFill>
                  <a:schemeClr val="accent1"/>
                </a:solidFill>
              </a:rPr>
              <a:t>(1) Acordul </a:t>
            </a:r>
            <a:r>
              <a:rPr lang="ro-RO" sz="1400" dirty="0" err="1">
                <a:solidFill>
                  <a:schemeClr val="accent1"/>
                </a:solidFill>
              </a:rPr>
              <a:t>anticoncurenţial</a:t>
            </a:r>
            <a:r>
              <a:rPr lang="ro-RO" sz="1400" dirty="0">
                <a:solidFill>
                  <a:schemeClr val="accent1"/>
                </a:solidFill>
              </a:rPr>
              <a:t> se consideră că este de </a:t>
            </a:r>
            <a:r>
              <a:rPr lang="ro-RO" sz="1400" dirty="0" err="1">
                <a:solidFill>
                  <a:schemeClr val="accent1"/>
                </a:solidFill>
              </a:rPr>
              <a:t>importanţă</a:t>
            </a:r>
            <a:r>
              <a:rPr lang="ro-RO" sz="1400" dirty="0">
                <a:solidFill>
                  <a:schemeClr val="accent1"/>
                </a:solidFill>
              </a:rPr>
              <a:t> minoră </a:t>
            </a:r>
            <a:r>
              <a:rPr lang="ro-RO" sz="1400" dirty="0" err="1">
                <a:solidFill>
                  <a:schemeClr val="accent1"/>
                </a:solidFill>
              </a:rPr>
              <a:t>şi</a:t>
            </a:r>
            <a:r>
              <a:rPr lang="ro-RO" sz="1400" dirty="0">
                <a:solidFill>
                  <a:schemeClr val="accent1"/>
                </a:solidFill>
              </a:rPr>
              <a:t>, implicit, că nu </a:t>
            </a:r>
            <a:r>
              <a:rPr lang="ro-RO" sz="1400" dirty="0" err="1">
                <a:solidFill>
                  <a:schemeClr val="accent1"/>
                </a:solidFill>
              </a:rPr>
              <a:t>restrînge</a:t>
            </a:r>
            <a:r>
              <a:rPr lang="ro-RO" sz="1400" dirty="0">
                <a:solidFill>
                  <a:schemeClr val="accent1"/>
                </a:solidFill>
              </a:rPr>
              <a:t> în mod semnificativ </a:t>
            </a:r>
            <a:r>
              <a:rPr lang="ro-RO" sz="1400" dirty="0" err="1">
                <a:solidFill>
                  <a:schemeClr val="accent1"/>
                </a:solidFill>
              </a:rPr>
              <a:t>concurenţa</a:t>
            </a:r>
            <a:r>
              <a:rPr lang="ro-RO" sz="1400" dirty="0">
                <a:solidFill>
                  <a:schemeClr val="accent1"/>
                </a:solidFill>
              </a:rPr>
              <a:t> dacă:</a:t>
            </a:r>
          </a:p>
          <a:p>
            <a:pPr lvl="1"/>
            <a:r>
              <a:rPr lang="ro-RO" sz="1400" dirty="0">
                <a:solidFill>
                  <a:schemeClr val="accent1"/>
                </a:solidFill>
              </a:rPr>
              <a:t>b) este încheiat între întreprinderi care nu </a:t>
            </a:r>
            <a:r>
              <a:rPr lang="ro-RO" sz="1400" dirty="0" err="1">
                <a:solidFill>
                  <a:schemeClr val="accent1"/>
                </a:solidFill>
              </a:rPr>
              <a:t>sînt</a:t>
            </a:r>
            <a:r>
              <a:rPr lang="ro-RO" sz="1400" dirty="0">
                <a:solidFill>
                  <a:schemeClr val="accent1"/>
                </a:solidFill>
              </a:rPr>
              <a:t> </a:t>
            </a:r>
            <a:r>
              <a:rPr lang="ro-RO" sz="1400" dirty="0" err="1">
                <a:solidFill>
                  <a:schemeClr val="accent1"/>
                </a:solidFill>
              </a:rPr>
              <a:t>concurenţi</a:t>
            </a:r>
            <a:r>
              <a:rPr lang="ro-RO" sz="1400" dirty="0">
                <a:solidFill>
                  <a:srgbClr val="FF0000"/>
                </a:solidFill>
              </a:rPr>
              <a:t> </a:t>
            </a:r>
            <a:r>
              <a:rPr lang="ro-RO" sz="1400" b="1" dirty="0">
                <a:solidFill>
                  <a:srgbClr val="FF0000"/>
                </a:solidFill>
              </a:rPr>
              <a:t>(acord pe verticală)</a:t>
            </a:r>
            <a:r>
              <a:rPr lang="ro-RO" sz="1400" dirty="0">
                <a:solidFill>
                  <a:schemeClr val="accent1"/>
                </a:solidFill>
              </a:rPr>
              <a:t> </a:t>
            </a:r>
            <a:r>
              <a:rPr lang="ro-RO" sz="1400" dirty="0" err="1">
                <a:solidFill>
                  <a:schemeClr val="accent1"/>
                </a:solidFill>
              </a:rPr>
              <a:t>şi</a:t>
            </a:r>
            <a:r>
              <a:rPr lang="ro-RO" sz="1400" dirty="0">
                <a:solidFill>
                  <a:schemeClr val="accent1"/>
                </a:solidFill>
              </a:rPr>
              <a:t> cota de </a:t>
            </a:r>
            <a:r>
              <a:rPr lang="ro-RO" sz="1400" dirty="0" err="1">
                <a:solidFill>
                  <a:schemeClr val="accent1"/>
                </a:solidFill>
              </a:rPr>
              <a:t>piaţă</a:t>
            </a:r>
            <a:r>
              <a:rPr lang="ro-RO" sz="1400" dirty="0">
                <a:solidFill>
                  <a:schemeClr val="accent1"/>
                </a:solidFill>
              </a:rPr>
              <a:t> </a:t>
            </a:r>
            <a:r>
              <a:rPr lang="ro-RO" sz="1400" dirty="0" err="1">
                <a:solidFill>
                  <a:schemeClr val="accent1"/>
                </a:solidFill>
              </a:rPr>
              <a:t>deţinută</a:t>
            </a:r>
            <a:r>
              <a:rPr lang="ro-RO" sz="1400" dirty="0">
                <a:solidFill>
                  <a:schemeClr val="accent1"/>
                </a:solidFill>
              </a:rPr>
              <a:t> de </a:t>
            </a:r>
            <a:r>
              <a:rPr lang="ro-RO" sz="1400" b="1" dirty="0">
                <a:solidFill>
                  <a:schemeClr val="accent1"/>
                </a:solidFill>
              </a:rPr>
              <a:t>fiecare</a:t>
            </a:r>
            <a:r>
              <a:rPr lang="ro-RO" sz="1400" dirty="0">
                <a:solidFill>
                  <a:schemeClr val="accent1"/>
                </a:solidFill>
              </a:rPr>
              <a:t> dintre </a:t>
            </a:r>
            <a:r>
              <a:rPr lang="ro-RO" sz="1400" dirty="0" err="1">
                <a:solidFill>
                  <a:schemeClr val="accent1"/>
                </a:solidFill>
              </a:rPr>
              <a:t>părţile</a:t>
            </a:r>
            <a:r>
              <a:rPr lang="ro-RO" sz="1400" dirty="0">
                <a:solidFill>
                  <a:schemeClr val="accent1"/>
                </a:solidFill>
              </a:rPr>
              <a:t> la acord </a:t>
            </a:r>
            <a:r>
              <a:rPr lang="ro-RO" sz="1400" b="1" u="sng" dirty="0" err="1">
                <a:solidFill>
                  <a:schemeClr val="accent1"/>
                </a:solidFill>
              </a:rPr>
              <a:t>şi</a:t>
            </a:r>
            <a:r>
              <a:rPr lang="ro-RO" sz="1400" b="1" u="sng" dirty="0">
                <a:solidFill>
                  <a:schemeClr val="accent1"/>
                </a:solidFill>
              </a:rPr>
              <a:t> de întreprinderile dependente de acestea </a:t>
            </a:r>
            <a:r>
              <a:rPr lang="ro-RO" sz="1400" dirty="0">
                <a:solidFill>
                  <a:schemeClr val="accent1"/>
                </a:solidFill>
              </a:rPr>
              <a:t>nu </a:t>
            </a:r>
            <a:r>
              <a:rPr lang="ro-RO" sz="1400" dirty="0" err="1">
                <a:solidFill>
                  <a:schemeClr val="accent1"/>
                </a:solidFill>
              </a:rPr>
              <a:t>depăşeşte</a:t>
            </a:r>
            <a:r>
              <a:rPr lang="ro-RO" sz="1400" dirty="0">
                <a:solidFill>
                  <a:schemeClr val="accent1"/>
                </a:solidFill>
              </a:rPr>
              <a:t> 15% pe niciuna dintre </a:t>
            </a:r>
            <a:r>
              <a:rPr lang="ro-RO" sz="1400" dirty="0" err="1">
                <a:solidFill>
                  <a:schemeClr val="accent1"/>
                </a:solidFill>
              </a:rPr>
              <a:t>pieţele</a:t>
            </a:r>
            <a:r>
              <a:rPr lang="ro-RO" sz="1400" dirty="0">
                <a:solidFill>
                  <a:schemeClr val="accent1"/>
                </a:solidFill>
              </a:rPr>
              <a:t> relevante afectate de acord;</a:t>
            </a:r>
          </a:p>
        </p:txBody>
      </p:sp>
      <p:pic>
        <p:nvPicPr>
          <p:cNvPr id="6" name="Picture 5">
            <a:extLst>
              <a:ext uri="{FF2B5EF4-FFF2-40B4-BE49-F238E27FC236}">
                <a16:creationId xmlns:a16="http://schemas.microsoft.com/office/drawing/2014/main" id="{A03068A4-3233-9249-96D2-A9B86575D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08" y="1124676"/>
            <a:ext cx="949330" cy="949330"/>
          </a:xfrm>
          <a:prstGeom prst="rect">
            <a:avLst/>
          </a:prstGeom>
        </p:spPr>
      </p:pic>
      <p:pic>
        <p:nvPicPr>
          <p:cNvPr id="8" name="Picture 7">
            <a:extLst>
              <a:ext uri="{FF2B5EF4-FFF2-40B4-BE49-F238E27FC236}">
                <a16:creationId xmlns:a16="http://schemas.microsoft.com/office/drawing/2014/main" id="{1357BAB9-BABE-D94C-A121-A16DB8B49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940" y="3772456"/>
            <a:ext cx="949326" cy="949326"/>
          </a:xfrm>
          <a:prstGeom prst="rect">
            <a:avLst/>
          </a:prstGeom>
        </p:spPr>
      </p:pic>
      <p:cxnSp>
        <p:nvCxnSpPr>
          <p:cNvPr id="10" name="Straight Arrow Connector 9">
            <a:extLst>
              <a:ext uri="{FF2B5EF4-FFF2-40B4-BE49-F238E27FC236}">
                <a16:creationId xmlns:a16="http://schemas.microsoft.com/office/drawing/2014/main" id="{BFB472F5-7295-7E46-B6AB-15D0836E1E58}"/>
              </a:ext>
            </a:extLst>
          </p:cNvPr>
          <p:cNvCxnSpPr>
            <a:cxnSpLocks/>
            <a:stCxn id="6" idx="3"/>
            <a:endCxn id="28" idx="1"/>
          </p:cNvCxnSpPr>
          <p:nvPr/>
        </p:nvCxnSpPr>
        <p:spPr>
          <a:xfrm flipV="1">
            <a:off x="1490238" y="1590885"/>
            <a:ext cx="2646706" cy="8456"/>
          </a:xfrm>
          <a:prstGeom prst="straightConnector1">
            <a:avLst/>
          </a:prstGeom>
          <a:ln w="254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86BF384-2948-674A-978E-79EE9AF518EE}"/>
              </a:ext>
            </a:extLst>
          </p:cNvPr>
          <p:cNvCxnSpPr>
            <a:cxnSpLocks/>
            <a:stCxn id="8" idx="0"/>
            <a:endCxn id="6" idx="2"/>
          </p:cNvCxnSpPr>
          <p:nvPr/>
        </p:nvCxnSpPr>
        <p:spPr>
          <a:xfrm flipH="1" flipV="1">
            <a:off x="1015573" y="2074006"/>
            <a:ext cx="7030" cy="1698450"/>
          </a:xfrm>
          <a:prstGeom prst="straightConnector1">
            <a:avLst/>
          </a:prstGeom>
          <a:ln w="25400">
            <a:solidFill>
              <a:schemeClr val="tx1"/>
            </a:solidFill>
            <a:prstDash val="sysDash"/>
            <a:tailEnd type="triangle"/>
          </a:ln>
          <a:effectLst/>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91500286-C8C3-0640-9CEC-1FB4284398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6944" y="1107763"/>
            <a:ext cx="966243" cy="966243"/>
          </a:xfrm>
          <a:prstGeom prst="rect">
            <a:avLst/>
          </a:prstGeom>
        </p:spPr>
      </p:pic>
      <p:sp>
        <p:nvSpPr>
          <p:cNvPr id="19" name="TextBox 18">
            <a:extLst>
              <a:ext uri="{FF2B5EF4-FFF2-40B4-BE49-F238E27FC236}">
                <a16:creationId xmlns:a16="http://schemas.microsoft.com/office/drawing/2014/main" id="{37AD133C-9C89-D74A-A35C-D4CA9AB349F5}"/>
              </a:ext>
            </a:extLst>
          </p:cNvPr>
          <p:cNvSpPr txBox="1"/>
          <p:nvPr/>
        </p:nvSpPr>
        <p:spPr>
          <a:xfrm rot="16200000">
            <a:off x="-19978" y="2671235"/>
            <a:ext cx="1388519" cy="523220"/>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pPr lvl="0"/>
            <a:r>
              <a:rPr lang="ro-RO" dirty="0"/>
              <a:t>Constituie o societate-fiică</a:t>
            </a:r>
          </a:p>
        </p:txBody>
      </p:sp>
      <p:sp>
        <p:nvSpPr>
          <p:cNvPr id="20" name="TextBox 19">
            <a:extLst>
              <a:ext uri="{FF2B5EF4-FFF2-40B4-BE49-F238E27FC236}">
                <a16:creationId xmlns:a16="http://schemas.microsoft.com/office/drawing/2014/main" id="{A1DDBFFA-36C2-8A49-AB68-76DED8A150A1}"/>
              </a:ext>
            </a:extLst>
          </p:cNvPr>
          <p:cNvSpPr txBox="1"/>
          <p:nvPr/>
        </p:nvSpPr>
        <p:spPr>
          <a:xfrm>
            <a:off x="1702961" y="1010922"/>
            <a:ext cx="2221259" cy="523220"/>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defPPr>
              <a:defRPr lang="en-GB"/>
            </a:defPPr>
            <a:lvl1pPr lvl="0" algn="ctr">
              <a:defRPr sz="900"/>
            </a:lvl1pPr>
          </a:lstStyle>
          <a:p>
            <a:r>
              <a:rPr lang="ro-RO" sz="1400" dirty="0"/>
              <a:t>Acord de distribuție anticoncurențial</a:t>
            </a:r>
          </a:p>
        </p:txBody>
      </p:sp>
      <p:sp>
        <p:nvSpPr>
          <p:cNvPr id="37" name="TextBox 36">
            <a:extLst>
              <a:ext uri="{FF2B5EF4-FFF2-40B4-BE49-F238E27FC236}">
                <a16:creationId xmlns:a16="http://schemas.microsoft.com/office/drawing/2014/main" id="{BB61C029-AF7A-A344-AB95-BC4C0412BA24}"/>
              </a:ext>
            </a:extLst>
          </p:cNvPr>
          <p:cNvSpPr txBox="1"/>
          <p:nvPr/>
        </p:nvSpPr>
        <p:spPr>
          <a:xfrm>
            <a:off x="5977085" y="870379"/>
            <a:ext cx="4231111" cy="738664"/>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pPr lvl="0" algn="l"/>
            <a:r>
              <a:rPr lang="ro-RO" dirty="0"/>
              <a:t>Consiliul Concurenței sancționează cu amendă de 2% din cifra de afaceri pe F Srl și R Srl în temeiul art.72 (3) litera b) Legea concurenței</a:t>
            </a:r>
          </a:p>
        </p:txBody>
      </p:sp>
      <p:sp>
        <p:nvSpPr>
          <p:cNvPr id="38" name="TextBox 37">
            <a:extLst>
              <a:ext uri="{FF2B5EF4-FFF2-40B4-BE49-F238E27FC236}">
                <a16:creationId xmlns:a16="http://schemas.microsoft.com/office/drawing/2014/main" id="{5D8F1055-0678-9841-957C-C4615697819C}"/>
              </a:ext>
            </a:extLst>
          </p:cNvPr>
          <p:cNvSpPr txBox="1"/>
          <p:nvPr/>
        </p:nvSpPr>
        <p:spPr>
          <a:xfrm>
            <a:off x="3837427" y="2249721"/>
            <a:ext cx="2940488" cy="954107"/>
          </a:xfrm>
          <a:prstGeom prst="rect">
            <a:avLst/>
          </a:prstGeom>
          <a:solidFill>
            <a:schemeClr val="tx2">
              <a:alpha val="60000"/>
            </a:scheme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pPr lvl="0" algn="l"/>
            <a:r>
              <a:rPr lang="ro-RO" dirty="0"/>
              <a:t>Poate oare Consiliul Concurenței să sancționeze și societatea mamă M Srl pentru AA încheiat de societatea fiică F Srl?</a:t>
            </a:r>
          </a:p>
        </p:txBody>
      </p:sp>
      <p:sp>
        <p:nvSpPr>
          <p:cNvPr id="39" name="Oval 38">
            <a:extLst>
              <a:ext uri="{FF2B5EF4-FFF2-40B4-BE49-F238E27FC236}">
                <a16:creationId xmlns:a16="http://schemas.microsoft.com/office/drawing/2014/main" id="{A4F62D3A-C713-7B43-AF6A-E04E4F4482E3}"/>
              </a:ext>
            </a:extLst>
          </p:cNvPr>
          <p:cNvSpPr/>
          <p:nvPr/>
        </p:nvSpPr>
        <p:spPr>
          <a:xfrm>
            <a:off x="352460" y="950327"/>
            <a:ext cx="5174579" cy="1123679"/>
          </a:xfrm>
          <a:prstGeom prst="ellipse">
            <a:avLst/>
          </a:prstGeom>
          <a:solidFill>
            <a:schemeClr val="lt1">
              <a:alpha val="54000"/>
            </a:schemeClr>
          </a:solidFill>
          <a:ln w="25400">
            <a:solidFill>
              <a:schemeClr val="accent1">
                <a:shade val="95000"/>
                <a:satMod val="105000"/>
              </a:schemeClr>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12"/>
              </a:spcAft>
            </a:pPr>
            <a:r>
              <a:rPr lang="ro-RO" sz="1631" dirty="0">
                <a:solidFill>
                  <a:schemeClr val="accent6"/>
                </a:solidFill>
              </a:rPr>
              <a:t>Părțile la acordul anticoncurențial</a:t>
            </a:r>
          </a:p>
        </p:txBody>
      </p:sp>
      <p:sp>
        <p:nvSpPr>
          <p:cNvPr id="41" name="Striped Right Arrow 40">
            <a:extLst>
              <a:ext uri="{FF2B5EF4-FFF2-40B4-BE49-F238E27FC236}">
                <a16:creationId xmlns:a16="http://schemas.microsoft.com/office/drawing/2014/main" id="{BEDCD5E8-BC4E-CD45-9797-86BE263BF977}"/>
              </a:ext>
            </a:extLst>
          </p:cNvPr>
          <p:cNvSpPr/>
          <p:nvPr/>
        </p:nvSpPr>
        <p:spPr>
          <a:xfrm rot="8411743">
            <a:off x="1801836" y="3137110"/>
            <a:ext cx="1306947" cy="737748"/>
          </a:xfrm>
          <a:prstGeom prst="stripedRightArrow">
            <a:avLst/>
          </a:prstGeom>
          <a:solidFill>
            <a:schemeClr val="tx2">
              <a:alpha val="60000"/>
            </a:schemeClr>
          </a:solidFill>
          <a:effectLst>
            <a:outerShdw blurRad="50800" dist="38100" dir="16200000" rotWithShape="0">
              <a:prstClr val="black">
                <a:alpha val="40000"/>
              </a:prstClr>
            </a:outerShdw>
          </a:effectLst>
        </p:spPr>
        <p:txBody>
          <a:bodyPr wrap="square" rtlCol="0">
            <a:spAutoFit/>
          </a:bodyPr>
          <a:lstStyle/>
          <a:p>
            <a:endParaRPr lang="ro-RO" sz="1428" dirty="0"/>
          </a:p>
        </p:txBody>
      </p:sp>
      <p:sp>
        <p:nvSpPr>
          <p:cNvPr id="42" name="Oval 41">
            <a:extLst>
              <a:ext uri="{FF2B5EF4-FFF2-40B4-BE49-F238E27FC236}">
                <a16:creationId xmlns:a16="http://schemas.microsoft.com/office/drawing/2014/main" id="{E2B151E9-CC79-9443-8A09-6F0BD94F9E92}"/>
              </a:ext>
            </a:extLst>
          </p:cNvPr>
          <p:cNvSpPr/>
          <p:nvPr/>
        </p:nvSpPr>
        <p:spPr>
          <a:xfrm>
            <a:off x="286819" y="945516"/>
            <a:ext cx="1430329" cy="3960000"/>
          </a:xfrm>
          <a:prstGeom prst="ellipse">
            <a:avLst/>
          </a:prstGeom>
          <a:noFill/>
          <a:ln w="34925">
            <a:solidFill>
              <a:schemeClr val="bg2">
                <a:lumMod val="75000"/>
              </a:schemeClr>
            </a:solidFill>
          </a:ln>
          <a:effectLst>
            <a:outerShdw blurRad="50800" dist="38100" dir="16200000" rotWithShape="0">
              <a:prstClr val="black">
                <a:alpha val="40000"/>
              </a:prstClr>
            </a:outerShdw>
          </a:effectLst>
        </p:spPr>
        <p:txBody>
          <a:bodyPr wrap="square" rtlCol="0">
            <a:spAutoFit/>
          </a:bodyPr>
          <a:lstStyle/>
          <a:p>
            <a:endParaRPr lang="ro-RO" sz="1428" dirty="0"/>
          </a:p>
        </p:txBody>
      </p:sp>
      <p:sp>
        <p:nvSpPr>
          <p:cNvPr id="45" name="TextBox 44">
            <a:extLst>
              <a:ext uri="{FF2B5EF4-FFF2-40B4-BE49-F238E27FC236}">
                <a16:creationId xmlns:a16="http://schemas.microsoft.com/office/drawing/2014/main" id="{B1FEA3EC-EDAF-5E49-9546-E0CAB909682D}"/>
              </a:ext>
            </a:extLst>
          </p:cNvPr>
          <p:cNvSpPr txBox="1"/>
          <p:nvPr/>
        </p:nvSpPr>
        <p:spPr>
          <a:xfrm>
            <a:off x="1517988" y="5132013"/>
            <a:ext cx="4520458" cy="1384995"/>
          </a:xfrm>
          <a:prstGeom prst="rect">
            <a:avLst/>
          </a:prstGeom>
          <a:noFill/>
          <a:effectLst>
            <a:outerShdw blurRad="50800" dist="38100" dir="18900000" algn="bl" rotWithShape="0">
              <a:prstClr val="black">
                <a:alpha val="40000"/>
              </a:prstClr>
            </a:outerShdw>
          </a:effectLst>
        </p:spPr>
        <p:txBody>
          <a:bodyPr wrap="square" rtlCol="0">
            <a:spAutoFit/>
          </a:bodyPr>
          <a:lstStyle/>
          <a:p>
            <a:r>
              <a:rPr lang="ro-RO" sz="1400" b="1" dirty="0">
                <a:solidFill>
                  <a:srgbClr val="C00000"/>
                </a:solidFill>
              </a:rPr>
              <a:t>Întreprinderile dependente nu cad sub incidența art. 5 LC, expres menționat în art. 5(4) LC (acordurilor anticoncurențiale)  – prin simplu motiv că acordurile anticoncurențiale pot fi încheiate numai între întreprinderi independente – cele dependente nu pot concura între ele </a:t>
            </a:r>
          </a:p>
        </p:txBody>
      </p:sp>
      <p:sp>
        <p:nvSpPr>
          <p:cNvPr id="48" name="TextBox 47">
            <a:extLst>
              <a:ext uri="{FF2B5EF4-FFF2-40B4-BE49-F238E27FC236}">
                <a16:creationId xmlns:a16="http://schemas.microsoft.com/office/drawing/2014/main" id="{43C1E667-AF8F-444C-A680-841508B9D9A1}"/>
              </a:ext>
            </a:extLst>
          </p:cNvPr>
          <p:cNvSpPr txBox="1"/>
          <p:nvPr/>
        </p:nvSpPr>
        <p:spPr>
          <a:xfrm>
            <a:off x="7389068" y="2451942"/>
            <a:ext cx="3950466" cy="738664"/>
          </a:xfrm>
          <a:prstGeom prst="rect">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pPr lvl="0" algn="l"/>
            <a:r>
              <a:rPr lang="ro-RO" dirty="0"/>
              <a:t>Legea concurenței folosește conceptul de </a:t>
            </a:r>
            <a:r>
              <a:rPr lang="ro-RO" u="sng" dirty="0"/>
              <a:t>întreprinderi dependente </a:t>
            </a:r>
            <a:r>
              <a:rPr lang="ro-RO" dirty="0"/>
              <a:t>(art. 4 Legea concurenței)</a:t>
            </a:r>
          </a:p>
        </p:txBody>
      </p:sp>
      <p:sp>
        <p:nvSpPr>
          <p:cNvPr id="49" name="Oval 48">
            <a:extLst>
              <a:ext uri="{FF2B5EF4-FFF2-40B4-BE49-F238E27FC236}">
                <a16:creationId xmlns:a16="http://schemas.microsoft.com/office/drawing/2014/main" id="{D9E12E78-882F-AF42-A747-C23B002EC0EC}"/>
              </a:ext>
            </a:extLst>
          </p:cNvPr>
          <p:cNvSpPr/>
          <p:nvPr/>
        </p:nvSpPr>
        <p:spPr>
          <a:xfrm>
            <a:off x="252220" y="3702319"/>
            <a:ext cx="1565168" cy="1080501"/>
          </a:xfrm>
          <a:prstGeom prst="ellipse">
            <a:avLst/>
          </a:prstGeom>
          <a:solidFill>
            <a:schemeClr val="lt1">
              <a:alpha val="54000"/>
            </a:schemeClr>
          </a:solidFill>
          <a:ln w="25400">
            <a:solidFill>
              <a:schemeClr val="accent1">
                <a:shade val="95000"/>
                <a:satMod val="105000"/>
              </a:schemeClr>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12"/>
              </a:spcAft>
            </a:pPr>
            <a:r>
              <a:rPr lang="ro-RO" sz="1631" dirty="0">
                <a:solidFill>
                  <a:schemeClr val="accent6"/>
                </a:solidFill>
              </a:rPr>
              <a:t>Întreprinderea</a:t>
            </a:r>
            <a:r>
              <a:rPr lang="ro-RO" sz="1631" dirty="0"/>
              <a:t> </a:t>
            </a:r>
            <a:r>
              <a:rPr lang="ro-RO" sz="1631" dirty="0">
                <a:solidFill>
                  <a:schemeClr val="accent6"/>
                </a:solidFill>
              </a:rPr>
              <a:t>mamă</a:t>
            </a:r>
          </a:p>
        </p:txBody>
      </p:sp>
      <p:sp>
        <p:nvSpPr>
          <p:cNvPr id="50" name="Oval 49">
            <a:extLst>
              <a:ext uri="{FF2B5EF4-FFF2-40B4-BE49-F238E27FC236}">
                <a16:creationId xmlns:a16="http://schemas.microsoft.com/office/drawing/2014/main" id="{0834B803-639D-FE45-B767-2A91611553B5}"/>
              </a:ext>
            </a:extLst>
          </p:cNvPr>
          <p:cNvSpPr/>
          <p:nvPr/>
        </p:nvSpPr>
        <p:spPr>
          <a:xfrm>
            <a:off x="352460" y="1066567"/>
            <a:ext cx="1364688" cy="1080501"/>
          </a:xfrm>
          <a:prstGeom prst="ellipse">
            <a:avLst/>
          </a:prstGeom>
          <a:solidFill>
            <a:schemeClr val="lt1">
              <a:alpha val="54000"/>
            </a:schemeClr>
          </a:solidFill>
          <a:ln w="25400">
            <a:solidFill>
              <a:schemeClr val="accent1">
                <a:shade val="95000"/>
                <a:satMod val="105000"/>
              </a:schemeClr>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12"/>
              </a:spcAft>
            </a:pPr>
            <a:r>
              <a:rPr lang="ro-RO" sz="1631" dirty="0">
                <a:solidFill>
                  <a:schemeClr val="accent6"/>
                </a:solidFill>
              </a:rPr>
              <a:t>De ex. Întreprinderea fiică</a:t>
            </a:r>
          </a:p>
        </p:txBody>
      </p:sp>
      <p:sp>
        <p:nvSpPr>
          <p:cNvPr id="51" name="Notched Right Arrow 50">
            <a:extLst>
              <a:ext uri="{FF2B5EF4-FFF2-40B4-BE49-F238E27FC236}">
                <a16:creationId xmlns:a16="http://schemas.microsoft.com/office/drawing/2014/main" id="{6572BD52-C1A5-454C-9A53-8E42B7818271}"/>
              </a:ext>
            </a:extLst>
          </p:cNvPr>
          <p:cNvSpPr/>
          <p:nvPr/>
        </p:nvSpPr>
        <p:spPr>
          <a:xfrm rot="16200000">
            <a:off x="582951" y="2700506"/>
            <a:ext cx="1324565" cy="400722"/>
          </a:xfrm>
          <a:prstGeom prst="notchedRightArrow">
            <a:avLst/>
          </a:prstGeom>
          <a:solidFill>
            <a:schemeClr val="lt1">
              <a:alpha val="54000"/>
            </a:schemeClr>
          </a:solidFill>
          <a:ln w="25400">
            <a:solidFill>
              <a:schemeClr val="accent1">
                <a:shade val="95000"/>
                <a:satMod val="105000"/>
              </a:schemeClr>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31" tIns="46615" rIns="93231" bIns="46615" numCol="1" spcCol="0" rtlCol="0" fromWordArt="0" anchor="ctr" anchorCtr="0" forceAA="0" compatLnSpc="1">
            <a:prstTxWarp prst="textNoShape">
              <a:avLst/>
            </a:prstTxWarp>
            <a:noAutofit/>
          </a:bodyPr>
          <a:lstStyle/>
          <a:p>
            <a:pPr algn="ctr">
              <a:spcAft>
                <a:spcPts val="612"/>
              </a:spcAft>
            </a:pPr>
            <a:r>
              <a:rPr lang="ro-RO" sz="1400" dirty="0">
                <a:solidFill>
                  <a:schemeClr val="accent6"/>
                </a:solidFill>
              </a:rPr>
              <a:t>controlează</a:t>
            </a:r>
          </a:p>
        </p:txBody>
      </p:sp>
      <p:sp>
        <p:nvSpPr>
          <p:cNvPr id="53" name="TextBox 52">
            <a:extLst>
              <a:ext uri="{FF2B5EF4-FFF2-40B4-BE49-F238E27FC236}">
                <a16:creationId xmlns:a16="http://schemas.microsoft.com/office/drawing/2014/main" id="{115FAF91-47B8-CC48-B63C-A4695DCF03B1}"/>
              </a:ext>
            </a:extLst>
          </p:cNvPr>
          <p:cNvSpPr txBox="1"/>
          <p:nvPr/>
        </p:nvSpPr>
        <p:spPr>
          <a:xfrm>
            <a:off x="1756476" y="4382296"/>
            <a:ext cx="4537028" cy="523220"/>
          </a:xfrm>
          <a:prstGeom prst="homePlate">
            <a:avLst/>
          </a:prstGeom>
          <a:solidFill>
            <a:srgbClr val="FF0000">
              <a:alpha val="60000"/>
            </a:srgbClr>
          </a:solidFill>
          <a:effectLst>
            <a:outerShdw blurRad="50800" dist="38100" dir="16200000" rotWithShape="0">
              <a:prstClr val="black">
                <a:alpha val="40000"/>
              </a:prstClr>
            </a:outerShdw>
          </a:effectLst>
        </p:spPr>
        <p:txBody>
          <a:bodyPr wrap="square" rtlCol="0">
            <a:spAutoFit/>
          </a:bodyPr>
          <a:lstStyle>
            <a:defPPr>
              <a:defRPr lang="en-GB"/>
            </a:defPPr>
            <a:lvl1pPr algn="ctr">
              <a:defRPr sz="1400"/>
            </a:lvl1pPr>
          </a:lstStyle>
          <a:p>
            <a:pPr lvl="0" algn="l"/>
            <a:r>
              <a:rPr lang="ro-RO" dirty="0"/>
              <a:t>Conceptul de </a:t>
            </a:r>
            <a:r>
              <a:rPr lang="ro-RO" u="sng" dirty="0"/>
              <a:t>întreprinderi dependente</a:t>
            </a:r>
            <a:r>
              <a:rPr lang="ro-RO" dirty="0"/>
              <a:t> este folosit în dreptul concurenței în următoarele cazuri</a:t>
            </a:r>
          </a:p>
        </p:txBody>
      </p:sp>
      <p:sp>
        <p:nvSpPr>
          <p:cNvPr id="27" name="Dodecagon 26">
            <a:extLst>
              <a:ext uri="{FF2B5EF4-FFF2-40B4-BE49-F238E27FC236}">
                <a16:creationId xmlns:a16="http://schemas.microsoft.com/office/drawing/2014/main" id="{F23EBE83-A184-C442-BE13-DC3760F0CF80}"/>
              </a:ext>
            </a:extLst>
          </p:cNvPr>
          <p:cNvSpPr/>
          <p:nvPr/>
        </p:nvSpPr>
        <p:spPr>
          <a:xfrm>
            <a:off x="561676" y="5391767"/>
            <a:ext cx="900000" cy="864000"/>
          </a:xfrm>
          <a:prstGeom prst="dodecagon">
            <a:avLst/>
          </a:prstGeom>
          <a:solidFill>
            <a:schemeClr val="tx2">
              <a:alpha val="60000"/>
            </a:schemeClr>
          </a:solidFill>
          <a:effectLst>
            <a:outerShdw blurRad="50800" dist="127000" dir="16200000" rotWithShape="0">
              <a:prstClr val="black">
                <a:alpha val="40000"/>
              </a:prstClr>
            </a:outerShdw>
          </a:effectLst>
        </p:spPr>
        <p:txBody>
          <a:bodyPr wrap="square" rtlCol="0" anchor="ctr">
            <a:spAutoFit/>
          </a:bodyPr>
          <a:lstStyle/>
          <a:p>
            <a:pPr algn="ctr"/>
            <a:r>
              <a:rPr lang="ro-RO" sz="3500" b="1" dirty="0"/>
              <a:t>1</a:t>
            </a:r>
          </a:p>
        </p:txBody>
      </p:sp>
      <p:sp>
        <p:nvSpPr>
          <p:cNvPr id="54" name="Dodecagon 53">
            <a:extLst>
              <a:ext uri="{FF2B5EF4-FFF2-40B4-BE49-F238E27FC236}">
                <a16:creationId xmlns:a16="http://schemas.microsoft.com/office/drawing/2014/main" id="{2C4DCB31-F013-B247-80AC-2F4B98B5B8BB}"/>
              </a:ext>
            </a:extLst>
          </p:cNvPr>
          <p:cNvSpPr/>
          <p:nvPr/>
        </p:nvSpPr>
        <p:spPr>
          <a:xfrm>
            <a:off x="561675" y="6915922"/>
            <a:ext cx="900000" cy="864000"/>
          </a:xfrm>
          <a:prstGeom prst="dodecagon">
            <a:avLst/>
          </a:prstGeom>
          <a:solidFill>
            <a:schemeClr val="tx2">
              <a:alpha val="60000"/>
            </a:schemeClr>
          </a:solidFill>
          <a:effectLst>
            <a:outerShdw blurRad="50800" dist="127000" dir="16200000" rotWithShape="0">
              <a:prstClr val="black">
                <a:alpha val="40000"/>
              </a:prstClr>
            </a:outerShdw>
          </a:effectLst>
        </p:spPr>
        <p:txBody>
          <a:bodyPr wrap="square" rtlCol="0" anchor="ctr">
            <a:spAutoFit/>
          </a:bodyPr>
          <a:lstStyle/>
          <a:p>
            <a:pPr algn="ctr"/>
            <a:r>
              <a:rPr lang="ro-RO" sz="3500" b="1"/>
              <a:t>3</a:t>
            </a:r>
            <a:endParaRPr lang="ro-RO" sz="3500" b="1" dirty="0"/>
          </a:p>
        </p:txBody>
      </p:sp>
      <p:sp>
        <p:nvSpPr>
          <p:cNvPr id="55" name="TextBox 54">
            <a:extLst>
              <a:ext uri="{FF2B5EF4-FFF2-40B4-BE49-F238E27FC236}">
                <a16:creationId xmlns:a16="http://schemas.microsoft.com/office/drawing/2014/main" id="{CAE55F2F-C132-DD44-A2A3-A463A3431856}"/>
              </a:ext>
            </a:extLst>
          </p:cNvPr>
          <p:cNvSpPr txBox="1"/>
          <p:nvPr/>
        </p:nvSpPr>
        <p:spPr>
          <a:xfrm>
            <a:off x="1517990" y="6936145"/>
            <a:ext cx="3835576" cy="738664"/>
          </a:xfrm>
          <a:prstGeom prst="rect">
            <a:avLst/>
          </a:prstGeom>
          <a:noFill/>
          <a:effectLst>
            <a:outerShdw blurRad="50800" dist="38100" dir="18900000" algn="bl" rotWithShape="0">
              <a:prstClr val="black">
                <a:alpha val="40000"/>
              </a:prstClr>
            </a:outerShdw>
          </a:effectLst>
        </p:spPr>
        <p:txBody>
          <a:bodyPr wrap="square" rtlCol="0">
            <a:spAutoFit/>
          </a:bodyPr>
          <a:lstStyle/>
          <a:p>
            <a:r>
              <a:rPr lang="ro-RO" sz="1400" b="1" dirty="0">
                <a:solidFill>
                  <a:srgbClr val="C00000"/>
                </a:solidFill>
              </a:rPr>
              <a:t>În UE este folosit pentru a atrage la răspundere administrativă și societatea-mamă pentru acțiunile societății fiică</a:t>
            </a:r>
          </a:p>
        </p:txBody>
      </p:sp>
      <p:sp>
        <p:nvSpPr>
          <p:cNvPr id="57" name="Line Callout 1 (Border and Accent Bar) 56">
            <a:extLst>
              <a:ext uri="{FF2B5EF4-FFF2-40B4-BE49-F238E27FC236}">
                <a16:creationId xmlns:a16="http://schemas.microsoft.com/office/drawing/2014/main" id="{9CF9FDE2-9453-EC41-B962-7ADB3B91CC89}"/>
              </a:ext>
            </a:extLst>
          </p:cNvPr>
          <p:cNvSpPr/>
          <p:nvPr/>
        </p:nvSpPr>
        <p:spPr>
          <a:xfrm>
            <a:off x="6806422" y="3477303"/>
            <a:ext cx="3217895" cy="1169551"/>
          </a:xfrm>
          <a:prstGeom prst="accentBorderCallout1">
            <a:avLst>
              <a:gd name="adj1" fmla="val 45860"/>
              <a:gd name="adj2" fmla="val -2875"/>
              <a:gd name="adj3" fmla="val 356318"/>
              <a:gd name="adj4" fmla="val -50940"/>
            </a:avLst>
          </a:prstGeom>
          <a:solidFill>
            <a:schemeClr val="tx2">
              <a:alpha val="60000"/>
            </a:schemeClr>
          </a:solidFill>
          <a:ln>
            <a:solidFill>
              <a:schemeClr val="accent1">
                <a:shade val="95000"/>
                <a:satMod val="105000"/>
              </a:schemeClr>
            </a:solidFill>
          </a:ln>
          <a:effectLst>
            <a:outerShdw blurRad="50800" dist="38100" dir="16200000" rotWithShape="0">
              <a:prstClr val="black">
                <a:alpha val="40000"/>
              </a:prstClr>
            </a:outerShdw>
          </a:effectLst>
        </p:spPr>
        <p:txBody>
          <a:bodyPr wrap="square" rtlCol="0">
            <a:spAutoFit/>
          </a:bodyPr>
          <a:lstStyle/>
          <a:p>
            <a:r>
              <a:rPr lang="ro-RO" sz="1400" dirty="0"/>
              <a:t>Putem atrage la răspundere solidară și societatea-mamă pentru acțiunile societății fiică în Moldova în temeiul conceptului de ”întreprinderi dependente”?</a:t>
            </a:r>
          </a:p>
        </p:txBody>
      </p:sp>
      <p:sp>
        <p:nvSpPr>
          <p:cNvPr id="30" name="Dodecagon 29">
            <a:extLst>
              <a:ext uri="{FF2B5EF4-FFF2-40B4-BE49-F238E27FC236}">
                <a16:creationId xmlns:a16="http://schemas.microsoft.com/office/drawing/2014/main" id="{11C69C59-6D49-5F4A-BF96-EB6578EFAB00}"/>
              </a:ext>
            </a:extLst>
          </p:cNvPr>
          <p:cNvSpPr/>
          <p:nvPr/>
        </p:nvSpPr>
        <p:spPr>
          <a:xfrm>
            <a:off x="6489068" y="5391767"/>
            <a:ext cx="900000" cy="864000"/>
          </a:xfrm>
          <a:prstGeom prst="dodecagon">
            <a:avLst/>
          </a:prstGeom>
          <a:solidFill>
            <a:schemeClr val="tx2">
              <a:alpha val="60000"/>
            </a:schemeClr>
          </a:solidFill>
          <a:effectLst>
            <a:outerShdw blurRad="50800" dist="127000" dir="16200000" rotWithShape="0">
              <a:prstClr val="black">
                <a:alpha val="40000"/>
              </a:prstClr>
            </a:outerShdw>
          </a:effectLst>
        </p:spPr>
        <p:txBody>
          <a:bodyPr wrap="square" rtlCol="0" anchor="ctr">
            <a:spAutoFit/>
          </a:bodyPr>
          <a:lstStyle/>
          <a:p>
            <a:pPr algn="ctr"/>
            <a:r>
              <a:rPr lang="ro-RO" sz="3500" b="1"/>
              <a:t>2</a:t>
            </a:r>
            <a:endParaRPr lang="ro-RO" sz="3500" b="1" dirty="0"/>
          </a:p>
        </p:txBody>
      </p:sp>
      <p:sp>
        <p:nvSpPr>
          <p:cNvPr id="31" name="TextBox 30">
            <a:extLst>
              <a:ext uri="{FF2B5EF4-FFF2-40B4-BE49-F238E27FC236}">
                <a16:creationId xmlns:a16="http://schemas.microsoft.com/office/drawing/2014/main" id="{078E1AB1-0B26-4144-98C7-03ACAF54B32E}"/>
              </a:ext>
            </a:extLst>
          </p:cNvPr>
          <p:cNvSpPr txBox="1"/>
          <p:nvPr/>
        </p:nvSpPr>
        <p:spPr>
          <a:xfrm>
            <a:off x="7432855" y="5136485"/>
            <a:ext cx="3929698" cy="954107"/>
          </a:xfrm>
          <a:prstGeom prst="rect">
            <a:avLst/>
          </a:prstGeom>
          <a:noFill/>
          <a:effectLst>
            <a:outerShdw blurRad="50800" dist="38100" dir="18900000" algn="bl" rotWithShape="0">
              <a:prstClr val="black">
                <a:alpha val="40000"/>
              </a:prstClr>
            </a:outerShdw>
          </a:effectLst>
        </p:spPr>
        <p:txBody>
          <a:bodyPr wrap="square" rtlCol="0">
            <a:spAutoFit/>
          </a:bodyPr>
          <a:lstStyle/>
          <a:p>
            <a:r>
              <a:rPr lang="ro-RO" sz="1400" b="1" dirty="0">
                <a:solidFill>
                  <a:srgbClr val="C00000"/>
                </a:solidFill>
              </a:rPr>
              <a:t>La calcularea cotei deținute pe piața relevantă (i) </a:t>
            </a:r>
            <a:r>
              <a:rPr lang="ro-RO" sz="1400" b="1" dirty="0" err="1">
                <a:solidFill>
                  <a:srgbClr val="C00000"/>
                </a:solidFill>
              </a:rPr>
              <a:t>pt</a:t>
            </a:r>
            <a:r>
              <a:rPr lang="ro-RO" sz="1400" b="1" dirty="0">
                <a:solidFill>
                  <a:srgbClr val="C00000"/>
                </a:solidFill>
              </a:rPr>
              <a:t> aplicarea exceptărilor de la art.8 (expres menționat) (ii) stabilirii poziției dominante (deducem)</a:t>
            </a:r>
          </a:p>
        </p:txBody>
      </p:sp>
      <p:sp>
        <p:nvSpPr>
          <p:cNvPr id="32" name="Dodecagon 31">
            <a:extLst>
              <a:ext uri="{FF2B5EF4-FFF2-40B4-BE49-F238E27FC236}">
                <a16:creationId xmlns:a16="http://schemas.microsoft.com/office/drawing/2014/main" id="{377F4104-2251-7943-8139-DABB9BAE128F}"/>
              </a:ext>
            </a:extLst>
          </p:cNvPr>
          <p:cNvSpPr/>
          <p:nvPr/>
        </p:nvSpPr>
        <p:spPr>
          <a:xfrm>
            <a:off x="6483210" y="6915922"/>
            <a:ext cx="900000" cy="864000"/>
          </a:xfrm>
          <a:prstGeom prst="dodecagon">
            <a:avLst/>
          </a:prstGeom>
          <a:solidFill>
            <a:schemeClr val="tx2">
              <a:alpha val="60000"/>
            </a:schemeClr>
          </a:solidFill>
          <a:effectLst>
            <a:outerShdw blurRad="50800" dist="127000" dir="16200000" rotWithShape="0">
              <a:prstClr val="black">
                <a:alpha val="40000"/>
              </a:prstClr>
            </a:outerShdw>
          </a:effectLst>
        </p:spPr>
        <p:txBody>
          <a:bodyPr wrap="square" rtlCol="0" anchor="ctr">
            <a:spAutoFit/>
          </a:bodyPr>
          <a:lstStyle/>
          <a:p>
            <a:pPr algn="ctr"/>
            <a:r>
              <a:rPr lang="ro-RO" sz="3500" b="1"/>
              <a:t>4</a:t>
            </a:r>
            <a:endParaRPr lang="ro-RO" sz="3500" b="1" dirty="0"/>
          </a:p>
        </p:txBody>
      </p:sp>
      <p:sp>
        <p:nvSpPr>
          <p:cNvPr id="36" name="TextBox 35">
            <a:extLst>
              <a:ext uri="{FF2B5EF4-FFF2-40B4-BE49-F238E27FC236}">
                <a16:creationId xmlns:a16="http://schemas.microsoft.com/office/drawing/2014/main" id="{C85C3CF3-3140-6848-B46C-8AF891887C2E}"/>
              </a:ext>
            </a:extLst>
          </p:cNvPr>
          <p:cNvSpPr txBox="1"/>
          <p:nvPr/>
        </p:nvSpPr>
        <p:spPr>
          <a:xfrm>
            <a:off x="7453699" y="6937866"/>
            <a:ext cx="4260781" cy="954107"/>
          </a:xfrm>
          <a:prstGeom prst="rect">
            <a:avLst/>
          </a:prstGeom>
          <a:noFill/>
          <a:effectLst>
            <a:outerShdw blurRad="50800" dist="38100" dir="18900000" algn="bl" rotWithShape="0">
              <a:prstClr val="black">
                <a:alpha val="40000"/>
              </a:prstClr>
            </a:outerShdw>
          </a:effectLst>
        </p:spPr>
        <p:txBody>
          <a:bodyPr wrap="square" rtlCol="0">
            <a:spAutoFit/>
          </a:bodyPr>
          <a:lstStyle/>
          <a:p>
            <a:r>
              <a:rPr lang="ro-RO" sz="1400" b="1" dirty="0">
                <a:solidFill>
                  <a:srgbClr val="C00000"/>
                </a:solidFill>
              </a:rPr>
              <a:t>La </a:t>
            </a:r>
            <a:r>
              <a:rPr lang="ro-RO" sz="1400" b="1" dirty="0" err="1">
                <a:solidFill>
                  <a:srgbClr val="C00000"/>
                </a:solidFill>
              </a:rPr>
              <a:t>litigarea</a:t>
            </a:r>
            <a:r>
              <a:rPr lang="ro-RO" sz="1400" b="1" dirty="0">
                <a:solidFill>
                  <a:srgbClr val="C00000"/>
                </a:solidFill>
              </a:rPr>
              <a:t> privată – când reclamantul înaintează acțiunea în repararea prejudiciului și împotriva societății-mamă (în UE este folosit </a:t>
            </a:r>
            <a:r>
              <a:rPr lang="ro-RO" sz="1400" b="1" dirty="0" err="1">
                <a:solidFill>
                  <a:srgbClr val="C00000"/>
                </a:solidFill>
              </a:rPr>
              <a:t>pt</a:t>
            </a:r>
            <a:r>
              <a:rPr lang="ro-RO" sz="1400" b="1" dirty="0">
                <a:solidFill>
                  <a:srgbClr val="C00000"/>
                </a:solidFill>
              </a:rPr>
              <a:t> forum-shopping)  </a:t>
            </a:r>
          </a:p>
        </p:txBody>
      </p:sp>
      <p:grpSp>
        <p:nvGrpSpPr>
          <p:cNvPr id="34" name="Group 33">
            <a:extLst>
              <a:ext uri="{FF2B5EF4-FFF2-40B4-BE49-F238E27FC236}">
                <a16:creationId xmlns:a16="http://schemas.microsoft.com/office/drawing/2014/main" id="{F82B5735-F7EE-514D-ADAD-419ED016BD05}"/>
              </a:ext>
            </a:extLst>
          </p:cNvPr>
          <p:cNvGrpSpPr/>
          <p:nvPr/>
        </p:nvGrpSpPr>
        <p:grpSpPr>
          <a:xfrm>
            <a:off x="467021" y="275427"/>
            <a:ext cx="6293708" cy="307777"/>
            <a:chOff x="899768" y="2451426"/>
            <a:chExt cx="6172796" cy="301865"/>
          </a:xfrm>
        </p:grpSpPr>
        <p:sp>
          <p:nvSpPr>
            <p:cNvPr id="35" name="Process 34">
              <a:extLst>
                <a:ext uri="{FF2B5EF4-FFF2-40B4-BE49-F238E27FC236}">
                  <a16:creationId xmlns:a16="http://schemas.microsoft.com/office/drawing/2014/main" id="{9708021E-5EA7-2446-B86B-1758B214067C}"/>
                </a:ext>
              </a:extLst>
            </p:cNvPr>
            <p:cNvSpPr/>
            <p:nvPr/>
          </p:nvSpPr>
          <p:spPr>
            <a:xfrm>
              <a:off x="899768" y="2451426"/>
              <a:ext cx="595575" cy="301865"/>
            </a:xfrm>
            <a:prstGeom prst="flowChartProcess">
              <a:avLst/>
            </a:prstGeom>
            <a:solidFill>
              <a:schemeClr val="bg2">
                <a:lumMod val="75000"/>
              </a:schemeClr>
            </a:solidFill>
            <a:effectLst>
              <a:outerShdw blurRad="50800" dist="38100" dir="16200000" rotWithShape="0">
                <a:prstClr val="black">
                  <a:alpha val="40000"/>
                </a:prstClr>
              </a:outerShdw>
            </a:effectLst>
          </p:spPr>
          <p:txBody>
            <a:bodyPr wrap="square" rtlCol="0" anchor="ctr">
              <a:spAutoFit/>
            </a:bodyPr>
            <a:lstStyle/>
            <a:p>
              <a:pPr algn="ctr"/>
              <a:r>
                <a:rPr lang="ro-RO" sz="1400" b="1" dirty="0"/>
                <a:t>1.2.</a:t>
              </a:r>
            </a:p>
          </p:txBody>
        </p:sp>
        <p:sp>
          <p:nvSpPr>
            <p:cNvPr id="46" name="Process 45">
              <a:extLst>
                <a:ext uri="{FF2B5EF4-FFF2-40B4-BE49-F238E27FC236}">
                  <a16:creationId xmlns:a16="http://schemas.microsoft.com/office/drawing/2014/main" id="{58B0D1B1-F81A-2041-8447-C25E0929D193}"/>
                </a:ext>
              </a:extLst>
            </p:cNvPr>
            <p:cNvSpPr/>
            <p:nvPr/>
          </p:nvSpPr>
          <p:spPr>
            <a:xfrm>
              <a:off x="1495343" y="2451426"/>
              <a:ext cx="5577221" cy="301865"/>
            </a:xfrm>
            <a:prstGeom prst="flowChartProcess">
              <a:avLst/>
            </a:prstGeom>
            <a:solidFill>
              <a:srgbClr val="FF0000"/>
            </a:solidFill>
            <a:effectLst>
              <a:outerShdw blurRad="50800" dist="38100" dir="16200000" rotWithShape="0">
                <a:prstClr val="black">
                  <a:alpha val="40000"/>
                </a:prstClr>
              </a:outerShdw>
            </a:effectLst>
          </p:spPr>
          <p:txBody>
            <a:bodyPr wrap="square" rtlCol="0" anchor="ctr">
              <a:spAutoFit/>
            </a:bodyPr>
            <a:lstStyle/>
            <a:p>
              <a:pPr lvl="0"/>
              <a:r>
                <a:rPr lang="ro-RO" sz="1400" dirty="0"/>
                <a:t>Întreprinderi dependente - Unitate Economică (Single Economic Unit)</a:t>
              </a:r>
              <a:endParaRPr lang="en-US" sz="1400" dirty="0"/>
            </a:p>
          </p:txBody>
        </p:sp>
      </p:grpSp>
    </p:spTree>
    <p:extLst>
      <p:ext uri="{BB962C8B-B14F-4D97-AF65-F5344CB8AC3E}">
        <p14:creationId xmlns:p14="http://schemas.microsoft.com/office/powerpoint/2010/main" val="579069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linds(horizont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1"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linds(horizontal)">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0" nodeType="clickEffect">
                                  <p:stCondLst>
                                    <p:cond delay="0"/>
                                  </p:stCondLst>
                                  <p:childTnLst>
                                    <p:animEffect transition="out" filter="blinds(horizontal)">
                                      <p:cBhvr>
                                        <p:cTn id="51" dur="500"/>
                                        <p:tgtEl>
                                          <p:spTgt spid="39"/>
                                        </p:tgtEl>
                                      </p:cBhvr>
                                    </p:animEffect>
                                    <p:set>
                                      <p:cBhvr>
                                        <p:cTn id="52" dur="1" fill="hold">
                                          <p:stCondLst>
                                            <p:cond delay="499"/>
                                          </p:stCondLst>
                                        </p:cTn>
                                        <p:tgtEl>
                                          <p:spTgt spid="3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blinds(horizontal)">
                                      <p:cBhvr>
                                        <p:cTn id="57" dur="500"/>
                                        <p:tgtEl>
                                          <p:spTgt spid="38"/>
                                        </p:tgtEl>
                                      </p:cBhvr>
                                    </p:animEffect>
                                  </p:childTnLst>
                                </p:cTn>
                              </p:par>
                            </p:childTnLst>
                          </p:cTn>
                        </p:par>
                        <p:par>
                          <p:cTn id="58" fill="hold">
                            <p:stCondLst>
                              <p:cond delay="500"/>
                            </p:stCondLst>
                            <p:childTnLst>
                              <p:par>
                                <p:cTn id="59" presetID="3" presetClass="entr" presetSubtype="10"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blinds(horizontal)">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1" nodeType="clickEffect">
                                  <p:stCondLst>
                                    <p:cond delay="0"/>
                                  </p:stCondLst>
                                  <p:childTnLst>
                                    <p:animEffect transition="out" filter="blinds(horizontal)">
                                      <p:cBhvr>
                                        <p:cTn id="65" dur="500"/>
                                        <p:tgtEl>
                                          <p:spTgt spid="41"/>
                                        </p:tgtEl>
                                      </p:cBhvr>
                                    </p:animEffect>
                                    <p:set>
                                      <p:cBhvr>
                                        <p:cTn id="66" dur="1" fill="hold">
                                          <p:stCondLst>
                                            <p:cond delay="499"/>
                                          </p:stCondLst>
                                        </p:cTn>
                                        <p:tgtEl>
                                          <p:spTgt spid="4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blinds(horizontal)">
                                      <p:cBhvr>
                                        <p:cTn id="71" dur="500"/>
                                        <p:tgtEl>
                                          <p:spTgt spid="4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blinds(horizontal)">
                                      <p:cBhvr>
                                        <p:cTn id="76" dur="500"/>
                                        <p:tgtEl>
                                          <p:spTgt spid="49"/>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blinds(horizontal)">
                                      <p:cBhvr>
                                        <p:cTn id="81" dur="500"/>
                                        <p:tgtEl>
                                          <p:spTgt spid="51"/>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blinds(horizontal)">
                                      <p:cBhvr>
                                        <p:cTn id="86" dur="500"/>
                                        <p:tgtEl>
                                          <p:spTgt spid="50"/>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grpId="1" nodeType="clickEffect">
                                  <p:stCondLst>
                                    <p:cond delay="0"/>
                                  </p:stCondLst>
                                  <p:childTnLst>
                                    <p:animEffect transition="out" filter="blinds(horizontal)">
                                      <p:cBhvr>
                                        <p:cTn id="90" dur="500"/>
                                        <p:tgtEl>
                                          <p:spTgt spid="50"/>
                                        </p:tgtEl>
                                      </p:cBhvr>
                                    </p:animEffect>
                                    <p:set>
                                      <p:cBhvr>
                                        <p:cTn id="91" dur="1" fill="hold">
                                          <p:stCondLst>
                                            <p:cond delay="499"/>
                                          </p:stCondLst>
                                        </p:cTn>
                                        <p:tgtEl>
                                          <p:spTgt spid="50"/>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51"/>
                                        </p:tgtEl>
                                      </p:cBhvr>
                                    </p:animEffect>
                                    <p:set>
                                      <p:cBhvr>
                                        <p:cTn id="94" dur="1" fill="hold">
                                          <p:stCondLst>
                                            <p:cond delay="499"/>
                                          </p:stCondLst>
                                        </p:cTn>
                                        <p:tgtEl>
                                          <p:spTgt spid="51"/>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49"/>
                                        </p:tgtEl>
                                      </p:cBhvr>
                                    </p:animEffect>
                                    <p:set>
                                      <p:cBhvr>
                                        <p:cTn id="97" dur="1" fill="hold">
                                          <p:stCondLst>
                                            <p:cond delay="499"/>
                                          </p:stCondLst>
                                        </p:cTn>
                                        <p:tgtEl>
                                          <p:spTgt spid="49"/>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blinds(horizontal)">
                                      <p:cBhvr>
                                        <p:cTn id="102" dur="500"/>
                                        <p:tgtEl>
                                          <p:spTgt spid="5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blinds(horizontal)">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blinds(horizontal)">
                                      <p:cBhvr>
                                        <p:cTn id="112" dur="500"/>
                                        <p:tgtEl>
                                          <p:spTgt spid="45"/>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blinds(horizontal)">
                                      <p:cBhvr>
                                        <p:cTn id="117" dur="500"/>
                                        <p:tgtEl>
                                          <p:spTgt spid="42"/>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xit" presetSubtype="10" fill="hold" grpId="1" nodeType="clickEffect">
                                  <p:stCondLst>
                                    <p:cond delay="0"/>
                                  </p:stCondLst>
                                  <p:childTnLst>
                                    <p:animEffect transition="out" filter="blinds(horizontal)">
                                      <p:cBhvr>
                                        <p:cTn id="121" dur="500"/>
                                        <p:tgtEl>
                                          <p:spTgt spid="42"/>
                                        </p:tgtEl>
                                      </p:cBhvr>
                                    </p:animEffect>
                                    <p:set>
                                      <p:cBhvr>
                                        <p:cTn id="122" dur="1" fill="hold">
                                          <p:stCondLst>
                                            <p:cond delay="499"/>
                                          </p:stCondLst>
                                        </p:cTn>
                                        <p:tgtEl>
                                          <p:spTgt spid="42"/>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blinds(horizontal)">
                                      <p:cBhvr>
                                        <p:cTn id="127" dur="500"/>
                                        <p:tgtEl>
                                          <p:spTgt spid="30"/>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blinds(horizontal)">
                                      <p:cBhvr>
                                        <p:cTn id="132" dur="500"/>
                                        <p:tgtEl>
                                          <p:spTgt spid="31"/>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1" nodeType="click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blinds(horizontal)">
                                      <p:cBhvr>
                                        <p:cTn id="137" dur="500"/>
                                        <p:tgtEl>
                                          <p:spTgt spid="33"/>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xit" presetSubtype="10" fill="hold" grpId="2" nodeType="clickEffect">
                                  <p:stCondLst>
                                    <p:cond delay="0"/>
                                  </p:stCondLst>
                                  <p:childTnLst>
                                    <p:animEffect transition="out" filter="blinds(horizontal)">
                                      <p:cBhvr>
                                        <p:cTn id="141" dur="500"/>
                                        <p:tgtEl>
                                          <p:spTgt spid="33"/>
                                        </p:tgtEl>
                                      </p:cBhvr>
                                    </p:animEffect>
                                    <p:set>
                                      <p:cBhvr>
                                        <p:cTn id="142" dur="1" fill="hold">
                                          <p:stCondLst>
                                            <p:cond delay="499"/>
                                          </p:stCondLst>
                                        </p:cTn>
                                        <p:tgtEl>
                                          <p:spTgt spid="33"/>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blinds(horizontal)">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55"/>
                                        </p:tgtEl>
                                        <p:attrNameLst>
                                          <p:attrName>style.visibility</p:attrName>
                                        </p:attrNameLst>
                                      </p:cBhvr>
                                      <p:to>
                                        <p:strVal val="visible"/>
                                      </p:to>
                                    </p:set>
                                    <p:animEffect transition="in" filter="blinds(horizontal)">
                                      <p:cBhvr>
                                        <p:cTn id="152" dur="500"/>
                                        <p:tgtEl>
                                          <p:spTgt spid="55"/>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2"/>
                                        </p:tgtEl>
                                        <p:attrNameLst>
                                          <p:attrName>style.visibility</p:attrName>
                                        </p:attrNameLst>
                                      </p:cBhvr>
                                      <p:to>
                                        <p:strVal val="visible"/>
                                      </p:to>
                                    </p:set>
                                    <p:animEffect transition="in" filter="blinds(horizontal)">
                                      <p:cBhvr>
                                        <p:cTn id="157" dur="500"/>
                                        <p:tgtEl>
                                          <p:spTgt spid="32"/>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36"/>
                                        </p:tgtEl>
                                        <p:attrNameLst>
                                          <p:attrName>style.visibility</p:attrName>
                                        </p:attrNameLst>
                                      </p:cBhvr>
                                      <p:to>
                                        <p:strVal val="visible"/>
                                      </p:to>
                                    </p:set>
                                    <p:animEffect transition="in" filter="blinds(horizontal)">
                                      <p:cBhvr>
                                        <p:cTn id="162" dur="500"/>
                                        <p:tgtEl>
                                          <p:spTgt spid="36"/>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xit" presetSubtype="10" fill="hold" grpId="2" nodeType="clickEffect">
                                  <p:stCondLst>
                                    <p:cond delay="0"/>
                                  </p:stCondLst>
                                  <p:childTnLst>
                                    <p:animEffect transition="out" filter="blinds(horizontal)">
                                      <p:cBhvr>
                                        <p:cTn id="166" dur="500"/>
                                        <p:tgtEl>
                                          <p:spTgt spid="41"/>
                                        </p:tgtEl>
                                      </p:cBhvr>
                                    </p:animEffect>
                                    <p:set>
                                      <p:cBhvr>
                                        <p:cTn id="167" dur="1" fill="hold">
                                          <p:stCondLst>
                                            <p:cond delay="499"/>
                                          </p:stCondLst>
                                        </p:cTn>
                                        <p:tgtEl>
                                          <p:spTgt spid="41"/>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blinds(horizontal)">
                                      <p:cBhvr>
                                        <p:cTn id="17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1" animBg="1"/>
      <p:bldP spid="33" grpId="2" animBg="1"/>
      <p:bldP spid="19" grpId="0" animBg="1"/>
      <p:bldP spid="20" grpId="0" animBg="1"/>
      <p:bldP spid="37" grpId="0" animBg="1"/>
      <p:bldP spid="38" grpId="0" animBg="1"/>
      <p:bldP spid="39" grpId="0" animBg="1"/>
      <p:bldP spid="39" grpId="1" animBg="1"/>
      <p:bldP spid="41" grpId="0" animBg="1"/>
      <p:bldP spid="41" grpId="1" animBg="1"/>
      <p:bldP spid="41" grpId="2" animBg="1"/>
      <p:bldP spid="42" grpId="0" animBg="1"/>
      <p:bldP spid="42" grpId="1" animBg="1"/>
      <p:bldP spid="45" grpId="0"/>
      <p:bldP spid="48" grpId="0" animBg="1"/>
      <p:bldP spid="49" grpId="0" animBg="1"/>
      <p:bldP spid="49" grpId="1" animBg="1"/>
      <p:bldP spid="50" grpId="0" animBg="1"/>
      <p:bldP spid="50" grpId="1" animBg="1"/>
      <p:bldP spid="51" grpId="0" animBg="1"/>
      <p:bldP spid="51" grpId="1" animBg="1"/>
      <p:bldP spid="53" grpId="0" animBg="1"/>
      <p:bldP spid="27" grpId="0" animBg="1"/>
      <p:bldP spid="54" grpId="0" animBg="1"/>
      <p:bldP spid="55" grpId="0"/>
      <p:bldP spid="57" grpId="0" animBg="1"/>
      <p:bldP spid="30" grpId="0" animBg="1"/>
      <p:bldP spid="31" grpId="0"/>
      <p:bldP spid="32" grpId="0" animBg="1"/>
      <p:bldP spid="36" grpId="0"/>
    </p:bldLst>
  </p:timing>
</p:sld>
</file>

<file path=ppt/theme/theme1.xml><?xml version="1.0" encoding="utf-8"?>
<a:theme xmlns:a="http://schemas.openxmlformats.org/drawingml/2006/main" name="ThemeEBRD">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extLst>
    <a:ext uri="{05A4C25C-085E-4340-85A3-A5531E510DB2}">
      <thm15:themeFamily xmlns:thm15="http://schemas.microsoft.com/office/thememl/2012/main" name="ThemeEBRD" id="{8F0C0FA8-CDA1-7044-B044-411E359ED32F}" vid="{78E53F42-FB15-984C-B292-B949EA5E09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ThemeEBRD</Template>
  <TotalTime>30876</TotalTime>
  <Words>5349</Words>
  <Application>Microsoft Macintosh PowerPoint</Application>
  <PresentationFormat>Custom</PresentationFormat>
  <Paragraphs>437</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Bodoni MT</vt:lpstr>
      <vt:lpstr>Calibri</vt:lpstr>
      <vt:lpstr>Franklin Gothic Book</vt:lpstr>
      <vt:lpstr>ThemeEBRD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Andrei Rogac</dc:creator>
  <cp:lastModifiedBy>Andrei Rogac</cp:lastModifiedBy>
  <cp:revision>790</cp:revision>
  <cp:lastPrinted>2020-04-17T06:42:09Z</cp:lastPrinted>
  <dcterms:created xsi:type="dcterms:W3CDTF">2020-04-02T12:53:29Z</dcterms:created>
  <dcterms:modified xsi:type="dcterms:W3CDTF">2020-08-09T05:39:11Z</dcterms:modified>
</cp:coreProperties>
</file>